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395" r:id="rId3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56DC7"/>
    <a:srgbClr val="CC3300"/>
    <a:srgbClr val="FF6600"/>
    <a:srgbClr val="263C9C"/>
    <a:srgbClr val="294E99"/>
    <a:srgbClr val="37458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560"/>
    </p:cViewPr>
  </p:sorter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C925CF1-7D7F-4E99-B8A2-06C471CF38FE}" type="datetimeFigureOut">
              <a:rPr lang="es-ES" smtClean="0"/>
              <a:t>03/05/2016</a:t>
            </a:fld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4E5867F-7B88-488D-B01F-CBE528B2582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12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8A669EB-2939-4E32-9924-FF36F84C0B96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05232DF-553D-47EB-B961-45D52F6347C3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4860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348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70579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056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8274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8190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9686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146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0630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0329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989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DB1C3-3B31-4378-B111-BBC7ABD32BA0}" type="datetimeFigureOut">
              <a:rPr lang="ca-ES" smtClean="0"/>
              <a:t>03/05/2016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C977-08D7-4BFA-B8EC-D6BAEB88A414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4500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496" y="77143"/>
            <a:ext cx="71899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700" b="1" dirty="0" smtClean="0">
                <a:solidFill>
                  <a:schemeClr val="bg1"/>
                </a:solidFill>
                <a:latin typeface="Charter" pitchFamily="2" charset="0"/>
                <a:ea typeface="Tahoma" panose="020B0604030504040204" pitchFamily="34" charset="0"/>
                <a:cs typeface="Shruti" panose="020B0502040204020203" pitchFamily="34" charset="0"/>
              </a:rPr>
              <a:t>Evolució del consum d’'energia i aigua (2016)</a:t>
            </a:r>
            <a:endParaRPr lang="ca-ES" sz="2700" b="1" dirty="0">
              <a:solidFill>
                <a:schemeClr val="bg1"/>
              </a:solidFill>
              <a:latin typeface="Charter" pitchFamily="2" charset="0"/>
              <a:ea typeface="Tahoma" panose="020B0604030504040204" pitchFamily="34" charset="0"/>
              <a:cs typeface="Shruti" panose="020B0502040204020203" pitchFamily="34" charset="0"/>
            </a:endParaRPr>
          </a:p>
        </p:txBody>
      </p:sp>
      <p:sp>
        <p:nvSpPr>
          <p:cNvPr id="6" name="QuadreDeText 5"/>
          <p:cNvSpPr txBox="1"/>
          <p:nvPr userDrawn="1"/>
        </p:nvSpPr>
        <p:spPr>
          <a:xfrm>
            <a:off x="3605253" y="6299694"/>
            <a:ext cx="2856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dirty="0" smtClean="0">
                <a:latin typeface="Charter" pitchFamily="2" charset="0"/>
                <a:cs typeface="Shruti" panose="020B0502040204020203" pitchFamily="34" charset="0"/>
              </a:rPr>
              <a:t>www.ub.edu/plasostenibilitat</a:t>
            </a:r>
            <a:endParaRPr lang="es-ES" sz="1600" dirty="0">
              <a:latin typeface="Charter" pitchFamily="2" charset="0"/>
              <a:cs typeface="Shruti" panose="020B0502040204020203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46131"/>
            <a:ext cx="2448272" cy="445680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10" y="-11482"/>
            <a:ext cx="1918590" cy="1394891"/>
          </a:xfrm>
          <a:prstGeom prst="rect">
            <a:avLst/>
          </a:prstGeom>
        </p:spPr>
      </p:pic>
      <p:pic>
        <p:nvPicPr>
          <p:cNvPr id="7" name="Imatg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309014"/>
            <a:ext cx="364488" cy="36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51520" y="798302"/>
            <a:ext cx="4677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b="1" dirty="0" smtClean="0">
                <a:solidFill>
                  <a:schemeClr val="tx2">
                    <a:lumMod val="75000"/>
                  </a:schemeClr>
                </a:solidFill>
                <a:latin typeface="Charter" pitchFamily="2" charset="0"/>
              </a:rPr>
              <a:t>Facultat de Belles Arts</a:t>
            </a:r>
            <a:endParaRPr lang="ca-ES" sz="3600" b="1" dirty="0">
              <a:solidFill>
                <a:schemeClr val="tx2">
                  <a:lumMod val="75000"/>
                </a:schemeClr>
              </a:solidFill>
              <a:latin typeface="Charter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2160" y="1556792"/>
            <a:ext cx="2843808" cy="18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 CuadroTexto"/>
          <p:cNvSpPr txBox="1"/>
          <p:nvPr/>
        </p:nvSpPr>
        <p:spPr>
          <a:xfrm>
            <a:off x="5894762" y="3501008"/>
            <a:ext cx="3069726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Aft>
                <a:spcPts val="1200"/>
              </a:spcAft>
            </a:pPr>
            <a:r>
              <a:rPr lang="ca-ES" dirty="0">
                <a:latin typeface="Charter" pitchFamily="2" charset="0"/>
              </a:rPr>
              <a:t>Entre tots hem reduït </a:t>
            </a:r>
            <a:r>
              <a:rPr lang="ca-ES" dirty="0" smtClean="0">
                <a:latin typeface="Charter" pitchFamily="2" charset="0"/>
              </a:rPr>
              <a:t>els consums </a:t>
            </a:r>
            <a:r>
              <a:rPr lang="ca-ES" dirty="0" err="1">
                <a:latin typeface="Charter" pitchFamily="2" charset="0"/>
              </a:rPr>
              <a:t>d'’electricitat</a:t>
            </a:r>
            <a:r>
              <a:rPr lang="ca-ES" dirty="0">
                <a:latin typeface="Charter" pitchFamily="2" charset="0"/>
              </a:rPr>
              <a:t> </a:t>
            </a:r>
            <a:r>
              <a:rPr lang="ca-ES" dirty="0" smtClean="0">
                <a:latin typeface="Charter" pitchFamily="2" charset="0"/>
              </a:rPr>
              <a:t>i gas respecte el primer trimestre de </a:t>
            </a:r>
            <a:r>
              <a:rPr lang="ca-ES" dirty="0" err="1" smtClean="0">
                <a:latin typeface="Charter" pitchFamily="2" charset="0"/>
              </a:rPr>
              <a:t>l’'any</a:t>
            </a:r>
            <a:r>
              <a:rPr lang="ca-ES" dirty="0" smtClean="0">
                <a:latin typeface="Charter" pitchFamily="2" charset="0"/>
              </a:rPr>
              <a:t> passat. </a:t>
            </a:r>
          </a:p>
          <a:p>
            <a:pPr>
              <a:lnSpc>
                <a:spcPts val="1900"/>
              </a:lnSpc>
              <a:spcAft>
                <a:spcPts val="1200"/>
              </a:spcAft>
            </a:pPr>
            <a:r>
              <a:rPr lang="ca-ES" dirty="0" smtClean="0">
                <a:latin typeface="Charter" pitchFamily="2" charset="0"/>
              </a:rPr>
              <a:t>Tanmateix, el consum </a:t>
            </a:r>
            <a:r>
              <a:rPr lang="ca-ES" dirty="0" err="1">
                <a:latin typeface="Charter" pitchFamily="2" charset="0"/>
              </a:rPr>
              <a:t>d'’aigua</a:t>
            </a:r>
            <a:r>
              <a:rPr lang="ca-ES" dirty="0">
                <a:latin typeface="Charter" pitchFamily="2" charset="0"/>
              </a:rPr>
              <a:t> </a:t>
            </a:r>
            <a:r>
              <a:rPr lang="ca-ES" dirty="0" smtClean="0">
                <a:latin typeface="Charter" pitchFamily="2" charset="0"/>
              </a:rPr>
              <a:t>ha augmentat un 4%. Fem un consum responsable i avisem en quant detectem una fuita, per petita que sigui.</a:t>
            </a:r>
          </a:p>
        </p:txBody>
      </p:sp>
      <p:sp>
        <p:nvSpPr>
          <p:cNvPr id="9" name="1 CuadroTexto"/>
          <p:cNvSpPr txBox="1"/>
          <p:nvPr/>
        </p:nvSpPr>
        <p:spPr>
          <a:xfrm>
            <a:off x="251520" y="1340768"/>
            <a:ext cx="554461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ca-ES" sz="2000" dirty="0" smtClean="0">
                <a:latin typeface="Charter" pitchFamily="2" charset="0"/>
              </a:rPr>
              <a:t>(primer trimestre 2016)</a:t>
            </a:r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 rotWithShape="1">
          <a:blip r:embed="rId3"/>
          <a:srcRect l="4857" t="45034" r="41026" b="9089"/>
          <a:stretch/>
        </p:blipFill>
        <p:spPr>
          <a:xfrm>
            <a:off x="251520" y="1953898"/>
            <a:ext cx="5400000" cy="36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CuadroTexto"/>
          <p:cNvSpPr txBox="1"/>
          <p:nvPr/>
        </p:nvSpPr>
        <p:spPr>
          <a:xfrm>
            <a:off x="1979712" y="5157192"/>
            <a:ext cx="705678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ca-ES" sz="2200" dirty="0" smtClean="0">
                <a:latin typeface="Charter" pitchFamily="2" charset="0"/>
              </a:rPr>
              <a:t>...</a:t>
            </a:r>
            <a:r>
              <a:rPr lang="ca-ES" sz="2200" dirty="0" err="1" smtClean="0">
                <a:latin typeface="Charter" pitchFamily="2" charset="0"/>
              </a:rPr>
              <a:t>l’’</a:t>
            </a:r>
            <a:r>
              <a:rPr lang="ca-ES" sz="2200" dirty="0" err="1">
                <a:latin typeface="Charter" pitchFamily="2" charset="0"/>
              </a:rPr>
              <a:t>'</a:t>
            </a:r>
            <a:r>
              <a:rPr lang="ca-ES" sz="2200" b="1" dirty="0" err="1" smtClean="0">
                <a:latin typeface="Charter" pitchFamily="2" charset="0"/>
              </a:rPr>
              <a:t>aigua</a:t>
            </a:r>
            <a:r>
              <a:rPr lang="ca-ES" sz="2200" dirty="0" smtClean="0">
                <a:latin typeface="Charter" pitchFamily="2" charset="0"/>
              </a:rPr>
              <a:t> </a:t>
            </a:r>
            <a:r>
              <a:rPr lang="ca-ES" sz="2200" dirty="0" err="1">
                <a:latin typeface="Charter" pitchFamily="2" charset="0"/>
              </a:rPr>
              <a:t>d</a:t>
            </a:r>
            <a:r>
              <a:rPr lang="ca-ES" sz="2200" dirty="0" err="1" smtClean="0">
                <a:latin typeface="Charter" pitchFamily="2" charset="0"/>
              </a:rPr>
              <a:t>’'una</a:t>
            </a:r>
            <a:r>
              <a:rPr lang="ca-ES" sz="2200" dirty="0" smtClean="0">
                <a:latin typeface="Charter" pitchFamily="2" charset="0"/>
              </a:rPr>
              <a:t> </a:t>
            </a:r>
            <a:r>
              <a:rPr lang="ca-ES" sz="2200" dirty="0">
                <a:latin typeface="Charter" pitchFamily="2" charset="0"/>
              </a:rPr>
              <a:t>dutxa de 5 minuts per a </a:t>
            </a:r>
            <a:r>
              <a:rPr lang="ca-ES" sz="2200" dirty="0" smtClean="0">
                <a:latin typeface="Charter" pitchFamily="2" charset="0"/>
              </a:rPr>
              <a:t>6.043 persones</a:t>
            </a:r>
            <a:endParaRPr lang="ca-ES" sz="2200" dirty="0">
              <a:latin typeface="Charter" pitchFamily="2" charset="0"/>
            </a:endParaRPr>
          </a:p>
        </p:txBody>
      </p:sp>
      <p:sp>
        <p:nvSpPr>
          <p:cNvPr id="14" name="1 CuadroTexto"/>
          <p:cNvSpPr txBox="1"/>
          <p:nvPr/>
        </p:nvSpPr>
        <p:spPr>
          <a:xfrm>
            <a:off x="1979712" y="3918635"/>
            <a:ext cx="612558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ca-ES" sz="2200" dirty="0" smtClean="0">
                <a:latin typeface="Charter" pitchFamily="2" charset="0"/>
              </a:rPr>
              <a:t>...el </a:t>
            </a:r>
            <a:r>
              <a:rPr lang="ca-ES" sz="2200" b="1" dirty="0" smtClean="0">
                <a:latin typeface="Charter" pitchFamily="2" charset="0"/>
              </a:rPr>
              <a:t>gas</a:t>
            </a:r>
            <a:r>
              <a:rPr lang="ca-ES" sz="2200" dirty="0" smtClean="0">
                <a:latin typeface="Charter" pitchFamily="2" charset="0"/>
              </a:rPr>
              <a:t> que contenen 417 bombones de butà</a:t>
            </a:r>
          </a:p>
        </p:txBody>
      </p:sp>
      <p:sp>
        <p:nvSpPr>
          <p:cNvPr id="15" name="1 CuadroTexto"/>
          <p:cNvSpPr txBox="1"/>
          <p:nvPr/>
        </p:nvSpPr>
        <p:spPr>
          <a:xfrm>
            <a:off x="1979712" y="2420888"/>
            <a:ext cx="6840760" cy="9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ca-ES" sz="2200" dirty="0" smtClean="0">
                <a:latin typeface="Charter" pitchFamily="2" charset="0"/>
              </a:rPr>
              <a:t>...l’'</a:t>
            </a:r>
            <a:r>
              <a:rPr lang="ca-ES" sz="2200" b="1" dirty="0" smtClean="0">
                <a:latin typeface="Charter" pitchFamily="2" charset="0"/>
              </a:rPr>
              <a:t>electricitat</a:t>
            </a:r>
            <a:r>
              <a:rPr lang="ca-ES" sz="2200" dirty="0" smtClean="0">
                <a:latin typeface="Charter" pitchFamily="2" charset="0"/>
              </a:rPr>
              <a:t> de 85 equips informàtics (ordinador més monitor) encesos tots els dies laborables durant un any</a:t>
            </a:r>
          </a:p>
        </p:txBody>
      </p:sp>
      <p:sp>
        <p:nvSpPr>
          <p:cNvPr id="18" name="1 CuadroTexto"/>
          <p:cNvSpPr txBox="1"/>
          <p:nvPr/>
        </p:nvSpPr>
        <p:spPr>
          <a:xfrm>
            <a:off x="323528" y="1491074"/>
            <a:ext cx="856895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ca-ES" sz="2200" dirty="0">
                <a:latin typeface="Charter" pitchFamily="2" charset="0"/>
              </a:rPr>
              <a:t>Amb aquests resultats </a:t>
            </a:r>
            <a:r>
              <a:rPr lang="ca-ES" sz="2200" dirty="0" smtClean="0">
                <a:latin typeface="Charter" pitchFamily="2" charset="0"/>
              </a:rPr>
              <a:t>el primer trimestre </a:t>
            </a:r>
            <a:r>
              <a:rPr lang="ca-ES" sz="2200" dirty="0">
                <a:latin typeface="Charter" pitchFamily="2" charset="0"/>
              </a:rPr>
              <a:t>de 2016* </a:t>
            </a:r>
            <a:r>
              <a:rPr lang="ca-ES" sz="2400" b="1" dirty="0">
                <a:latin typeface="Charter" pitchFamily="2" charset="0"/>
              </a:rPr>
              <a:t>hem estalviat</a:t>
            </a:r>
            <a:r>
              <a:rPr lang="ca-ES" sz="2200" dirty="0">
                <a:latin typeface="Charter" pitchFamily="2" charset="0"/>
              </a:rPr>
              <a:t>...</a:t>
            </a:r>
            <a:endParaRPr lang="ca-ES" sz="2200" dirty="0" smtClean="0">
              <a:latin typeface="Charter" pitchFamily="2" charset="0"/>
            </a:endParaRPr>
          </a:p>
        </p:txBody>
      </p:sp>
      <p:sp>
        <p:nvSpPr>
          <p:cNvPr id="2" name="QuadreDeText 1"/>
          <p:cNvSpPr txBox="1"/>
          <p:nvPr/>
        </p:nvSpPr>
        <p:spPr>
          <a:xfrm>
            <a:off x="7452320" y="6237312"/>
            <a:ext cx="1654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harter" pitchFamily="2" charset="0"/>
              </a:rPr>
              <a:t>* Respecte la mitjana anual 2011-2015</a:t>
            </a:r>
            <a:endParaRPr lang="es-ES" sz="1200" dirty="0">
              <a:latin typeface="Charter" pitchFamily="2" charset="0"/>
            </a:endParaRPr>
          </a:p>
        </p:txBody>
      </p:sp>
      <p:sp>
        <p:nvSpPr>
          <p:cNvPr id="5" name="Rectangle arrodonit 4"/>
          <p:cNvSpPr/>
          <p:nvPr/>
        </p:nvSpPr>
        <p:spPr>
          <a:xfrm>
            <a:off x="745685" y="3573948"/>
            <a:ext cx="1080000" cy="1080000"/>
          </a:xfrm>
          <a:prstGeom prst="roundRect">
            <a:avLst>
              <a:gd name="adj" fmla="val 14462"/>
            </a:avLst>
          </a:prstGeom>
          <a:noFill/>
          <a:ln w="412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angle arrodonit 16"/>
          <p:cNvSpPr/>
          <p:nvPr/>
        </p:nvSpPr>
        <p:spPr>
          <a:xfrm>
            <a:off x="745685" y="2349000"/>
            <a:ext cx="1080000" cy="1080000"/>
          </a:xfrm>
          <a:prstGeom prst="roundRect">
            <a:avLst>
              <a:gd name="adj" fmla="val 14021"/>
            </a:avLst>
          </a:prstGeom>
          <a:noFill/>
          <a:ln w="412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56" y="2403000"/>
            <a:ext cx="631800" cy="972000"/>
          </a:xfrm>
          <a:prstGeom prst="rect">
            <a:avLst/>
          </a:prstGeom>
        </p:spPr>
      </p:pic>
      <p:pic>
        <p:nvPicPr>
          <p:cNvPr id="10" name="Imat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6" y="3651505"/>
            <a:ext cx="936000" cy="936000"/>
          </a:xfrm>
          <a:prstGeom prst="rect">
            <a:avLst/>
          </a:prstGeom>
        </p:spPr>
      </p:pic>
      <p:sp>
        <p:nvSpPr>
          <p:cNvPr id="19" name="8 CuadroTexto"/>
          <p:cNvSpPr txBox="1"/>
          <p:nvPr/>
        </p:nvSpPr>
        <p:spPr>
          <a:xfrm>
            <a:off x="307974" y="798302"/>
            <a:ext cx="44294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400" b="1" dirty="0" smtClean="0">
                <a:solidFill>
                  <a:schemeClr val="tx2">
                    <a:lumMod val="75000"/>
                  </a:schemeClr>
                </a:solidFill>
                <a:latin typeface="Charter" pitchFamily="2" charset="0"/>
              </a:rPr>
              <a:t>Facultat de Belles Arts</a:t>
            </a:r>
            <a:endParaRPr lang="ca-ES" sz="3400" b="1" dirty="0">
              <a:solidFill>
                <a:schemeClr val="tx2">
                  <a:lumMod val="75000"/>
                </a:schemeClr>
              </a:solidFill>
              <a:latin typeface="Charter" pitchFamily="2" charset="0"/>
            </a:endParaRPr>
          </a:p>
        </p:txBody>
      </p:sp>
      <p:pic>
        <p:nvPicPr>
          <p:cNvPr id="21" name="Imat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6" y="4783360"/>
            <a:ext cx="1116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72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126</Words>
  <Application>Microsoft Office PowerPoint</Application>
  <PresentationFormat>Presentació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Charter</vt:lpstr>
      <vt:lpstr>Shruti</vt:lpstr>
      <vt:lpstr>Tahoma</vt:lpstr>
      <vt:lpstr>Tema de Office</vt:lpstr>
      <vt:lpstr>Presentació del PowerPoint</vt:lpstr>
      <vt:lpstr>Presentació del PowerPoint</vt:lpstr>
    </vt:vector>
  </TitlesOfParts>
  <Company>Universitat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Renting13</dc:creator>
  <cp:lastModifiedBy>OSCAR MARCOS VALIENTE</cp:lastModifiedBy>
  <cp:revision>231</cp:revision>
  <cp:lastPrinted>2015-07-31T08:01:12Z</cp:lastPrinted>
  <dcterms:created xsi:type="dcterms:W3CDTF">2014-04-23T08:56:58Z</dcterms:created>
  <dcterms:modified xsi:type="dcterms:W3CDTF">2016-05-03T07:23:54Z</dcterms:modified>
</cp:coreProperties>
</file>