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Pulse para desplazar la diapositiva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a-ES" sz="2000" b="0" strike="noStrike" spc="-1">
                <a:solidFill>
                  <a:srgbClr val="000000"/>
                </a:solidFill>
                <a:latin typeface="Arial"/>
              </a:rPr>
              <a:t>Pulse para editar el formato de las notas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&lt;cabecera&gt;</a:t>
            </a:r>
          </a:p>
        </p:txBody>
      </p:sp>
      <p:sp>
        <p:nvSpPr>
          <p:cNvPr id="206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207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208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F0E7D80-3F61-45AF-920B-B7E625FF3F6E}" type="slidenum">
              <a:rPr lang="ca-ES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‹Nº›</a:t>
            </a:fld>
            <a:endParaRPr lang="ca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015E063-2547-478D-8447-753F82101578}" type="slidenum">
              <a:rPr lang="es-ES" sz="12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lnSpc>
                  <a:spcPct val="100000"/>
                </a:lnSpc>
                <a:buNone/>
              </a:pPr>
              <a:t>1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3D60B5-FB65-4B3E-9275-642CD0B465EF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47D046-E21F-453E-A1A8-152ED600BCED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52CFAD-24DB-4F5F-A952-46AB9BD1C060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EE1F4B-3A4B-4584-963B-ACBF4B9BADFE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0ACD25-A965-4209-893E-91B4747B13D9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CDB003-274A-4330-AB83-475114A2AC13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45884B-B418-4255-9B8B-13DA8B560B7C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A222AD-C4E5-4068-8BD1-ADEFFE23D96A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F1547A-E671-4CB1-90BE-2337F358852B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1016D6-EC46-4391-A0DB-E3BAB9AF0503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64E780-B71D-4604-8910-2E8B98BC66A2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A99994-3FA6-4B5F-8FC7-1A5BBE51517D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79843CA-7F9F-4F7A-8387-12D596C37DAF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B57A3B-0D8A-402A-9B43-0FDF44D933A2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0D1B2A-904E-4DDB-AE02-166B1B12E085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578914-CA0D-444F-9B59-DA4CC2014502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EC4EAF-A5F5-44AE-B852-E69BC87C9862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5777D9A-4F53-4A7A-B82B-53646642148D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04A2D2B-7863-4FA9-BDEB-119B74DEB046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ABAFC45-50B2-49FF-AF7A-10843D20D87A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AC190D-35BF-4FB7-910A-0D1AEB09294A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D24BD5-90BA-494C-9C8E-C865404655D1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C2A8FC9-5D57-47CF-A20C-27E05236A778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ABE7BC7-A74A-4567-97A4-A7FA2422037E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9E1A969-84D6-48EE-9CD8-7853AAA49B98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FE31048-D802-48EE-AD29-DC74D5C0D1B3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9F8AD6F-83BD-4D2F-8974-08AA6F4476A4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5D4EA5C-10C6-4596-A1A2-3BDF70E77041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83598A2-C4A0-4A91-8E63-B19D8677C8E0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4832B4C-53EE-4357-A94D-D0193323ED1E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DF8D498-3DA7-456A-8C16-BC85961F52FD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7EA791C-3DB8-491F-86D9-B57FD6E8A217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AA3E051-2939-4E61-9500-F5753985A2BC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EC20A66-8764-4A19-881F-83D9D11ABFE5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76DBA25-16F6-403A-A222-17E2B7B0CCAC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27D238E-9921-4E60-B5CD-74C0737DA6E9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7657235-E500-4DF0-A7CA-70ACA4E1A6DB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7B3C149-FD67-4D1C-AAC5-5A0F51DEC741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11FD797-C1AD-4FB7-A4BA-CC829D1721C0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575558-E11A-4345-8EB1-59E86BEBA07C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7D8BBB-F5E8-43D3-B4B0-E249C2635D75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262C5B3-DBE9-4CCF-BB23-12D474EE1004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809A14C-D969-48EE-9DB6-495BDD743B9C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961D439-AA15-4E09-917B-5DE50DA96F2A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BB758BD-C11D-473F-8265-57199805F285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4983D5-609A-4B61-9535-1C4104BE5925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3B70188-44A0-4688-852B-49A8492422C8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a-E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0FB62B-0133-4A87-B1F6-E291BD19D267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s-ES" sz="1800" b="0" strike="noStrike" spc="-1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</a:rPr>
              <a:t>imagen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840360" y="4938480"/>
            <a:ext cx="3249360" cy="378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</a:rPr>
              <a:t>Fecha</a:t>
            </a:r>
            <a:endParaRPr lang="es-E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5880" y="4365000"/>
            <a:ext cx="4809600" cy="57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4000" b="0" strike="noStrike" spc="299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/>
              </a:rPr>
              <a:t>TÍTULO</a:t>
            </a:r>
            <a:endParaRPr lang="es-ES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s-ES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200" b="0" strike="noStrike" spc="-1">
                <a:solidFill>
                  <a:srgbClr val="8B8B8B"/>
                </a:solidFill>
                <a:latin typeface="Calibri"/>
              </a:rPr>
              <a:t>&lt;fecha/hora&gt;</a:t>
            </a:r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E6FA2F-1A7E-4760-BED2-D989CF4C734F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200" b="0" strike="noStrike" spc="-1">
                <a:solidFill>
                  <a:srgbClr val="8B8B8B"/>
                </a:solidFill>
                <a:latin typeface="Calibri"/>
              </a:rPr>
              <a:t>&lt;fecha/hora&gt;</a:t>
            </a:r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690E81-6B2B-4A0D-97CC-BA3078A36D10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200" b="0" strike="noStrike" spc="-1">
                <a:solidFill>
                  <a:srgbClr val="8B8B8B"/>
                </a:solidFill>
                <a:latin typeface="Calibri"/>
              </a:rPr>
              <a:t>&lt;fecha/hora&gt;</a:t>
            </a:r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7B392B-93F9-41D9-A585-F148FC3E9514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2400" b="0" strike="noStrike" spc="-1">
                <a:solidFill>
                  <a:srgbClr val="8B8B8B"/>
                </a:solidFill>
                <a:latin typeface="Calibri"/>
              </a:rPr>
              <a:t>Haga clic para modificar los estilos de texto del patrón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ES" sz="1200" b="0" strike="noStrike" spc="-1">
                <a:solidFill>
                  <a:srgbClr val="8B8B8B"/>
                </a:solidFill>
                <a:latin typeface="Calibri"/>
              </a:rPr>
              <a:t>&lt;fecha/hora&gt;</a:t>
            </a:r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a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a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E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B900F37-0F23-4360-AE32-F7033717C134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ca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Marcador de posición de imagen 5" descr="carretera abierta junto a tierra de cultivo y montañas&#10;"/>
          <p:cNvPicPr/>
          <p:nvPr/>
        </p:nvPicPr>
        <p:blipFill>
          <a:blip r:embed="rId3" cstate="print"/>
          <a:stretch/>
        </p:blipFill>
        <p:spPr>
          <a:xfrm>
            <a:off x="0" y="1692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1"/>
          <p:cNvSpPr>
            <a:spLocks noGrp="1"/>
          </p:cNvSpPr>
          <p:nvPr>
            <p:ph/>
          </p:nvPr>
        </p:nvSpPr>
        <p:spPr>
          <a:xfrm>
            <a:off x="1017720" y="366480"/>
            <a:ext cx="10721160" cy="318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3200" b="1" strike="noStrike" spc="-1" dirty="0">
                <a:solidFill>
                  <a:srgbClr val="0D0D0D"/>
                </a:solidFill>
                <a:latin typeface="Calibri"/>
              </a:rPr>
              <a:t>MALTRACTAMENT PERSONES GRANS DINS </a:t>
            </a:r>
            <a:r>
              <a:rPr lang="es-ES" sz="3200" b="1" spc="-1" dirty="0" smtClean="0">
                <a:solidFill>
                  <a:srgbClr val="0D0D0D"/>
                </a:solidFill>
                <a:latin typeface="Calibri"/>
              </a:rPr>
              <a:t>L’À</a:t>
            </a:r>
            <a:r>
              <a:rPr lang="es-ES" sz="3200" b="1" strike="noStrike" spc="-1" dirty="0" smtClean="0">
                <a:solidFill>
                  <a:srgbClr val="0D0D0D"/>
                </a:solidFill>
                <a:latin typeface="Calibri"/>
              </a:rPr>
              <a:t>MBIT </a:t>
            </a:r>
            <a:r>
              <a:rPr lang="es-ES" sz="3200" b="1" strike="noStrike" spc="-1" dirty="0">
                <a:solidFill>
                  <a:srgbClr val="0D0D0D"/>
                </a:solidFill>
                <a:latin typeface="Calibri"/>
              </a:rPr>
              <a:t>FAMILIAR: DETECCIÓ I INTERVENCIÓ</a:t>
            </a: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Imagen 210"/>
          <p:cNvPicPr/>
          <p:nvPr/>
        </p:nvPicPr>
        <p:blipFill>
          <a:blip r:embed="rId4" cstate="print"/>
          <a:stretch/>
        </p:blipFill>
        <p:spPr>
          <a:xfrm>
            <a:off x="10303920" y="5040000"/>
            <a:ext cx="1396080" cy="1208880"/>
          </a:xfrm>
          <a:prstGeom prst="rect">
            <a:avLst/>
          </a:prstGeom>
          <a:ln w="0"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0287000" y="6248400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</a:rPr>
              <a:t>Grup gent gran</a:t>
            </a:r>
            <a:endParaRPr lang="ca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965480" y="629280"/>
            <a:ext cx="6921360" cy="128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100" b="0" strike="noStrike" spc="-1">
                <a:solidFill>
                  <a:srgbClr val="000000"/>
                </a:solidFill>
                <a:latin typeface="Calibri Light"/>
              </a:rPr>
              <a:t> ETAPA VITAL</a:t>
            </a:r>
            <a:endParaRPr lang="es-ES" sz="4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4965480" y="2438280"/>
            <a:ext cx="6586200" cy="3785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1" strike="noStrike" spc="-1">
                <a:solidFill>
                  <a:srgbClr val="000000"/>
                </a:solidFill>
                <a:latin typeface="Calibri"/>
              </a:rPr>
              <a:t>ALTERACIONS DE SALUT: FíSIQUES I COGNITIVES</a:t>
            </a:r>
            <a:endParaRPr lang="ca-ES" sz="1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1" strike="noStrike" spc="-1">
                <a:solidFill>
                  <a:srgbClr val="000000"/>
                </a:solidFill>
                <a:latin typeface="Calibri"/>
              </a:rPr>
              <a:t>PÈRDUA XARXA SOCIO-FAMILIAR (Solitud). </a:t>
            </a:r>
            <a:endParaRPr lang="ca-ES" sz="1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1" strike="noStrike" spc="-1">
                <a:solidFill>
                  <a:srgbClr val="000000"/>
                </a:solidFill>
                <a:latin typeface="Calibri"/>
              </a:rPr>
              <a:t>CANVI EN ELS ROLS FAMILIARS   (DE CUIDADORA A NECESSITAT DE SER CUIDADA)</a:t>
            </a:r>
            <a:endParaRPr lang="ca-ES" sz="1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1" strike="noStrike" spc="-1">
                <a:solidFill>
                  <a:srgbClr val="000000"/>
                </a:solidFill>
                <a:latin typeface="Calibri"/>
              </a:rPr>
              <a:t>RELACIÓ AMB PENSAMENTS DE MORT</a:t>
            </a:r>
            <a:endParaRPr lang="ca-ES" sz="19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900" b="1" strike="noStrike" spc="-1">
                <a:solidFill>
                  <a:srgbClr val="000000"/>
                </a:solidFill>
                <a:latin typeface="Calibri"/>
              </a:rPr>
              <a:t>REVISIÓ VITAL  ( canvis generacionals )</a:t>
            </a:r>
            <a:endParaRPr lang="ca-ES" sz="19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ca-ES" sz="1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Picture 21"/>
          <p:cNvPicPr/>
          <p:nvPr/>
        </p:nvPicPr>
        <p:blipFill>
          <a:blip r:embed="rId2" cstate="print"/>
          <a:stretch/>
        </p:blipFill>
        <p:spPr>
          <a:xfrm>
            <a:off x="0" y="0"/>
            <a:ext cx="4635360" cy="6857640"/>
          </a:xfrm>
          <a:prstGeom prst="rect">
            <a:avLst/>
          </a:prstGeom>
          <a:ln w="0">
            <a:noFill/>
          </a:ln>
        </p:spPr>
      </p:pic>
      <p:cxnSp>
        <p:nvCxnSpPr>
          <p:cNvPr id="215" name="Straight Connector 25"/>
          <p:cNvCxnSpPr/>
          <p:nvPr/>
        </p:nvCxnSpPr>
        <p:spPr>
          <a:xfrm>
            <a:off x="5080680" y="2115000"/>
            <a:ext cx="6309720" cy="360"/>
          </a:xfrm>
          <a:prstGeom prst="straightConnector1">
            <a:avLst/>
          </a:prstGeom>
          <a:ln w="19050">
            <a:solidFill>
              <a:srgbClr val="9865A7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8"/>
          <p:cNvSpPr/>
          <p:nvPr/>
        </p:nvSpPr>
        <p:spPr>
          <a:xfrm>
            <a:off x="0" y="0"/>
            <a:ext cx="1219176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7" name="Rectangle 15"/>
          <p:cNvSpPr/>
          <p:nvPr/>
        </p:nvSpPr>
        <p:spPr>
          <a:xfrm>
            <a:off x="640080" y="613800"/>
            <a:ext cx="10907280" cy="189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68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043640" y="810000"/>
            <a:ext cx="10172520" cy="1554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s-ES" sz="2800" b="1" u="sng" strike="noStrike" spc="-1">
                <a:solidFill>
                  <a:srgbClr val="000000"/>
                </a:solidFill>
                <a:uFillTx/>
                <a:latin typeface="Calibri Light"/>
              </a:rPr>
              <a:t>Perfil persona gran maltractada i tipus de maltractament habituals </a:t>
            </a:r>
            <a:r>
              <a:rPr lang="es-ES" sz="2800" b="0" strike="noStrike" spc="-1">
                <a:solidFill>
                  <a:srgbClr val="000000"/>
                </a:solidFill>
                <a:latin typeface="Calibri Light"/>
              </a:rPr>
              <a:t>: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19" name="Straight Connector 17"/>
          <p:cNvCxnSpPr/>
          <p:nvPr/>
        </p:nvCxnSpPr>
        <p:spPr>
          <a:xfrm flipH="1">
            <a:off x="838080" y="6485040"/>
            <a:ext cx="10515960" cy="360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</p:cxnSp>
      <p:grpSp>
        <p:nvGrpSpPr>
          <p:cNvPr id="220" name="Marcador de contenido 2"/>
          <p:cNvGrpSpPr/>
          <p:nvPr/>
        </p:nvGrpSpPr>
        <p:grpSpPr>
          <a:xfrm>
            <a:off x="904680" y="3017520"/>
            <a:ext cx="10378080" cy="3209400"/>
            <a:chOff x="904680" y="3017520"/>
            <a:chExt cx="10378080" cy="3209400"/>
          </a:xfrm>
        </p:grpSpPr>
        <p:sp>
          <p:nvSpPr>
            <p:cNvPr id="221" name="Rectángulo 220"/>
            <p:cNvSpPr/>
            <p:nvPr/>
          </p:nvSpPr>
          <p:spPr>
            <a:xfrm>
              <a:off x="904680" y="3017520"/>
              <a:ext cx="10378080" cy="320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ca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Rectángulo: esquinas redondeadas 221"/>
            <p:cNvSpPr/>
            <p:nvPr/>
          </p:nvSpPr>
          <p:spPr>
            <a:xfrm>
              <a:off x="1038960" y="3018240"/>
              <a:ext cx="4332600" cy="27511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ca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Rectángulo: esquinas redondeadas 222"/>
            <p:cNvSpPr/>
            <p:nvPr/>
          </p:nvSpPr>
          <p:spPr>
            <a:xfrm>
              <a:off x="1520280" y="3475440"/>
              <a:ext cx="4332600" cy="27511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2040" tIns="122040" rIns="122040" bIns="1220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120"/>
                </a:spcAft>
              </a:pPr>
              <a:r>
                <a:rPr lang="en-US" sz="3200" b="0" strike="noStrike" spc="-1" dirty="0">
                  <a:solidFill>
                    <a:srgbClr val="000000"/>
                  </a:solidFill>
                  <a:latin typeface="Calibri"/>
                </a:rPr>
                <a:t>-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Majoritariament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dona</a:t>
              </a:r>
              <a:endParaRPr lang="ca-ES" sz="2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-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Reconeguda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amb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grau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 de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dependència</a:t>
              </a:r>
              <a:endParaRPr lang="ca-ES" sz="2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-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convivència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conflictiva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, sense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resoldre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, en el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passat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 entre la persona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gran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400" b="0" strike="noStrike" spc="-1" dirty="0" smtClean="0">
                  <a:solidFill>
                    <a:srgbClr val="000000"/>
                  </a:solidFill>
                  <a:latin typeface="Calibri"/>
                </a:rPr>
                <a:t>i 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el </a:t>
              </a:r>
              <a:r>
                <a:rPr lang="en-US" sz="2400" b="0" strike="noStrike" spc="-1" dirty="0" err="1">
                  <a:solidFill>
                    <a:srgbClr val="000000"/>
                  </a:solidFill>
                  <a:latin typeface="Calibri"/>
                </a:rPr>
                <a:t>cuidador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</a:rPr>
                <a:t>/a</a:t>
              </a:r>
              <a:endParaRPr lang="ca-ES" sz="2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120"/>
                </a:spcAft>
              </a:pPr>
              <a:endParaRPr lang="ca-ES" sz="3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Rectángulo: esquinas redondeadas 223"/>
            <p:cNvSpPr/>
            <p:nvPr/>
          </p:nvSpPr>
          <p:spPr>
            <a:xfrm>
              <a:off x="6334560" y="3018240"/>
              <a:ext cx="4332600" cy="27511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ca-E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Rectángulo: esquinas redondeadas 224"/>
            <p:cNvSpPr/>
            <p:nvPr/>
          </p:nvSpPr>
          <p:spPr>
            <a:xfrm>
              <a:off x="6815880" y="3475440"/>
              <a:ext cx="4332600" cy="27511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S" sz="2400" b="0" strike="noStrike" spc="-1" dirty="0">
                  <a:solidFill>
                    <a:srgbClr val="000000"/>
                  </a:solidFill>
                  <a:latin typeface="Calibri"/>
                </a:rPr>
                <a:t>- </a:t>
              </a:r>
              <a:r>
                <a:rPr lang="es-ES" sz="2400" b="0" strike="noStrike" spc="-1" dirty="0" err="1">
                  <a:solidFill>
                    <a:srgbClr val="000000"/>
                  </a:solidFill>
                  <a:latin typeface="Calibri"/>
                </a:rPr>
                <a:t>Negligència</a:t>
              </a:r>
              <a:endParaRPr lang="ca-ES" sz="2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S" sz="2400" b="0" strike="noStrike" spc="-1" dirty="0">
                  <a:solidFill>
                    <a:srgbClr val="000000"/>
                  </a:solidFill>
                  <a:latin typeface="Calibri"/>
                </a:rPr>
                <a:t>- </a:t>
              </a:r>
              <a:r>
                <a:rPr lang="es-ES" sz="2400" b="0" strike="noStrike" spc="-1" dirty="0" err="1">
                  <a:solidFill>
                    <a:srgbClr val="000000"/>
                  </a:solidFill>
                  <a:latin typeface="Calibri"/>
                </a:rPr>
                <a:t>Maltractament</a:t>
              </a:r>
              <a:r>
                <a:rPr lang="es-ES" sz="2400" b="0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s-ES" sz="2400" b="0" strike="noStrike" spc="-1" dirty="0" err="1">
                  <a:solidFill>
                    <a:srgbClr val="000000"/>
                  </a:solidFill>
                  <a:latin typeface="Calibri"/>
                </a:rPr>
                <a:t>psicòlògic</a:t>
              </a:r>
              <a:endParaRPr lang="ca-ES" sz="2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S" sz="2400" b="0" strike="noStrike" spc="-1" dirty="0">
                  <a:solidFill>
                    <a:srgbClr val="000000"/>
                  </a:solidFill>
                  <a:latin typeface="Calibri"/>
                </a:rPr>
                <a:t>- </a:t>
              </a:r>
              <a:r>
                <a:rPr lang="es-ES" sz="2400" b="0" strike="noStrike" spc="-1" dirty="0" err="1">
                  <a:solidFill>
                    <a:srgbClr val="000000"/>
                  </a:solidFill>
                  <a:latin typeface="Calibri"/>
                </a:rPr>
                <a:t>Abús</a:t>
              </a:r>
              <a:r>
                <a:rPr lang="es-ES" sz="2400" b="0" strike="noStrike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s-ES" sz="2400" b="0" strike="noStrike" spc="-1" dirty="0" err="1">
                  <a:solidFill>
                    <a:srgbClr val="000000"/>
                  </a:solidFill>
                  <a:latin typeface="Calibri"/>
                </a:rPr>
                <a:t>econòmic</a:t>
              </a:r>
              <a:endParaRPr lang="ca-ES" sz="2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839"/>
                </a:spcAft>
                <a:buFontTx/>
                <a:buChar char="-"/>
              </a:pPr>
              <a:r>
                <a:rPr lang="es-ES" sz="2400" b="0" strike="noStrike" spc="-1" dirty="0" err="1" smtClean="0">
                  <a:solidFill>
                    <a:srgbClr val="000000"/>
                  </a:solidFill>
                  <a:latin typeface="Calibri"/>
                </a:rPr>
                <a:t>Maltractament</a:t>
              </a:r>
              <a:r>
                <a:rPr lang="es-ES" sz="2400" b="0" strike="noStrike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s-ES" sz="2400" b="0" strike="noStrike" spc="-1" dirty="0" err="1" smtClean="0">
                  <a:solidFill>
                    <a:srgbClr val="000000"/>
                  </a:solidFill>
                  <a:latin typeface="Calibri"/>
                </a:rPr>
                <a:t>físic</a:t>
              </a:r>
              <a:endParaRPr lang="es-ES" sz="2400" b="0" strike="noStrike" spc="-1" dirty="0" smtClean="0">
                <a:solidFill>
                  <a:srgbClr val="000000"/>
                </a:solidFill>
                <a:latin typeface="Calibri"/>
              </a:endParaRPr>
            </a:p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s-ES" sz="2400" b="0" strike="noStrike" spc="-1" dirty="0" smtClean="0">
                  <a:solidFill>
                    <a:srgbClr val="000000"/>
                  </a:solidFill>
                  <a:latin typeface="Calibri"/>
                </a:rPr>
                <a:t>-</a:t>
              </a:r>
              <a:r>
                <a:rPr lang="es-ES" sz="2400" b="0" strike="noStrike" spc="-1" dirty="0" err="1" smtClean="0">
                  <a:solidFill>
                    <a:srgbClr val="000000"/>
                  </a:solidFill>
                  <a:latin typeface="Calibri"/>
                </a:rPr>
                <a:t>Altres</a:t>
              </a:r>
              <a:r>
                <a:rPr lang="es-ES" sz="2400" b="0" strike="noStrike" spc="-1" dirty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s-ES" sz="2400" b="0" strike="noStrike" spc="-1" dirty="0" err="1">
                  <a:solidFill>
                    <a:srgbClr val="000000"/>
                  </a:solidFill>
                  <a:latin typeface="Calibri"/>
                </a:rPr>
                <a:t>autonegligència</a:t>
              </a:r>
              <a:r>
                <a:rPr lang="es-ES" sz="2400" b="0" strike="noStrike" spc="-1" dirty="0">
                  <a:solidFill>
                    <a:srgbClr val="000000"/>
                  </a:solidFill>
                  <a:latin typeface="Calibri"/>
                </a:rPr>
                <a:t>.</a:t>
              </a:r>
              <a:endParaRPr lang="ca-ES" sz="2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6"/>
          <p:cNvSpPr/>
          <p:nvPr/>
        </p:nvSpPr>
        <p:spPr>
          <a:xfrm>
            <a:off x="0" y="0"/>
            <a:ext cx="1219176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078920" y="1147320"/>
            <a:ext cx="6038280" cy="471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2800" b="1" u="sng" strike="noStrike" spc="-1" dirty="0" err="1">
                <a:solidFill>
                  <a:srgbClr val="000000"/>
                </a:solidFill>
                <a:uFillTx/>
                <a:latin typeface="Calibri Light"/>
              </a:rPr>
              <a:t>Perfil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Calibri Light"/>
              </a:rPr>
              <a:t> persona </a:t>
            </a:r>
            <a:r>
              <a:rPr lang="en-US" sz="2800" b="1" u="sng" strike="noStrike" spc="-1" dirty="0" err="1">
                <a:solidFill>
                  <a:srgbClr val="000000"/>
                </a:solidFill>
                <a:uFillTx/>
                <a:latin typeface="Calibri Light"/>
              </a:rPr>
              <a:t>agressora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Calibri Light"/>
              </a:rPr>
              <a:t>: </a:t>
            </a:r>
            <a:r>
              <a:rPr sz="2800" dirty="0"/>
              <a:t/>
            </a:r>
            <a:br>
              <a:rPr sz="2800" dirty="0"/>
            </a:br>
            <a:r>
              <a:rPr sz="1500" dirty="0"/>
              <a:t/>
            </a:r>
            <a:br>
              <a:rPr sz="1500" dirty="0"/>
            </a:br>
            <a:r>
              <a:rPr lang="en-US" sz="1500" b="0" strike="noStrike" spc="-1" dirty="0">
                <a:solidFill>
                  <a:srgbClr val="000000"/>
                </a:solidFill>
                <a:latin typeface="Calibri Light"/>
              </a:rPr>
              <a:t>-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HOME</a:t>
            </a: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- MITJANA EDAT</a:t>
            </a: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- DEPENDÈNCIA ECONÒMICA DE LA PERSONA GRAN</a:t>
            </a: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- HÀBITS DE CONSUM  TÒXICS</a:t>
            </a: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- MANCA HABILITATS DE CURA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“ALGUNS  FACTORS INDIVIUDALS QUE AUGMENTEN EL RISC DE COMETRE MALTRACTAMENT A LES PERSONES D’EDAT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 Light"/>
              </a:rPr>
              <a:t> SÓN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:</a:t>
            </a: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                LES MALALTIES MENTALS. </a:t>
            </a: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                ELS ABUSOS DE SUBSTÀNCIES</a:t>
            </a: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                I LA DEPENDÈNCIA, SOVINT FINANCERA, </a:t>
            </a:r>
            <a:r>
              <a:rPr sz="1800" dirty="0"/>
              <a:t/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Calibri Light"/>
              </a:rPr>
              <a:t>QUE ES POT TENIR  AMB LA VÍCTIMA” – OMS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sz="1500" dirty="0"/>
              <a:t/>
            </a:r>
            <a:br>
              <a:rPr sz="1500" dirty="0"/>
            </a:br>
            <a:r>
              <a:rPr sz="1500" dirty="0"/>
              <a:t/>
            </a:r>
            <a:br>
              <a:rPr sz="1500" dirty="0"/>
            </a:br>
            <a:endParaRPr lang="es-E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28" name="Group 8"/>
          <p:cNvGrpSpPr/>
          <p:nvPr/>
        </p:nvGrpSpPr>
        <p:grpSpPr>
          <a:xfrm>
            <a:off x="0" y="3154320"/>
            <a:ext cx="731160" cy="673200"/>
            <a:chOff x="0" y="3154320"/>
            <a:chExt cx="731160" cy="673200"/>
          </a:xfrm>
        </p:grpSpPr>
        <p:sp>
          <p:nvSpPr>
            <p:cNvPr id="229" name="Rectangle 9"/>
            <p:cNvSpPr/>
            <p:nvPr/>
          </p:nvSpPr>
          <p:spPr>
            <a:xfrm>
              <a:off x="0" y="315432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0" name="Rectangle 10"/>
            <p:cNvSpPr/>
            <p:nvPr/>
          </p:nvSpPr>
          <p:spPr>
            <a:xfrm>
              <a:off x="267840" y="315432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31" name="Rectangle 11"/>
            <p:cNvSpPr/>
            <p:nvPr/>
          </p:nvSpPr>
          <p:spPr>
            <a:xfrm>
              <a:off x="535680" y="3154320"/>
              <a:ext cx="195480" cy="67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32" name="Rectangle 13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3" name="Rectangle 15"/>
          <p:cNvSpPr/>
          <p:nvPr/>
        </p:nvSpPr>
        <p:spPr>
          <a:xfrm>
            <a:off x="7560000" y="271800"/>
            <a:ext cx="4028760" cy="6016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680" dist="127080" dir="540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34" name="Imagen 233"/>
          <p:cNvPicPr/>
          <p:nvPr/>
        </p:nvPicPr>
        <p:blipFill>
          <a:blip r:embed="rId2" cstate="print"/>
          <a:stretch/>
        </p:blipFill>
        <p:spPr>
          <a:xfrm>
            <a:off x="7560000" y="1100160"/>
            <a:ext cx="4206960" cy="4119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7"/>
          <p:cNvSpPr/>
          <p:nvPr/>
        </p:nvSpPr>
        <p:spPr>
          <a:xfrm>
            <a:off x="0" y="36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648200" y="1676400"/>
            <a:ext cx="6894360" cy="356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2100" b="1" strike="noStrike" spc="-1" dirty="0">
                <a:solidFill>
                  <a:srgbClr val="000000"/>
                </a:solidFill>
                <a:latin typeface="Calibri Light"/>
              </a:rPr>
              <a:t>POSSIBILITATS DE MILLORA EN LA SITUACIÓ  DE MALTRACTAMENT:</a:t>
            </a:r>
            <a:r>
              <a:rPr sz="2100" dirty="0"/>
              <a:t/>
            </a:r>
            <a:br>
              <a:rPr sz="2100" dirty="0"/>
            </a:br>
            <a:r>
              <a:rPr sz="2100" dirty="0"/>
              <a:t/>
            </a:r>
            <a:br>
              <a:rPr sz="2100" dirty="0"/>
            </a:br>
            <a:r>
              <a:rPr lang="en-US" sz="2100" b="0" strike="noStrike" spc="-1" dirty="0" smtClean="0">
                <a:solidFill>
                  <a:srgbClr val="000000"/>
                </a:solidFill>
                <a:latin typeface="Calibri Light"/>
              </a:rPr>
              <a:t>1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. Treball en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xarxa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per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tal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que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esdevingui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una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atenció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i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intervenció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 global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dels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diferents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àmbits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afectats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de la persona :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principalment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salut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però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també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economia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comunitat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justicia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…</a:t>
            </a:r>
            <a:r>
              <a:rPr sz="2100" dirty="0"/>
              <a:t/>
            </a:r>
            <a:br>
              <a:rPr sz="2100" dirty="0"/>
            </a:br>
            <a:r>
              <a:rPr sz="2100" dirty="0"/>
              <a:t/>
            </a:r>
            <a:br>
              <a:rPr sz="2100" dirty="0"/>
            </a:b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2.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Introducció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de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recursos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i/o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serveis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que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permetin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l’estada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en la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pròpia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llar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(TAD, SAD, C.DIA, ATDOM salut…) </a:t>
            </a:r>
            <a:r>
              <a:rPr lang="en-US" sz="2100" b="1" strike="noStrike" spc="-1" dirty="0" err="1">
                <a:solidFill>
                  <a:srgbClr val="000000"/>
                </a:solidFill>
                <a:latin typeface="Calibri Light"/>
              </a:rPr>
              <a:t>sempre</a:t>
            </a:r>
            <a:r>
              <a:rPr lang="en-US" sz="2100" b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1" strike="noStrike" spc="-1" dirty="0" err="1">
                <a:solidFill>
                  <a:srgbClr val="000000"/>
                </a:solidFill>
                <a:latin typeface="Calibri Light"/>
              </a:rPr>
              <a:t>que</a:t>
            </a:r>
            <a:r>
              <a:rPr lang="en-US" sz="2100" b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1" strike="noStrike" spc="-1" dirty="0" err="1">
                <a:solidFill>
                  <a:srgbClr val="000000"/>
                </a:solidFill>
                <a:latin typeface="Calibri Light"/>
              </a:rPr>
              <a:t>sigui</a:t>
            </a:r>
            <a:r>
              <a:rPr lang="en-US" sz="2100" b="1" strike="noStrike" spc="-1" dirty="0">
                <a:solidFill>
                  <a:srgbClr val="000000"/>
                </a:solidFill>
                <a:latin typeface="Calibri Light"/>
              </a:rPr>
              <a:t> viable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. </a:t>
            </a:r>
            <a:r>
              <a:rPr sz="2100" dirty="0"/>
              <a:t/>
            </a:r>
            <a:br>
              <a:rPr sz="2100" dirty="0"/>
            </a:br>
            <a:r>
              <a:rPr sz="2100" dirty="0"/>
              <a:t/>
            </a:r>
            <a:br>
              <a:rPr sz="2100" dirty="0"/>
            </a:b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3.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Activació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xarxa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de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suport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 informal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vinculat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a </a:t>
            </a:r>
            <a:r>
              <a:rPr lang="en-US" sz="2100" b="0" strike="noStrike" spc="-1" dirty="0" err="1" smtClean="0">
                <a:solidFill>
                  <a:srgbClr val="000000"/>
                </a:solidFill>
                <a:latin typeface="Calibri Light"/>
              </a:rPr>
              <a:t>potenciar</a:t>
            </a:r>
            <a:r>
              <a:rPr lang="en-US" sz="2100" b="0" strike="noStrike" spc="-1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les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relacions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socials (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comunitària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). </a:t>
            </a:r>
            <a:r>
              <a:rPr sz="2100" dirty="0"/>
              <a:t/>
            </a:r>
            <a:br>
              <a:rPr sz="2100" dirty="0"/>
            </a:br>
            <a:r>
              <a:rPr sz="2100" dirty="0"/>
              <a:t/>
            </a:r>
            <a:br>
              <a:rPr sz="2100" dirty="0"/>
            </a:b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4. En el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cas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que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la persona familiar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agressora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sigui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vulnerable (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alcoholisme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, salut mental…)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treballar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paral·lelament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els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aspectes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de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vulnerabilitat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.   </a:t>
            </a:r>
            <a:r>
              <a:rPr sz="2100" dirty="0"/>
              <a:t/>
            </a:r>
            <a:br>
              <a:rPr sz="2100" dirty="0"/>
            </a:br>
            <a:r>
              <a:rPr sz="2100" dirty="0"/>
              <a:t/>
            </a:r>
            <a:br>
              <a:rPr sz="2100" dirty="0"/>
            </a:b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                                  (  Plans de Treball i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interpretació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Calibri Light"/>
              </a:rPr>
              <a:t>justícia</a:t>
            </a:r>
            <a:r>
              <a:rPr lang="en-US" sz="2100" b="0" strike="noStrike" spc="-1" dirty="0">
                <a:solidFill>
                  <a:srgbClr val="000000"/>
                </a:solidFill>
                <a:latin typeface="Calibri Light"/>
              </a:rPr>
              <a:t>.  )</a:t>
            </a:r>
            <a:r>
              <a:rPr sz="2100" dirty="0"/>
              <a:t/>
            </a:r>
            <a:br>
              <a:rPr sz="2100" dirty="0"/>
            </a:br>
            <a:endParaRPr lang="es-ES" sz="2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icture 3"/>
          <p:cNvSpPr/>
          <p:nvPr/>
        </p:nvSpPr>
        <p:spPr>
          <a:xfrm>
            <a:off x="0" y="0"/>
            <a:ext cx="4049280" cy="6857640"/>
          </a:xfrm>
          <a:custGeom>
            <a:avLst/>
            <a:gdLst>
              <a:gd name="textAreaLeft" fmla="*/ 0 w 4049280"/>
              <a:gd name="textAreaRight" fmla="*/ 4049640 w 404928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ca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sketchy line"/>
          <p:cNvSpPr/>
          <p:nvPr/>
        </p:nvSpPr>
        <p:spPr>
          <a:xfrm>
            <a:off x="4495800" y="5410200"/>
            <a:ext cx="4242600" cy="18000"/>
          </a:xfrm>
          <a:custGeom>
            <a:avLst/>
            <a:gdLst>
              <a:gd name="textAreaLeft" fmla="*/ 0 w 4242600"/>
              <a:gd name="textAreaRight" fmla="*/ 4242960 w 4242600"/>
              <a:gd name="textAreaTop" fmla="*/ 0 h 18000"/>
              <a:gd name="textAreaBottom" fmla="*/ 18360 h 18000"/>
            </a:gdLst>
            <a:ahLst/>
            <a:cxnLst/>
            <a:rect l="textAreaLeft" t="textAreaTop" r="textAreaRight" b="textAreaBottom"/>
            <a:pathLst>
              <a:path w="4242816" h="18288" fill="none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rgbClr val="ED7D3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119</Words>
  <Application>Microsoft Office PowerPoint</Application>
  <PresentationFormat>Personalizado</PresentationFormat>
  <Paragraphs>20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Tema de Office</vt:lpstr>
      <vt:lpstr>Tema de Office</vt:lpstr>
      <vt:lpstr>Tema de Office</vt:lpstr>
      <vt:lpstr>Tema de Office</vt:lpstr>
      <vt:lpstr>Tema de Office</vt:lpstr>
      <vt:lpstr>Diapositiva 1</vt:lpstr>
      <vt:lpstr> ETAPA VITAL</vt:lpstr>
      <vt:lpstr>Perfil persona gran maltractada i tipus de maltractament habituals :</vt:lpstr>
      <vt:lpstr>Perfil persona agressora:   - HOME - MITJANA EDAT - DEPENDÈNCIA ECONÒMICA DE LA PERSONA GRAN - HÀBITS DE CONSUM  TÒXICS - MANCA HABILITATS DE CURA  “ALGUNS  FACTORS INDIVIUDALS QUE AUGMENTEN EL RISC DE COMETRE MALTRACTAMENT A LES PERSONES D’EDAT  SÓN:                 LES MALALTIES MENTALS.                  ELS ABUSOS DE SUBSTÀNCIES                 I LA DEPENDÈNCIA, SOVINT FINANCERA,  QUE ES POT TENIR  AMB LA VÍCTIMA” – OMS    </vt:lpstr>
      <vt:lpstr>POSSIBILITATS DE MILLORA EN LA SITUACIÓ  DE MALTRACTAMENT:  1. Treball en xarxa per tal que  esdevingui una atenció i intervenció  global dels diferents àmbits afectats de la persona : principalment salut però també economia, comunitat, justicia…  2. Introducció de recursos i/o serveis que permetin l’estada en la pròpia llar (TAD, SAD, C.DIA, ATDOM salut…) sempre que sigui viable.   3. Activació xarxa de suport  informal vinculat a potenciar les relacions socials (comunitària).   4. En el cas que la persona familiar agressora sigui vulnerable (alcoholisme, salut mental…) treballar paral·lelament els aspectes de vulnerabilitat.                                        (  Plans de Treball i interpretació justícia.  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jesus rodriguez</dc:creator>
  <cp:lastModifiedBy>msancho</cp:lastModifiedBy>
  <cp:revision>12</cp:revision>
  <dcterms:created xsi:type="dcterms:W3CDTF">2022-12-02T04:44:38Z</dcterms:created>
  <dcterms:modified xsi:type="dcterms:W3CDTF">2023-01-12T13:41:17Z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5</vt:i4>
  </property>
  <property fmtid="{D5CDD505-2E9C-101B-9397-08002B2CF9AE}" pid="3" name="Notes">
    <vt:i4>1</vt:i4>
  </property>
  <property fmtid="{D5CDD505-2E9C-101B-9397-08002B2CF9AE}" pid="4" name="PresentationFormat">
    <vt:lpwstr>Personalizado</vt:lpwstr>
  </property>
  <property fmtid="{D5CDD505-2E9C-101B-9397-08002B2CF9AE}" pid="5" name="Slides">
    <vt:i4>9</vt:i4>
  </property>
</Properties>
</file>