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86" r:id="rId5"/>
    <p:sldId id="288" r:id="rId6"/>
    <p:sldId id="287" r:id="rId7"/>
    <p:sldId id="292" r:id="rId8"/>
    <p:sldId id="289" r:id="rId9"/>
    <p:sldId id="290" r:id="rId10"/>
    <p:sldId id="293" r:id="rId11"/>
    <p:sldId id="291" r:id="rId12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b.edu/portal/web/dret/dret-al-dret/" TargetMode="External"/><Relationship Id="rId1" Type="http://schemas.openxmlformats.org/officeDocument/2006/relationships/hyperlink" Target="https://www.ub.edu/portal/web/dret/graus/-/ensenyament/detallEnsenyament/1430704/16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b.edu/portal/web/dret/dret-al-dret/" TargetMode="External"/><Relationship Id="rId1" Type="http://schemas.openxmlformats.org/officeDocument/2006/relationships/hyperlink" Target="https://www.ub.edu/portal/web/dret/graus/-/ensenyament/detallEnsenyament/1430704/16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19BD8A-4A5A-430D-A2A3-D827C32C5F7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9F9460B-D290-4B72-94DE-96FF01CAA805}">
      <dgm:prSet/>
      <dgm:spPr/>
      <dgm:t>
        <a:bodyPr/>
        <a:lstStyle/>
        <a:p>
          <a:r>
            <a:rPr lang="es-ES">
              <a:hlinkClick xmlns:r="http://schemas.openxmlformats.org/officeDocument/2006/relationships" r:id="rId1"/>
            </a:rPr>
            <a:t>https://www.ub.edu/portal/web/dret/graus/-/ensenyament/detallEnsenyament/1430704/16</a:t>
          </a:r>
          <a:endParaRPr lang="en-US"/>
        </a:p>
      </dgm:t>
    </dgm:pt>
    <dgm:pt modelId="{0F545587-83D9-49D9-8538-6EB72BEDF0B4}" type="parTrans" cxnId="{21A47C34-0942-4AEE-B8A2-9BC96E9131CB}">
      <dgm:prSet/>
      <dgm:spPr/>
      <dgm:t>
        <a:bodyPr/>
        <a:lstStyle/>
        <a:p>
          <a:endParaRPr lang="en-US"/>
        </a:p>
      </dgm:t>
    </dgm:pt>
    <dgm:pt modelId="{6E72DCF8-482E-4582-BE1F-EC0F37A55912}" type="sibTrans" cxnId="{21A47C34-0942-4AEE-B8A2-9BC96E9131CB}">
      <dgm:prSet/>
      <dgm:spPr/>
      <dgm:t>
        <a:bodyPr/>
        <a:lstStyle/>
        <a:p>
          <a:endParaRPr lang="en-US"/>
        </a:p>
      </dgm:t>
    </dgm:pt>
    <dgm:pt modelId="{623F4AEA-C100-4B20-9EB7-3404D59E3598}">
      <dgm:prSet/>
      <dgm:spPr/>
      <dgm:t>
        <a:bodyPr/>
        <a:lstStyle/>
        <a:p>
          <a:r>
            <a:rPr lang="es-ES"/>
            <a:t>La clínica jurídica s'inclou dintre del projecte de la Facultat de Dret, </a:t>
          </a:r>
          <a:r>
            <a:rPr lang="es-ES">
              <a:hlinkClick xmlns:r="http://schemas.openxmlformats.org/officeDocument/2006/relationships" r:id="rId2"/>
            </a:rPr>
            <a:t>dret al Dret</a:t>
          </a:r>
          <a:r>
            <a:rPr lang="es-ES"/>
            <a:t>.</a:t>
          </a:r>
          <a:endParaRPr lang="en-US"/>
        </a:p>
      </dgm:t>
    </dgm:pt>
    <dgm:pt modelId="{1461ADC1-20A2-44E5-B140-796984E23C6C}" type="parTrans" cxnId="{FD6246CB-213C-45E8-8CDD-213D0883B388}">
      <dgm:prSet/>
      <dgm:spPr/>
      <dgm:t>
        <a:bodyPr/>
        <a:lstStyle/>
        <a:p>
          <a:endParaRPr lang="en-US"/>
        </a:p>
      </dgm:t>
    </dgm:pt>
    <dgm:pt modelId="{AC683AAA-EE50-400E-BAE9-C85A262D420F}" type="sibTrans" cxnId="{FD6246CB-213C-45E8-8CDD-213D0883B388}">
      <dgm:prSet/>
      <dgm:spPr/>
      <dgm:t>
        <a:bodyPr/>
        <a:lstStyle/>
        <a:p>
          <a:endParaRPr lang="en-US"/>
        </a:p>
      </dgm:t>
    </dgm:pt>
    <dgm:pt modelId="{9D1B9D98-5EA2-4EFF-B6CD-2946E234AFDE}">
      <dgm:prSet/>
      <dgm:spPr/>
      <dgm:t>
        <a:bodyPr/>
        <a:lstStyle/>
        <a:p>
          <a:r>
            <a:rPr lang="es-ES" b="1"/>
            <a:t>dret al Dret</a:t>
          </a:r>
          <a:r>
            <a:rPr lang="es-ES"/>
            <a:t> és un projecte en el que hi participen la Universitat, entitats socials, administracions públiques, despatxos professionals i alumnes.</a:t>
          </a:r>
          <a:endParaRPr lang="en-US"/>
        </a:p>
      </dgm:t>
    </dgm:pt>
    <dgm:pt modelId="{FAD41F36-00E6-4938-A187-004A37396034}" type="parTrans" cxnId="{2C751328-76B3-4535-9C83-B4D69601A2F4}">
      <dgm:prSet/>
      <dgm:spPr/>
      <dgm:t>
        <a:bodyPr/>
        <a:lstStyle/>
        <a:p>
          <a:endParaRPr lang="en-US"/>
        </a:p>
      </dgm:t>
    </dgm:pt>
    <dgm:pt modelId="{6253B851-903D-4598-9047-ED755CF28B0D}" type="sibTrans" cxnId="{2C751328-76B3-4535-9C83-B4D69601A2F4}">
      <dgm:prSet/>
      <dgm:spPr/>
      <dgm:t>
        <a:bodyPr/>
        <a:lstStyle/>
        <a:p>
          <a:endParaRPr lang="en-US"/>
        </a:p>
      </dgm:t>
    </dgm:pt>
    <dgm:pt modelId="{1DD43857-BA27-45E7-AC0C-16DB28D9D839}" type="pres">
      <dgm:prSet presAssocID="{4D19BD8A-4A5A-430D-A2A3-D827C32C5F7C}" presName="linear" presStyleCnt="0">
        <dgm:presLayoutVars>
          <dgm:animLvl val="lvl"/>
          <dgm:resizeHandles val="exact"/>
        </dgm:presLayoutVars>
      </dgm:prSet>
      <dgm:spPr/>
    </dgm:pt>
    <dgm:pt modelId="{628FDF31-1208-4833-AD3A-F36EDA77FC43}" type="pres">
      <dgm:prSet presAssocID="{69F9460B-D290-4B72-94DE-96FF01CAA80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E4B616-42A3-4BC5-B553-ED045D213D66}" type="pres">
      <dgm:prSet presAssocID="{6E72DCF8-482E-4582-BE1F-EC0F37A55912}" presName="spacer" presStyleCnt="0"/>
      <dgm:spPr/>
    </dgm:pt>
    <dgm:pt modelId="{C08CA38E-2181-400A-B44E-89DA2A06D9F9}" type="pres">
      <dgm:prSet presAssocID="{623F4AEA-C100-4B20-9EB7-3404D59E359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6604000-858D-4D66-803C-6F13FBD8AF3A}" type="pres">
      <dgm:prSet presAssocID="{AC683AAA-EE50-400E-BAE9-C85A262D420F}" presName="spacer" presStyleCnt="0"/>
      <dgm:spPr/>
    </dgm:pt>
    <dgm:pt modelId="{706BA117-0DAE-4956-80DC-BC4558557FC0}" type="pres">
      <dgm:prSet presAssocID="{9D1B9D98-5EA2-4EFF-B6CD-2946E234AFD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1FBAE25-0380-4485-BB73-9966336666E0}" type="presOf" srcId="{623F4AEA-C100-4B20-9EB7-3404D59E3598}" destId="{C08CA38E-2181-400A-B44E-89DA2A06D9F9}" srcOrd="0" destOrd="0" presId="urn:microsoft.com/office/officeart/2005/8/layout/vList2"/>
    <dgm:cxn modelId="{2C751328-76B3-4535-9C83-B4D69601A2F4}" srcId="{4D19BD8A-4A5A-430D-A2A3-D827C32C5F7C}" destId="{9D1B9D98-5EA2-4EFF-B6CD-2946E234AFDE}" srcOrd="2" destOrd="0" parTransId="{FAD41F36-00E6-4938-A187-004A37396034}" sibTransId="{6253B851-903D-4598-9047-ED755CF28B0D}"/>
    <dgm:cxn modelId="{774A2030-1CD5-4907-ACEC-EB2FD0D13C5B}" type="presOf" srcId="{69F9460B-D290-4B72-94DE-96FF01CAA805}" destId="{628FDF31-1208-4833-AD3A-F36EDA77FC43}" srcOrd="0" destOrd="0" presId="urn:microsoft.com/office/officeart/2005/8/layout/vList2"/>
    <dgm:cxn modelId="{21A47C34-0942-4AEE-B8A2-9BC96E9131CB}" srcId="{4D19BD8A-4A5A-430D-A2A3-D827C32C5F7C}" destId="{69F9460B-D290-4B72-94DE-96FF01CAA805}" srcOrd="0" destOrd="0" parTransId="{0F545587-83D9-49D9-8538-6EB72BEDF0B4}" sibTransId="{6E72DCF8-482E-4582-BE1F-EC0F37A55912}"/>
    <dgm:cxn modelId="{2AE49A7A-23EE-418C-8DC2-B231E6991223}" type="presOf" srcId="{9D1B9D98-5EA2-4EFF-B6CD-2946E234AFDE}" destId="{706BA117-0DAE-4956-80DC-BC4558557FC0}" srcOrd="0" destOrd="0" presId="urn:microsoft.com/office/officeart/2005/8/layout/vList2"/>
    <dgm:cxn modelId="{C11B79BF-48D0-4DCB-B08B-044E0D64B555}" type="presOf" srcId="{4D19BD8A-4A5A-430D-A2A3-D827C32C5F7C}" destId="{1DD43857-BA27-45E7-AC0C-16DB28D9D839}" srcOrd="0" destOrd="0" presId="urn:microsoft.com/office/officeart/2005/8/layout/vList2"/>
    <dgm:cxn modelId="{FD6246CB-213C-45E8-8CDD-213D0883B388}" srcId="{4D19BD8A-4A5A-430D-A2A3-D827C32C5F7C}" destId="{623F4AEA-C100-4B20-9EB7-3404D59E3598}" srcOrd="1" destOrd="0" parTransId="{1461ADC1-20A2-44E5-B140-796984E23C6C}" sibTransId="{AC683AAA-EE50-400E-BAE9-C85A262D420F}"/>
    <dgm:cxn modelId="{6DE8E5A4-34AB-4C24-A2F3-864E5629C009}" type="presParOf" srcId="{1DD43857-BA27-45E7-AC0C-16DB28D9D839}" destId="{628FDF31-1208-4833-AD3A-F36EDA77FC43}" srcOrd="0" destOrd="0" presId="urn:microsoft.com/office/officeart/2005/8/layout/vList2"/>
    <dgm:cxn modelId="{0AD7B0AA-D496-4547-9AB3-6AC630505EF1}" type="presParOf" srcId="{1DD43857-BA27-45E7-AC0C-16DB28D9D839}" destId="{08E4B616-42A3-4BC5-B553-ED045D213D66}" srcOrd="1" destOrd="0" presId="urn:microsoft.com/office/officeart/2005/8/layout/vList2"/>
    <dgm:cxn modelId="{281AFAC2-7C71-45A8-BEF2-B75F65FDE1DD}" type="presParOf" srcId="{1DD43857-BA27-45E7-AC0C-16DB28D9D839}" destId="{C08CA38E-2181-400A-B44E-89DA2A06D9F9}" srcOrd="2" destOrd="0" presId="urn:microsoft.com/office/officeart/2005/8/layout/vList2"/>
    <dgm:cxn modelId="{9EB4EA28-0A12-4367-AB5E-7BC6B5BBE105}" type="presParOf" srcId="{1DD43857-BA27-45E7-AC0C-16DB28D9D839}" destId="{E6604000-858D-4D66-803C-6F13FBD8AF3A}" srcOrd="3" destOrd="0" presId="urn:microsoft.com/office/officeart/2005/8/layout/vList2"/>
    <dgm:cxn modelId="{AAA2B2A7-460C-4A26-B412-C33D872E29A1}" type="presParOf" srcId="{1DD43857-BA27-45E7-AC0C-16DB28D9D839}" destId="{706BA117-0DAE-4956-80DC-BC4558557FC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6EC13-FB5F-4771-AEAA-30DE0453B59F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5EDF5B7-8564-485A-B75B-682958601489}">
      <dgm:prSet/>
      <dgm:spPr/>
      <dgm:t>
        <a:bodyPr/>
        <a:lstStyle/>
        <a:p>
          <a:r>
            <a:rPr lang="es-ES" b="1"/>
            <a:t>Millorar l’accés</a:t>
          </a:r>
          <a:r>
            <a:rPr lang="es-ES"/>
            <a:t> als drets de les persones i els col·lectius que es troben en pitjor situació i</a:t>
          </a:r>
          <a:endParaRPr lang="en-US"/>
        </a:p>
      </dgm:t>
    </dgm:pt>
    <dgm:pt modelId="{11C9F761-500E-49DF-85F2-BEB3EC8D131E}" type="parTrans" cxnId="{7721B7D5-50E3-4F6B-8300-549A10E81B8D}">
      <dgm:prSet/>
      <dgm:spPr/>
      <dgm:t>
        <a:bodyPr/>
        <a:lstStyle/>
        <a:p>
          <a:endParaRPr lang="en-US"/>
        </a:p>
      </dgm:t>
    </dgm:pt>
    <dgm:pt modelId="{43A81A64-CAA9-43B3-AFAB-5E7A889828B4}" type="sibTrans" cxnId="{7721B7D5-50E3-4F6B-8300-549A10E81B8D}">
      <dgm:prSet/>
      <dgm:spPr/>
      <dgm:t>
        <a:bodyPr/>
        <a:lstStyle/>
        <a:p>
          <a:endParaRPr lang="en-US"/>
        </a:p>
      </dgm:t>
    </dgm:pt>
    <dgm:pt modelId="{4AD8C8CD-B1E9-4385-9832-FD381E5E4A57}">
      <dgm:prSet/>
      <dgm:spPr/>
      <dgm:t>
        <a:bodyPr/>
        <a:lstStyle/>
        <a:p>
          <a:r>
            <a:rPr lang="es-ES" b="1"/>
            <a:t>Millorar la formació</a:t>
          </a:r>
          <a:r>
            <a:rPr lang="es-ES"/>
            <a:t> dels estudiants.</a:t>
          </a:r>
          <a:endParaRPr lang="en-US"/>
        </a:p>
      </dgm:t>
    </dgm:pt>
    <dgm:pt modelId="{26831F29-B7EE-403A-9BF7-EAB9C825CE3D}" type="parTrans" cxnId="{2F92182F-48E5-49C3-8E74-8A5BC52210A0}">
      <dgm:prSet/>
      <dgm:spPr/>
      <dgm:t>
        <a:bodyPr/>
        <a:lstStyle/>
        <a:p>
          <a:endParaRPr lang="en-US"/>
        </a:p>
      </dgm:t>
    </dgm:pt>
    <dgm:pt modelId="{FB6F2E7A-C248-4672-BFAD-ADD925AFD582}" type="sibTrans" cxnId="{2F92182F-48E5-49C3-8E74-8A5BC52210A0}">
      <dgm:prSet/>
      <dgm:spPr/>
      <dgm:t>
        <a:bodyPr/>
        <a:lstStyle/>
        <a:p>
          <a:endParaRPr lang="en-US"/>
        </a:p>
      </dgm:t>
    </dgm:pt>
    <dgm:pt modelId="{585A902A-F03A-4D45-9041-779DE086B360}">
      <dgm:prSet/>
      <dgm:spPr/>
      <dgm:t>
        <a:bodyPr/>
        <a:lstStyle/>
        <a:p>
          <a:r>
            <a:rPr lang="es-ES"/>
            <a:t>Per assolir aquests objectius, desenvolupem activitats com les següents: pràctiques, jornades, estudis, treballs finals de grau i de màster, assessorament en matèries específiques i totes aquelles altres intervencions adients amb els objectius del projecte.</a:t>
          </a:r>
          <a:endParaRPr lang="en-US"/>
        </a:p>
      </dgm:t>
    </dgm:pt>
    <dgm:pt modelId="{01926866-44A7-4BE7-B272-B1D40C1E99BC}" type="parTrans" cxnId="{072E0CD1-5354-47A5-9832-823839A101E4}">
      <dgm:prSet/>
      <dgm:spPr/>
      <dgm:t>
        <a:bodyPr/>
        <a:lstStyle/>
        <a:p>
          <a:endParaRPr lang="en-US"/>
        </a:p>
      </dgm:t>
    </dgm:pt>
    <dgm:pt modelId="{EBCC0F30-EDEE-4C83-B32F-0A09122BEA63}" type="sibTrans" cxnId="{072E0CD1-5354-47A5-9832-823839A101E4}">
      <dgm:prSet/>
      <dgm:spPr/>
      <dgm:t>
        <a:bodyPr/>
        <a:lstStyle/>
        <a:p>
          <a:endParaRPr lang="en-US"/>
        </a:p>
      </dgm:t>
    </dgm:pt>
    <dgm:pt modelId="{D179AC70-24DE-4DC0-A1AE-400041F0B914}" type="pres">
      <dgm:prSet presAssocID="{A3E6EC13-FB5F-4771-AEAA-30DE0453B59F}" presName="linear" presStyleCnt="0">
        <dgm:presLayoutVars>
          <dgm:animLvl val="lvl"/>
          <dgm:resizeHandles val="exact"/>
        </dgm:presLayoutVars>
      </dgm:prSet>
      <dgm:spPr/>
    </dgm:pt>
    <dgm:pt modelId="{01E94F67-77CE-4FD4-88F1-6A8E501964AE}" type="pres">
      <dgm:prSet presAssocID="{E5EDF5B7-8564-485A-B75B-68295860148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2C0A60B-C6F3-4DC2-B18D-E1996BE2BF7C}" type="pres">
      <dgm:prSet presAssocID="{43A81A64-CAA9-43B3-AFAB-5E7A889828B4}" presName="spacer" presStyleCnt="0"/>
      <dgm:spPr/>
    </dgm:pt>
    <dgm:pt modelId="{A527B4A8-D2FC-4460-AF5F-0887F2A1D2B2}" type="pres">
      <dgm:prSet presAssocID="{4AD8C8CD-B1E9-4385-9832-FD381E5E4A5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A450987-ABD5-4313-BF32-788B3F45AAFB}" type="pres">
      <dgm:prSet presAssocID="{FB6F2E7A-C248-4672-BFAD-ADD925AFD582}" presName="spacer" presStyleCnt="0"/>
      <dgm:spPr/>
    </dgm:pt>
    <dgm:pt modelId="{8BB19FDB-28C9-4B1E-881E-975A046E8F98}" type="pres">
      <dgm:prSet presAssocID="{585A902A-F03A-4D45-9041-779DE086B36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D27B50F-7135-44BF-8CB8-1A05D8593162}" type="presOf" srcId="{4AD8C8CD-B1E9-4385-9832-FD381E5E4A57}" destId="{A527B4A8-D2FC-4460-AF5F-0887F2A1D2B2}" srcOrd="0" destOrd="0" presId="urn:microsoft.com/office/officeart/2005/8/layout/vList2"/>
    <dgm:cxn modelId="{D547C712-5E60-4452-B6C6-3AE478950BA5}" type="presOf" srcId="{E5EDF5B7-8564-485A-B75B-682958601489}" destId="{01E94F67-77CE-4FD4-88F1-6A8E501964AE}" srcOrd="0" destOrd="0" presId="urn:microsoft.com/office/officeart/2005/8/layout/vList2"/>
    <dgm:cxn modelId="{2F92182F-48E5-49C3-8E74-8A5BC52210A0}" srcId="{A3E6EC13-FB5F-4771-AEAA-30DE0453B59F}" destId="{4AD8C8CD-B1E9-4385-9832-FD381E5E4A57}" srcOrd="1" destOrd="0" parTransId="{26831F29-B7EE-403A-9BF7-EAB9C825CE3D}" sibTransId="{FB6F2E7A-C248-4672-BFAD-ADD925AFD582}"/>
    <dgm:cxn modelId="{80AB4CC1-DEC5-49A0-BB45-01EA5CC8CD36}" type="presOf" srcId="{A3E6EC13-FB5F-4771-AEAA-30DE0453B59F}" destId="{D179AC70-24DE-4DC0-A1AE-400041F0B914}" srcOrd="0" destOrd="0" presId="urn:microsoft.com/office/officeart/2005/8/layout/vList2"/>
    <dgm:cxn modelId="{072E0CD1-5354-47A5-9832-823839A101E4}" srcId="{A3E6EC13-FB5F-4771-AEAA-30DE0453B59F}" destId="{585A902A-F03A-4D45-9041-779DE086B360}" srcOrd="2" destOrd="0" parTransId="{01926866-44A7-4BE7-B272-B1D40C1E99BC}" sibTransId="{EBCC0F30-EDEE-4C83-B32F-0A09122BEA63}"/>
    <dgm:cxn modelId="{7721B7D5-50E3-4F6B-8300-549A10E81B8D}" srcId="{A3E6EC13-FB5F-4771-AEAA-30DE0453B59F}" destId="{E5EDF5B7-8564-485A-B75B-682958601489}" srcOrd="0" destOrd="0" parTransId="{11C9F761-500E-49DF-85F2-BEB3EC8D131E}" sibTransId="{43A81A64-CAA9-43B3-AFAB-5E7A889828B4}"/>
    <dgm:cxn modelId="{6CC109F1-24FE-4FA6-86D1-C9737561B980}" type="presOf" srcId="{585A902A-F03A-4D45-9041-779DE086B360}" destId="{8BB19FDB-28C9-4B1E-881E-975A046E8F98}" srcOrd="0" destOrd="0" presId="urn:microsoft.com/office/officeart/2005/8/layout/vList2"/>
    <dgm:cxn modelId="{C77A7966-4FD6-4891-9689-F5BDA86A1C89}" type="presParOf" srcId="{D179AC70-24DE-4DC0-A1AE-400041F0B914}" destId="{01E94F67-77CE-4FD4-88F1-6A8E501964AE}" srcOrd="0" destOrd="0" presId="urn:microsoft.com/office/officeart/2005/8/layout/vList2"/>
    <dgm:cxn modelId="{602C230E-5E47-480C-946F-43E11568569E}" type="presParOf" srcId="{D179AC70-24DE-4DC0-A1AE-400041F0B914}" destId="{62C0A60B-C6F3-4DC2-B18D-E1996BE2BF7C}" srcOrd="1" destOrd="0" presId="urn:microsoft.com/office/officeart/2005/8/layout/vList2"/>
    <dgm:cxn modelId="{8A67ED51-4307-4AC3-A762-FC97FBE6FD41}" type="presParOf" srcId="{D179AC70-24DE-4DC0-A1AE-400041F0B914}" destId="{A527B4A8-D2FC-4460-AF5F-0887F2A1D2B2}" srcOrd="2" destOrd="0" presId="urn:microsoft.com/office/officeart/2005/8/layout/vList2"/>
    <dgm:cxn modelId="{F206CD03-DC0A-4FCF-BD88-879E86962DE5}" type="presParOf" srcId="{D179AC70-24DE-4DC0-A1AE-400041F0B914}" destId="{6A450987-ABD5-4313-BF32-788B3F45AAFB}" srcOrd="3" destOrd="0" presId="urn:microsoft.com/office/officeart/2005/8/layout/vList2"/>
    <dgm:cxn modelId="{3E8B31AA-4A5A-4410-AAE2-177439DEF216}" type="presParOf" srcId="{D179AC70-24DE-4DC0-A1AE-400041F0B914}" destId="{8BB19FDB-28C9-4B1E-881E-975A046E8F9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4E6A42-426E-44F4-B0C0-5C562419A83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04D27D2-5C3D-4108-8DFD-646C93DBBAD4}">
      <dgm:prSet/>
      <dgm:spPr/>
      <dgm:t>
        <a:bodyPr/>
        <a:lstStyle/>
        <a:p>
          <a:r>
            <a:rPr lang="es-ES" dirty="0"/>
            <a:t>La </a:t>
          </a:r>
          <a:r>
            <a:rPr lang="es-ES" dirty="0" err="1"/>
            <a:t>supervisió</a:t>
          </a:r>
          <a:r>
            <a:rPr lang="es-ES" dirty="0"/>
            <a:t> de </a:t>
          </a:r>
          <a:r>
            <a:rPr lang="es-ES" dirty="0" err="1"/>
            <a:t>l’activitat</a:t>
          </a:r>
          <a:r>
            <a:rPr lang="es-ES" dirty="0"/>
            <a:t> de </a:t>
          </a:r>
          <a:r>
            <a:rPr lang="es-ES" dirty="0" err="1"/>
            <a:t>l’estudiant</a:t>
          </a:r>
          <a:r>
            <a:rPr lang="es-ES" dirty="0"/>
            <a:t> a la Clínica Jurídica Relacions Laborals la </a:t>
          </a:r>
          <a:r>
            <a:rPr lang="es-ES" dirty="0" err="1"/>
            <a:t>duen</a:t>
          </a:r>
          <a:r>
            <a:rPr lang="es-ES" dirty="0"/>
            <a:t> a </a:t>
          </a:r>
          <a:r>
            <a:rPr lang="es-ES" dirty="0" err="1"/>
            <a:t>terme</a:t>
          </a:r>
          <a:r>
            <a:rPr lang="es-ES" dirty="0"/>
            <a:t> </a:t>
          </a:r>
          <a:r>
            <a:rPr lang="es-ES" dirty="0" err="1"/>
            <a:t>com</a:t>
          </a:r>
          <a:r>
            <a:rPr lang="es-ES" dirty="0"/>
            <a:t> a </a:t>
          </a:r>
          <a:r>
            <a:rPr lang="es-ES" dirty="0" err="1"/>
            <a:t>tutors</a:t>
          </a:r>
          <a:r>
            <a:rPr lang="es-ES" dirty="0"/>
            <a:t> </a:t>
          </a:r>
          <a:r>
            <a:rPr lang="es-ES" dirty="0" err="1"/>
            <a:t>acadèmics</a:t>
          </a:r>
          <a:r>
            <a:rPr lang="es-ES" dirty="0"/>
            <a:t> </a:t>
          </a:r>
          <a:r>
            <a:rPr lang="es-ES" dirty="0" err="1"/>
            <a:t>professors</a:t>
          </a:r>
          <a:r>
            <a:rPr lang="es-ES" dirty="0"/>
            <a:t> de </a:t>
          </a:r>
          <a:r>
            <a:rPr lang="es-ES" dirty="0" err="1"/>
            <a:t>l’área</a:t>
          </a:r>
          <a:r>
            <a:rPr lang="es-ES" dirty="0"/>
            <a:t> de Dret del Treball.</a:t>
          </a:r>
          <a:endParaRPr lang="en-US" dirty="0"/>
        </a:p>
      </dgm:t>
    </dgm:pt>
    <dgm:pt modelId="{BCDAC37F-A5B4-44FA-970D-6B2E063AB0BD}" type="parTrans" cxnId="{D0C73533-959B-44BD-9B4A-4A717B7D32B8}">
      <dgm:prSet/>
      <dgm:spPr/>
      <dgm:t>
        <a:bodyPr/>
        <a:lstStyle/>
        <a:p>
          <a:endParaRPr lang="en-US"/>
        </a:p>
      </dgm:t>
    </dgm:pt>
    <dgm:pt modelId="{434C1330-3B3E-43BD-8758-1B7D69C9F905}" type="sibTrans" cxnId="{D0C73533-959B-44BD-9B4A-4A717B7D32B8}">
      <dgm:prSet/>
      <dgm:spPr/>
      <dgm:t>
        <a:bodyPr/>
        <a:lstStyle/>
        <a:p>
          <a:endParaRPr lang="en-US"/>
        </a:p>
      </dgm:t>
    </dgm:pt>
    <dgm:pt modelId="{7B77F422-0620-49A2-ACFA-C2302FB4C9DE}">
      <dgm:prSet/>
      <dgm:spPr/>
      <dgm:t>
        <a:bodyPr/>
        <a:lstStyle/>
        <a:p>
          <a:r>
            <a:rPr lang="es-ES" dirty="0"/>
            <a:t>La clínica </a:t>
          </a:r>
          <a:r>
            <a:rPr lang="es-ES" dirty="0" err="1"/>
            <a:t>permet</a:t>
          </a:r>
          <a:r>
            <a:rPr lang="es-ES" dirty="0"/>
            <a:t> </a:t>
          </a:r>
          <a:r>
            <a:rPr lang="es-ES" dirty="0" err="1"/>
            <a:t>als</a:t>
          </a:r>
          <a:r>
            <a:rPr lang="es-ES" dirty="0"/>
            <a:t> estudiants </a:t>
          </a:r>
          <a:r>
            <a:rPr lang="es-ES" dirty="0" err="1"/>
            <a:t>realitzar</a:t>
          </a:r>
          <a:r>
            <a:rPr lang="es-ES" dirty="0"/>
            <a:t> les </a:t>
          </a:r>
          <a:r>
            <a:rPr lang="es-ES" b="1" dirty="0" err="1"/>
            <a:t>pràctiques</a:t>
          </a:r>
          <a:r>
            <a:rPr lang="es-ES" b="1" dirty="0"/>
            <a:t> </a:t>
          </a:r>
          <a:r>
            <a:rPr lang="es-ES" b="1" dirty="0" err="1"/>
            <a:t>curriculars</a:t>
          </a:r>
          <a:r>
            <a:rPr lang="es-ES" b="1" dirty="0"/>
            <a:t> </a:t>
          </a:r>
          <a:r>
            <a:rPr lang="es-ES" dirty="0"/>
            <a:t>(300h) en </a:t>
          </a:r>
          <a:r>
            <a:rPr lang="es-ES" dirty="0" err="1"/>
            <a:t>entitats</a:t>
          </a:r>
          <a:r>
            <a:rPr lang="es-ES" dirty="0"/>
            <a:t> </a:t>
          </a:r>
          <a:r>
            <a:rPr lang="es-ES" dirty="0" err="1"/>
            <a:t>col·laboradores</a:t>
          </a:r>
          <a:r>
            <a:rPr lang="es-ES" dirty="0"/>
            <a:t> i també </a:t>
          </a:r>
          <a:r>
            <a:rPr lang="es-ES" dirty="0" err="1"/>
            <a:t>fer</a:t>
          </a:r>
          <a:r>
            <a:rPr lang="es-ES" dirty="0"/>
            <a:t> el Treball de Final de Grau </a:t>
          </a:r>
          <a:r>
            <a:rPr lang="es-ES" dirty="0" err="1"/>
            <a:t>vinculat</a:t>
          </a:r>
          <a:r>
            <a:rPr lang="es-ES" dirty="0"/>
            <a:t> a </a:t>
          </a:r>
          <a:r>
            <a:rPr lang="es-ES" dirty="0" err="1"/>
            <a:t>aquestes</a:t>
          </a:r>
          <a:r>
            <a:rPr lang="es-ES" dirty="0"/>
            <a:t> </a:t>
          </a:r>
          <a:r>
            <a:rPr lang="es-ES" dirty="0" err="1"/>
            <a:t>pràctiques</a:t>
          </a:r>
          <a:r>
            <a:rPr lang="es-ES" dirty="0"/>
            <a:t> </a:t>
          </a:r>
          <a:r>
            <a:rPr lang="es-ES" dirty="0" err="1"/>
            <a:t>realitzades</a:t>
          </a:r>
          <a:r>
            <a:rPr lang="es-ES" dirty="0"/>
            <a:t>.</a:t>
          </a:r>
          <a:endParaRPr lang="en-US" dirty="0"/>
        </a:p>
      </dgm:t>
    </dgm:pt>
    <dgm:pt modelId="{73874BB7-6F66-4CE8-903E-1E9C28D85DF8}" type="parTrans" cxnId="{13F6AF78-613D-4843-8C12-133A67FB137E}">
      <dgm:prSet/>
      <dgm:spPr/>
      <dgm:t>
        <a:bodyPr/>
        <a:lstStyle/>
        <a:p>
          <a:endParaRPr lang="en-US"/>
        </a:p>
      </dgm:t>
    </dgm:pt>
    <dgm:pt modelId="{95D4FE44-9791-4BA7-B254-8481AD4B3C36}" type="sibTrans" cxnId="{13F6AF78-613D-4843-8C12-133A67FB137E}">
      <dgm:prSet/>
      <dgm:spPr/>
      <dgm:t>
        <a:bodyPr/>
        <a:lstStyle/>
        <a:p>
          <a:endParaRPr lang="en-US"/>
        </a:p>
      </dgm:t>
    </dgm:pt>
    <dgm:pt modelId="{0AB9566F-7054-4252-81A0-B9982AC76E2F}" type="pres">
      <dgm:prSet presAssocID="{7D4E6A42-426E-44F4-B0C0-5C562419A830}" presName="linear" presStyleCnt="0">
        <dgm:presLayoutVars>
          <dgm:animLvl val="lvl"/>
          <dgm:resizeHandles val="exact"/>
        </dgm:presLayoutVars>
      </dgm:prSet>
      <dgm:spPr/>
    </dgm:pt>
    <dgm:pt modelId="{9E14A0B0-39A8-4A42-85BD-4201A2CA46A9}" type="pres">
      <dgm:prSet presAssocID="{004D27D2-5C3D-4108-8DFD-646C93DBBA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BC1F34A-82F1-410E-AA30-2AA43F577781}" type="pres">
      <dgm:prSet presAssocID="{434C1330-3B3E-43BD-8758-1B7D69C9F905}" presName="spacer" presStyleCnt="0"/>
      <dgm:spPr/>
    </dgm:pt>
    <dgm:pt modelId="{64E11481-634B-4E64-B453-FE9D14F54BD6}" type="pres">
      <dgm:prSet presAssocID="{7B77F422-0620-49A2-ACFA-C2302FB4C9D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0C73533-959B-44BD-9B4A-4A717B7D32B8}" srcId="{7D4E6A42-426E-44F4-B0C0-5C562419A830}" destId="{004D27D2-5C3D-4108-8DFD-646C93DBBAD4}" srcOrd="0" destOrd="0" parTransId="{BCDAC37F-A5B4-44FA-970D-6B2E063AB0BD}" sibTransId="{434C1330-3B3E-43BD-8758-1B7D69C9F905}"/>
    <dgm:cxn modelId="{1B718437-97AA-4865-86A4-D16793056BE8}" type="presOf" srcId="{7B77F422-0620-49A2-ACFA-C2302FB4C9DE}" destId="{64E11481-634B-4E64-B453-FE9D14F54BD6}" srcOrd="0" destOrd="0" presId="urn:microsoft.com/office/officeart/2005/8/layout/vList2"/>
    <dgm:cxn modelId="{BFB04642-DC1F-4BA4-A71B-BB13A9C599F4}" type="presOf" srcId="{7D4E6A42-426E-44F4-B0C0-5C562419A830}" destId="{0AB9566F-7054-4252-81A0-B9982AC76E2F}" srcOrd="0" destOrd="0" presId="urn:microsoft.com/office/officeart/2005/8/layout/vList2"/>
    <dgm:cxn modelId="{13F6AF78-613D-4843-8C12-133A67FB137E}" srcId="{7D4E6A42-426E-44F4-B0C0-5C562419A830}" destId="{7B77F422-0620-49A2-ACFA-C2302FB4C9DE}" srcOrd="1" destOrd="0" parTransId="{73874BB7-6F66-4CE8-903E-1E9C28D85DF8}" sibTransId="{95D4FE44-9791-4BA7-B254-8481AD4B3C36}"/>
    <dgm:cxn modelId="{92955A9A-0689-46DD-B62C-EE320F002DA5}" type="presOf" srcId="{004D27D2-5C3D-4108-8DFD-646C93DBBAD4}" destId="{9E14A0B0-39A8-4A42-85BD-4201A2CA46A9}" srcOrd="0" destOrd="0" presId="urn:microsoft.com/office/officeart/2005/8/layout/vList2"/>
    <dgm:cxn modelId="{BBA66E63-42B4-421A-BBB7-F63568E24643}" type="presParOf" srcId="{0AB9566F-7054-4252-81A0-B9982AC76E2F}" destId="{9E14A0B0-39A8-4A42-85BD-4201A2CA46A9}" srcOrd="0" destOrd="0" presId="urn:microsoft.com/office/officeart/2005/8/layout/vList2"/>
    <dgm:cxn modelId="{D4C45497-5508-4CF8-A985-3EB49DC6459C}" type="presParOf" srcId="{0AB9566F-7054-4252-81A0-B9982AC76E2F}" destId="{DBC1F34A-82F1-410E-AA30-2AA43F577781}" srcOrd="1" destOrd="0" presId="urn:microsoft.com/office/officeart/2005/8/layout/vList2"/>
    <dgm:cxn modelId="{5AB4B34F-E654-45E4-AA9F-F4125CE223E6}" type="presParOf" srcId="{0AB9566F-7054-4252-81A0-B9982AC76E2F}" destId="{64E11481-634B-4E64-B453-FE9D14F54B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FDF31-1208-4833-AD3A-F36EDA77FC43}">
      <dsp:nvSpPr>
        <dsp:cNvPr id="0" name=""/>
        <dsp:cNvSpPr/>
      </dsp:nvSpPr>
      <dsp:spPr>
        <a:xfrm>
          <a:off x="0" y="1400285"/>
          <a:ext cx="4429635" cy="7831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>
              <a:hlinkClick xmlns:r="http://schemas.openxmlformats.org/officeDocument/2006/relationships" r:id="rId1"/>
            </a:rPr>
            <a:t>https://www.ub.edu/portal/web/dret/graus/-/ensenyament/detallEnsenyament/1430704/16</a:t>
          </a:r>
          <a:endParaRPr lang="en-US" sz="1400" kern="1200"/>
        </a:p>
      </dsp:txBody>
      <dsp:txXfrm>
        <a:off x="38231" y="1438516"/>
        <a:ext cx="4353173" cy="706706"/>
      </dsp:txXfrm>
    </dsp:sp>
    <dsp:sp modelId="{C08CA38E-2181-400A-B44E-89DA2A06D9F9}">
      <dsp:nvSpPr>
        <dsp:cNvPr id="0" name=""/>
        <dsp:cNvSpPr/>
      </dsp:nvSpPr>
      <dsp:spPr>
        <a:xfrm>
          <a:off x="0" y="2223774"/>
          <a:ext cx="4429635" cy="783168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La clínica jurídica s'inclou dintre del projecte de la Facultat de Dret, </a:t>
          </a:r>
          <a:r>
            <a:rPr lang="es-ES" sz="1400" kern="1200">
              <a:hlinkClick xmlns:r="http://schemas.openxmlformats.org/officeDocument/2006/relationships" r:id="rId2"/>
            </a:rPr>
            <a:t>dret al Dret</a:t>
          </a:r>
          <a:r>
            <a:rPr lang="es-ES" sz="1400" kern="1200"/>
            <a:t>.</a:t>
          </a:r>
          <a:endParaRPr lang="en-US" sz="1400" kern="1200"/>
        </a:p>
      </dsp:txBody>
      <dsp:txXfrm>
        <a:off x="38231" y="2262005"/>
        <a:ext cx="4353173" cy="706706"/>
      </dsp:txXfrm>
    </dsp:sp>
    <dsp:sp modelId="{706BA117-0DAE-4956-80DC-BC4558557FC0}">
      <dsp:nvSpPr>
        <dsp:cNvPr id="0" name=""/>
        <dsp:cNvSpPr/>
      </dsp:nvSpPr>
      <dsp:spPr>
        <a:xfrm>
          <a:off x="0" y="3047263"/>
          <a:ext cx="4429635" cy="783168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/>
            <a:t>dret al Dret</a:t>
          </a:r>
          <a:r>
            <a:rPr lang="es-ES" sz="1400" kern="1200"/>
            <a:t> és un projecte en el que hi participen la Universitat, entitats socials, administracions públiques, despatxos professionals i alumnes.</a:t>
          </a:r>
          <a:endParaRPr lang="en-US" sz="1400" kern="1200"/>
        </a:p>
      </dsp:txBody>
      <dsp:txXfrm>
        <a:off x="38231" y="3085494"/>
        <a:ext cx="4353173" cy="706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94F67-77CE-4FD4-88F1-6A8E501964AE}">
      <dsp:nvSpPr>
        <dsp:cNvPr id="0" name=""/>
        <dsp:cNvSpPr/>
      </dsp:nvSpPr>
      <dsp:spPr>
        <a:xfrm>
          <a:off x="0" y="6963"/>
          <a:ext cx="7543800" cy="120458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/>
            <a:t>Millorar l’accés</a:t>
          </a:r>
          <a:r>
            <a:rPr lang="es-ES" sz="1700" kern="1200"/>
            <a:t> als drets de les persones i els col·lectius que es troben en pitjor situació i</a:t>
          </a:r>
          <a:endParaRPr lang="en-US" sz="1700" kern="1200"/>
        </a:p>
      </dsp:txBody>
      <dsp:txXfrm>
        <a:off x="58803" y="65766"/>
        <a:ext cx="7426194" cy="1086982"/>
      </dsp:txXfrm>
    </dsp:sp>
    <dsp:sp modelId="{A527B4A8-D2FC-4460-AF5F-0887F2A1D2B2}">
      <dsp:nvSpPr>
        <dsp:cNvPr id="0" name=""/>
        <dsp:cNvSpPr/>
      </dsp:nvSpPr>
      <dsp:spPr>
        <a:xfrm>
          <a:off x="0" y="1260511"/>
          <a:ext cx="7543800" cy="1204588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/>
            <a:t>Millorar la formació</a:t>
          </a:r>
          <a:r>
            <a:rPr lang="es-ES" sz="1700" kern="1200"/>
            <a:t> dels estudiants.</a:t>
          </a:r>
          <a:endParaRPr lang="en-US" sz="1700" kern="1200"/>
        </a:p>
      </dsp:txBody>
      <dsp:txXfrm>
        <a:off x="58803" y="1319314"/>
        <a:ext cx="7426194" cy="1086982"/>
      </dsp:txXfrm>
    </dsp:sp>
    <dsp:sp modelId="{8BB19FDB-28C9-4B1E-881E-975A046E8F98}">
      <dsp:nvSpPr>
        <dsp:cNvPr id="0" name=""/>
        <dsp:cNvSpPr/>
      </dsp:nvSpPr>
      <dsp:spPr>
        <a:xfrm>
          <a:off x="0" y="2514060"/>
          <a:ext cx="7543800" cy="1204588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/>
            <a:t>Per assolir aquests objectius, desenvolupem activitats com les següents: pràctiques, jornades, estudis, treballs finals de grau i de màster, assessorament en matèries específiques i totes aquelles altres intervencions adients amb els objectius del projecte.</a:t>
          </a:r>
          <a:endParaRPr lang="en-US" sz="1700" kern="1200"/>
        </a:p>
      </dsp:txBody>
      <dsp:txXfrm>
        <a:off x="58803" y="2572863"/>
        <a:ext cx="7426194" cy="10869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4A0B0-39A8-4A42-85BD-4201A2CA46A9}">
      <dsp:nvSpPr>
        <dsp:cNvPr id="0" name=""/>
        <dsp:cNvSpPr/>
      </dsp:nvSpPr>
      <dsp:spPr>
        <a:xfrm>
          <a:off x="0" y="85121"/>
          <a:ext cx="4429635" cy="24999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La </a:t>
          </a:r>
          <a:r>
            <a:rPr lang="es-ES" sz="2100" kern="1200" dirty="0" err="1"/>
            <a:t>supervisió</a:t>
          </a:r>
          <a:r>
            <a:rPr lang="es-ES" sz="2100" kern="1200" dirty="0"/>
            <a:t> de </a:t>
          </a:r>
          <a:r>
            <a:rPr lang="es-ES" sz="2100" kern="1200" dirty="0" err="1"/>
            <a:t>l’activitat</a:t>
          </a:r>
          <a:r>
            <a:rPr lang="es-ES" sz="2100" kern="1200" dirty="0"/>
            <a:t> de </a:t>
          </a:r>
          <a:r>
            <a:rPr lang="es-ES" sz="2100" kern="1200" dirty="0" err="1"/>
            <a:t>l’estudiant</a:t>
          </a:r>
          <a:r>
            <a:rPr lang="es-ES" sz="2100" kern="1200" dirty="0"/>
            <a:t> a la Clínica Jurídica Relacions Laborals la </a:t>
          </a:r>
          <a:r>
            <a:rPr lang="es-ES" sz="2100" kern="1200" dirty="0" err="1"/>
            <a:t>duen</a:t>
          </a:r>
          <a:r>
            <a:rPr lang="es-ES" sz="2100" kern="1200" dirty="0"/>
            <a:t> a </a:t>
          </a:r>
          <a:r>
            <a:rPr lang="es-ES" sz="2100" kern="1200" dirty="0" err="1"/>
            <a:t>terme</a:t>
          </a:r>
          <a:r>
            <a:rPr lang="es-ES" sz="2100" kern="1200" dirty="0"/>
            <a:t> </a:t>
          </a:r>
          <a:r>
            <a:rPr lang="es-ES" sz="2100" kern="1200" dirty="0" err="1"/>
            <a:t>com</a:t>
          </a:r>
          <a:r>
            <a:rPr lang="es-ES" sz="2100" kern="1200" dirty="0"/>
            <a:t> a </a:t>
          </a:r>
          <a:r>
            <a:rPr lang="es-ES" sz="2100" kern="1200" dirty="0" err="1"/>
            <a:t>tutors</a:t>
          </a:r>
          <a:r>
            <a:rPr lang="es-ES" sz="2100" kern="1200" dirty="0"/>
            <a:t> </a:t>
          </a:r>
          <a:r>
            <a:rPr lang="es-ES" sz="2100" kern="1200" dirty="0" err="1"/>
            <a:t>acadèmics</a:t>
          </a:r>
          <a:r>
            <a:rPr lang="es-ES" sz="2100" kern="1200" dirty="0"/>
            <a:t> </a:t>
          </a:r>
          <a:r>
            <a:rPr lang="es-ES" sz="2100" kern="1200" dirty="0" err="1"/>
            <a:t>professors</a:t>
          </a:r>
          <a:r>
            <a:rPr lang="es-ES" sz="2100" kern="1200" dirty="0"/>
            <a:t> de </a:t>
          </a:r>
          <a:r>
            <a:rPr lang="es-ES" sz="2100" kern="1200" dirty="0" err="1"/>
            <a:t>l’área</a:t>
          </a:r>
          <a:r>
            <a:rPr lang="es-ES" sz="2100" kern="1200" dirty="0"/>
            <a:t> de Dret del Treball.</a:t>
          </a:r>
          <a:endParaRPr lang="en-US" sz="2100" kern="1200" dirty="0"/>
        </a:p>
      </dsp:txBody>
      <dsp:txXfrm>
        <a:off x="122040" y="207161"/>
        <a:ext cx="4185555" cy="2255917"/>
      </dsp:txXfrm>
    </dsp:sp>
    <dsp:sp modelId="{64E11481-634B-4E64-B453-FE9D14F54BD6}">
      <dsp:nvSpPr>
        <dsp:cNvPr id="0" name=""/>
        <dsp:cNvSpPr/>
      </dsp:nvSpPr>
      <dsp:spPr>
        <a:xfrm>
          <a:off x="0" y="2645599"/>
          <a:ext cx="4429635" cy="2499997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La clínica </a:t>
          </a:r>
          <a:r>
            <a:rPr lang="es-ES" sz="2100" kern="1200" dirty="0" err="1"/>
            <a:t>permet</a:t>
          </a:r>
          <a:r>
            <a:rPr lang="es-ES" sz="2100" kern="1200" dirty="0"/>
            <a:t> </a:t>
          </a:r>
          <a:r>
            <a:rPr lang="es-ES" sz="2100" kern="1200" dirty="0" err="1"/>
            <a:t>als</a:t>
          </a:r>
          <a:r>
            <a:rPr lang="es-ES" sz="2100" kern="1200" dirty="0"/>
            <a:t> estudiants </a:t>
          </a:r>
          <a:r>
            <a:rPr lang="es-ES" sz="2100" kern="1200" dirty="0" err="1"/>
            <a:t>realitzar</a:t>
          </a:r>
          <a:r>
            <a:rPr lang="es-ES" sz="2100" kern="1200" dirty="0"/>
            <a:t> les </a:t>
          </a:r>
          <a:r>
            <a:rPr lang="es-ES" sz="2100" b="1" kern="1200" dirty="0" err="1"/>
            <a:t>pràctiques</a:t>
          </a:r>
          <a:r>
            <a:rPr lang="es-ES" sz="2100" b="1" kern="1200" dirty="0"/>
            <a:t> </a:t>
          </a:r>
          <a:r>
            <a:rPr lang="es-ES" sz="2100" b="1" kern="1200" dirty="0" err="1"/>
            <a:t>curriculars</a:t>
          </a:r>
          <a:r>
            <a:rPr lang="es-ES" sz="2100" b="1" kern="1200" dirty="0"/>
            <a:t> </a:t>
          </a:r>
          <a:r>
            <a:rPr lang="es-ES" sz="2100" kern="1200" dirty="0"/>
            <a:t>(300h) en </a:t>
          </a:r>
          <a:r>
            <a:rPr lang="es-ES" sz="2100" kern="1200" dirty="0" err="1"/>
            <a:t>entitats</a:t>
          </a:r>
          <a:r>
            <a:rPr lang="es-ES" sz="2100" kern="1200" dirty="0"/>
            <a:t> </a:t>
          </a:r>
          <a:r>
            <a:rPr lang="es-ES" sz="2100" kern="1200" dirty="0" err="1"/>
            <a:t>col·laboradores</a:t>
          </a:r>
          <a:r>
            <a:rPr lang="es-ES" sz="2100" kern="1200" dirty="0"/>
            <a:t> i també </a:t>
          </a:r>
          <a:r>
            <a:rPr lang="es-ES" sz="2100" kern="1200" dirty="0" err="1"/>
            <a:t>fer</a:t>
          </a:r>
          <a:r>
            <a:rPr lang="es-ES" sz="2100" kern="1200" dirty="0"/>
            <a:t> el Treball de Final de Grau </a:t>
          </a:r>
          <a:r>
            <a:rPr lang="es-ES" sz="2100" kern="1200" dirty="0" err="1"/>
            <a:t>vinculat</a:t>
          </a:r>
          <a:r>
            <a:rPr lang="es-ES" sz="2100" kern="1200" dirty="0"/>
            <a:t> a </a:t>
          </a:r>
          <a:r>
            <a:rPr lang="es-ES" sz="2100" kern="1200" dirty="0" err="1"/>
            <a:t>aquestes</a:t>
          </a:r>
          <a:r>
            <a:rPr lang="es-ES" sz="2100" kern="1200" dirty="0"/>
            <a:t> </a:t>
          </a:r>
          <a:r>
            <a:rPr lang="es-ES" sz="2100" kern="1200" dirty="0" err="1"/>
            <a:t>pràctiques</a:t>
          </a:r>
          <a:r>
            <a:rPr lang="es-ES" sz="2100" kern="1200" dirty="0"/>
            <a:t> </a:t>
          </a:r>
          <a:r>
            <a:rPr lang="es-ES" sz="2100" kern="1200" dirty="0" err="1"/>
            <a:t>realitzades</a:t>
          </a:r>
          <a:r>
            <a:rPr lang="es-ES" sz="2100" kern="1200" dirty="0"/>
            <a:t>.</a:t>
          </a:r>
          <a:endParaRPr lang="en-US" sz="2100" kern="1200" dirty="0"/>
        </a:p>
      </dsp:txBody>
      <dsp:txXfrm>
        <a:off x="122040" y="2767639"/>
        <a:ext cx="4185555" cy="2255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r">
              <a:defRPr sz="1200"/>
            </a:lvl1pPr>
          </a:lstStyle>
          <a:p>
            <a:fld id="{239406A0-CD39-4912-B3E8-B3B6374CD7AC}" type="datetimeFigureOut">
              <a:rPr lang="ca-ES" smtClean="0"/>
              <a:t>29/9/2023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448186"/>
            <a:ext cx="2971800" cy="497364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4" y="9448186"/>
            <a:ext cx="2971800" cy="497364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r">
              <a:defRPr sz="1200"/>
            </a:lvl1pPr>
          </a:lstStyle>
          <a:p>
            <a:fld id="{2A1BBB86-6096-4B27-B961-3E8397343A5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12858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321" cy="496888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5081" y="1"/>
            <a:ext cx="2971321" cy="496888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r">
              <a:defRPr sz="1200"/>
            </a:lvl1pPr>
          </a:lstStyle>
          <a:p>
            <a:fld id="{44BA1D43-FF45-44D9-A777-915820470CE7}" type="datetimeFigureOut">
              <a:rPr lang="ca-ES" smtClean="0"/>
              <a:t>29/9/2023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0" tIns="45625" rIns="91250" bIns="45625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322" y="4724401"/>
            <a:ext cx="5487358" cy="4476750"/>
          </a:xfrm>
          <a:prstGeom prst="rect">
            <a:avLst/>
          </a:prstGeom>
        </p:spPr>
        <p:txBody>
          <a:bodyPr vert="horz" lIns="91250" tIns="45625" rIns="91250" bIns="45625" rtlCol="0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448801"/>
            <a:ext cx="2971321" cy="496888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5081" y="9448801"/>
            <a:ext cx="2971321" cy="496888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r">
              <a:defRPr sz="1200"/>
            </a:lvl1pPr>
          </a:lstStyle>
          <a:p>
            <a:fld id="{0C1F419A-3284-417A-AE5D-7369F502656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053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ca-ES"/>
              <a:t>Feu clic aquí per editar l'estil de subtítols del patró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4A863FF-C172-452C-A1DD-4BCF45DD4655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FAAC6AC-EFE5-454A-B576-C6E65AADE67E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7983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2A896-66A2-46F8-BE57-FF19EB39AD84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A82F8-BD92-43CF-9129-498EEBFD3D73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95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4E322E-CE92-4CAB-902C-5F75129208F0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A8077-2D41-43C3-8872-0227F49B8F01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290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18A94-F4D5-42B3-A0B9-3D43649BDA79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795B7-C949-4CBF-B30D-BF1CB896A19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87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pçalera de la secció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A09B27C-E757-4C04-913D-C43366FA2076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pPr>
              <a:defRPr/>
            </a:pPr>
            <a:fld id="{D97C31F5-6D0B-4981-8E74-E20EDBF2EF6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575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AB4BA7-2CC3-41C9-8481-FF7DBFFEED57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72ECA-B893-4A92-89FD-607F120B5748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482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7C17F7-F3A0-4B84-A027-B9AE77A90826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C8DEF-BF92-49DA-BD7C-4D0A5A0AAE2D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0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6F223-08CC-4CF8-82FD-4D9416014FBC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36343-861A-4E3C-B94A-18736D8E1A53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94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C361F-E03E-4681-B910-A99D6D5FA785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B1AC8-CDEB-4520-AA3A-729A60D994A3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819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59B7DE-4482-482D-A43C-68E0279DD1D2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74D694-C6BD-42C9-B0B4-2737CD27DC58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386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43D3FDA7-55B3-4889-A1D3-259ADDBE98EF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14DD844-D8FA-49A4-94A1-3A007882C515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899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B9E2468B-1B8D-4127-AA49-FF2DD0BCFDFC}" type="datetimeFigureOut">
              <a:rPr lang="es-ES" smtClean="0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6431BF40-AB5F-44A7-A0AF-BE6C75759A61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74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usana.moreno@ub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B32F73EB-B46F-4F77-B3DC-7C374906F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DB10B3-CF45-4294-8994-0E8AD1FC6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45417F-1D1B-48A7-B4DA-BAD73B02C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850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3CF9D9F-1672-4D0C-934E-CD9EE1BE5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558C702-CA14-4264-B8FC-A5120F75D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50855" y="1267730"/>
            <a:ext cx="1567331" cy="645295"/>
            <a:chOff x="5318306" y="1386268"/>
            <a:chExt cx="1567331" cy="645295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621A72C-7343-4A22-8700-696C5860A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B44A4DC-7861-4DCC-9931-5A075855D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16C316F-BFB5-424F-A951-E962A3B74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81" y="610955"/>
            <a:ext cx="8195838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89" y="777240"/>
            <a:ext cx="7948422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45153" y="1887795"/>
            <a:ext cx="7254980" cy="273310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dirty="0"/>
              <a:t>PRÀCTIQUES A LA CLÍNICA JURÍDICA RELACIONS LABORALS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945153" y="4718994"/>
            <a:ext cx="7254979" cy="9133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700" spc="80" dirty="0"/>
              <a:t>PROGRAMA DRET AL DRET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700" spc="80" dirty="0"/>
              <a:t>FACULTAT DE DRET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1910" y="610955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37635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06365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37635" y="1244380"/>
            <a:ext cx="126873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5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237744"/>
            <a:ext cx="33146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GB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0056" y="559477"/>
            <a:ext cx="2823900" cy="5709931"/>
          </a:xfrm>
        </p:spPr>
        <p:txBody>
          <a:bodyPr>
            <a:normAutofit/>
          </a:bodyPr>
          <a:lstStyle/>
          <a:p>
            <a:pPr algn="ctr"/>
            <a:r>
              <a:rPr lang="en-US" sz="2500" err="1"/>
              <a:t>Característiques</a:t>
            </a:r>
            <a:endParaRPr lang="en-US" sz="250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AEAA2D9-DEB9-4717-97FB-099DD9589A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644797"/>
              </p:ext>
            </p:extLst>
          </p:nvPr>
        </p:nvGraphicFramePr>
        <p:xfrm>
          <a:off x="4108593" y="800947"/>
          <a:ext cx="4429635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871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00100" y="642594"/>
            <a:ext cx="75438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Objectius</a:t>
            </a:r>
            <a:r>
              <a:rPr lang="en-US" dirty="0"/>
              <a:t>:</a:t>
            </a:r>
          </a:p>
        </p:txBody>
      </p:sp>
      <p:graphicFrame>
        <p:nvGraphicFramePr>
          <p:cNvPr id="7" name="Marcador de contenido 4">
            <a:extLst>
              <a:ext uri="{FF2B5EF4-FFF2-40B4-BE49-F238E27FC236}">
                <a16:creationId xmlns:a16="http://schemas.microsoft.com/office/drawing/2014/main" id="{2D780B69-5478-4B7B-98C7-79712213EF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747105"/>
              </p:ext>
            </p:extLst>
          </p:nvPr>
        </p:nvGraphicFramePr>
        <p:xfrm>
          <a:off x="800100" y="2310063"/>
          <a:ext cx="75438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531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0196" y="484632"/>
            <a:ext cx="8433027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10F2B72C-E067-4B90-A313-87E9F1F1A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292" y="891241"/>
            <a:ext cx="2721097" cy="5075519"/>
          </a:xfrm>
        </p:spPr>
        <p:txBody>
          <a:bodyPr>
            <a:normAutofit/>
          </a:bodyPr>
          <a:lstStyle/>
          <a:p>
            <a:pPr algn="r"/>
            <a:r>
              <a:rPr lang="es-ES" sz="3500" dirty="0">
                <a:solidFill>
                  <a:srgbClr val="FFFFFF"/>
                </a:solidFill>
              </a:rPr>
              <a:t>CLÍNICA JURÍDICA RELACIONS LABORALS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13331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9119794-3AFF-4568-BF3F-6106E558F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2767" y="891241"/>
            <a:ext cx="4769758" cy="5075519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https://www.ub.edu/portal/web/dret/clinica-relacions-laborals</a:t>
            </a:r>
          </a:p>
          <a:p>
            <a:r>
              <a:rPr lang="es-ES" dirty="0" err="1">
                <a:solidFill>
                  <a:srgbClr val="FFFFFF"/>
                </a:solidFill>
              </a:rPr>
              <a:t>Coordinació</a:t>
            </a:r>
            <a:r>
              <a:rPr lang="es-ES" dirty="0">
                <a:solidFill>
                  <a:srgbClr val="FFFFFF"/>
                </a:solidFill>
              </a:rPr>
              <a:t>: Dra. Susana Moreno Cáliz</a:t>
            </a:r>
          </a:p>
        </p:txBody>
      </p:sp>
    </p:spTree>
    <p:extLst>
      <p:ext uri="{BB962C8B-B14F-4D97-AF65-F5344CB8AC3E}">
        <p14:creationId xmlns:p14="http://schemas.microsoft.com/office/powerpoint/2010/main" val="143125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237744"/>
            <a:ext cx="33146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GB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0056" y="559477"/>
            <a:ext cx="2823900" cy="5709931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Dinàmica</a:t>
            </a:r>
            <a:r>
              <a:rPr lang="en-US" dirty="0"/>
              <a:t> de les </a:t>
            </a:r>
            <a:r>
              <a:rPr lang="en-US" dirty="0" err="1"/>
              <a:t>pràctiques</a:t>
            </a:r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AD87EBA-BBC7-44F3-B0BB-26F423ED66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742588"/>
              </p:ext>
            </p:extLst>
          </p:nvPr>
        </p:nvGraphicFramePr>
        <p:xfrm>
          <a:off x="4108593" y="800947"/>
          <a:ext cx="4429635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0152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237744"/>
            <a:ext cx="33146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GB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0056" y="559477"/>
            <a:ext cx="2823900" cy="5709931"/>
          </a:xfrm>
        </p:spPr>
        <p:txBody>
          <a:bodyPr>
            <a:normAutofit/>
          </a:bodyPr>
          <a:lstStyle/>
          <a:p>
            <a:pPr algn="ctr"/>
            <a:r>
              <a:rPr lang="es-ES" sz="2400" b="1" u="sng" dirty="0" err="1"/>
              <a:t>Entitats</a:t>
            </a:r>
            <a:r>
              <a:rPr lang="es-ES" sz="2400" b="1" u="sng" dirty="0"/>
              <a:t> </a:t>
            </a:r>
            <a:r>
              <a:rPr lang="es-ES" sz="2400" b="1" u="sng" dirty="0" err="1"/>
              <a:t>col·laboradores</a:t>
            </a:r>
            <a:r>
              <a:rPr lang="es-ES" sz="2400" b="1" u="sng" dirty="0"/>
              <a:t> (CURS 2023-2024)</a:t>
            </a:r>
            <a:r>
              <a:rPr lang="es-ES" sz="2400" b="1" dirty="0"/>
              <a:t>:</a:t>
            </a:r>
            <a:br>
              <a:rPr lang="es-ES" sz="2400" dirty="0"/>
            </a:br>
            <a:endParaRPr lang="en-U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08593" y="559477"/>
            <a:ext cx="4235307" cy="5475563"/>
          </a:xfrm>
        </p:spPr>
        <p:txBody>
          <a:bodyPr anchor="ctr"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ES" dirty="0"/>
              <a:t>FUNDACIÓ FORMACIÓ I TREBALL (FIT, </a:t>
            </a:r>
            <a:r>
              <a:rPr lang="es-ES" dirty="0" err="1"/>
              <a:t>entitat</a:t>
            </a:r>
            <a:r>
              <a:rPr lang="es-ES" dirty="0"/>
              <a:t> vinculada a CÀRITAS). Formació i Treball </a:t>
            </a:r>
            <a:r>
              <a:rPr lang="es-ES" dirty="0" err="1"/>
              <a:t>és</a:t>
            </a:r>
            <a:r>
              <a:rPr lang="es-ES" dirty="0"/>
              <a:t> una </a:t>
            </a:r>
            <a:r>
              <a:rPr lang="es-ES" dirty="0" err="1"/>
              <a:t>entitat</a:t>
            </a:r>
            <a:r>
              <a:rPr lang="es-ES" dirty="0"/>
              <a:t> que es dedica a la </a:t>
            </a:r>
            <a:r>
              <a:rPr lang="es-ES" dirty="0" err="1"/>
              <a:t>inserció</a:t>
            </a:r>
            <a:r>
              <a:rPr lang="es-ES" dirty="0"/>
              <a:t> laboral de persones en </a:t>
            </a:r>
            <a:r>
              <a:rPr lang="es-ES" dirty="0" err="1"/>
              <a:t>risc</a:t>
            </a:r>
            <a:r>
              <a:rPr lang="es-ES" dirty="0"/>
              <a:t> </a:t>
            </a:r>
            <a:r>
              <a:rPr lang="es-ES" dirty="0" err="1"/>
              <a:t>d'exclusió</a:t>
            </a:r>
            <a:r>
              <a:rPr lang="es-ES" dirty="0"/>
              <a:t> social. Les </a:t>
            </a:r>
            <a:r>
              <a:rPr lang="es-ES" dirty="0" err="1"/>
              <a:t>pràctiques</a:t>
            </a:r>
            <a:r>
              <a:rPr lang="es-ES" dirty="0"/>
              <a:t> es </a:t>
            </a:r>
            <a:r>
              <a:rPr lang="es-ES" dirty="0" err="1"/>
              <a:t>realitzaran</a:t>
            </a:r>
            <a:r>
              <a:rPr lang="es-ES" dirty="0"/>
              <a:t> a la </a:t>
            </a:r>
            <a:r>
              <a:rPr lang="es-ES" dirty="0" err="1"/>
              <a:t>secció</a:t>
            </a:r>
            <a:r>
              <a:rPr lang="es-ES" dirty="0"/>
              <a:t> </a:t>
            </a:r>
            <a:r>
              <a:rPr lang="es-ES" dirty="0" err="1"/>
              <a:t>d’inserció</a:t>
            </a:r>
            <a:r>
              <a:rPr lang="es-ES" dirty="0"/>
              <a:t> i </a:t>
            </a:r>
            <a:r>
              <a:rPr lang="es-ES" dirty="0" err="1"/>
              <a:t>selecció</a:t>
            </a:r>
            <a:r>
              <a:rPr lang="es-ES" dirty="0"/>
              <a:t> de personal </a:t>
            </a:r>
            <a:r>
              <a:rPr lang="es-ES" dirty="0" err="1"/>
              <a:t>d’aquestes</a:t>
            </a:r>
            <a:r>
              <a:rPr lang="es-ES" dirty="0"/>
              <a:t> persones.</a:t>
            </a:r>
          </a:p>
          <a:p>
            <a:pPr algn="just">
              <a:lnSpc>
                <a:spcPct val="90000"/>
              </a:lnSpc>
            </a:pPr>
            <a:r>
              <a:rPr lang="es-ES" dirty="0"/>
              <a:t>CÀRITAS DIOCESANA DE BARCELONA. </a:t>
            </a:r>
          </a:p>
          <a:p>
            <a:pPr lvl="1" algn="just">
              <a:lnSpc>
                <a:spcPct val="90000"/>
              </a:lnSpc>
            </a:pPr>
            <a:r>
              <a:rPr lang="es-ES" dirty="0" err="1"/>
              <a:t>Àmbit</a:t>
            </a:r>
            <a:r>
              <a:rPr lang="es-ES" dirty="0"/>
              <a:t> de </a:t>
            </a:r>
            <a:r>
              <a:rPr lang="es-ES" dirty="0" err="1"/>
              <a:t>drets</a:t>
            </a:r>
            <a:r>
              <a:rPr lang="es-ES" dirty="0"/>
              <a:t> social. </a:t>
            </a:r>
            <a:r>
              <a:rPr lang="es-ES" dirty="0" err="1"/>
              <a:t>Assessoria</a:t>
            </a:r>
            <a:r>
              <a:rPr lang="es-ES" dirty="0"/>
              <a:t> Jurídico Social i </a:t>
            </a:r>
            <a:r>
              <a:rPr lang="es-ES" dirty="0" err="1"/>
              <a:t>acompanyament</a:t>
            </a:r>
            <a:r>
              <a:rPr lang="es-ES" dirty="0"/>
              <a:t> en </a:t>
            </a:r>
            <a:r>
              <a:rPr lang="es-ES" dirty="0" err="1"/>
              <a:t>drets</a:t>
            </a:r>
            <a:r>
              <a:rPr lang="es-ES" dirty="0"/>
              <a:t>.</a:t>
            </a:r>
          </a:p>
          <a:p>
            <a:pPr lvl="1" algn="just">
              <a:lnSpc>
                <a:spcPct val="90000"/>
              </a:lnSpc>
            </a:pPr>
            <a:r>
              <a:rPr lang="es-ES" dirty="0" err="1"/>
              <a:t>Àmbit</a:t>
            </a:r>
            <a:r>
              <a:rPr lang="es-ES" dirty="0"/>
              <a:t> </a:t>
            </a:r>
            <a:r>
              <a:rPr lang="es-ES" dirty="0" err="1"/>
              <a:t>d’estrangeria</a:t>
            </a:r>
            <a:r>
              <a:rPr lang="es-ES" dirty="0"/>
              <a:t>: programa de </a:t>
            </a:r>
            <a:r>
              <a:rPr lang="es-ES" dirty="0" err="1"/>
              <a:t>migració</a:t>
            </a:r>
            <a:r>
              <a:rPr lang="es-ES" dirty="0"/>
              <a:t> i </a:t>
            </a:r>
            <a:r>
              <a:rPr lang="es-ES" dirty="0" err="1"/>
              <a:t>codesenvolupament</a:t>
            </a:r>
            <a:r>
              <a:rPr lang="es-ES" dirty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5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C1597C56-E6D3-4D5C-A390-90115B1F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PLACES OFERTADES AL CURS 2023-2024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9790FB68-13B7-433C-9C84-17C3A0ED3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S" dirty="0"/>
              <a:t>FUNDACIÓ FORMACIÓ I TREBALL (FIT, </a:t>
            </a:r>
            <a:r>
              <a:rPr lang="es-ES" dirty="0" err="1"/>
              <a:t>entitat</a:t>
            </a:r>
            <a:r>
              <a:rPr lang="es-ES" dirty="0"/>
              <a:t> vinculada a CÀRITAS). Formació i Treball </a:t>
            </a:r>
            <a:r>
              <a:rPr lang="es-ES" dirty="0" err="1"/>
              <a:t>és</a:t>
            </a:r>
            <a:r>
              <a:rPr lang="es-ES" dirty="0"/>
              <a:t> una </a:t>
            </a:r>
            <a:r>
              <a:rPr lang="es-ES" dirty="0" err="1"/>
              <a:t>entitat</a:t>
            </a:r>
            <a:r>
              <a:rPr lang="es-ES" dirty="0"/>
              <a:t> que es dedica a la </a:t>
            </a:r>
            <a:r>
              <a:rPr lang="es-ES" dirty="0" err="1"/>
              <a:t>inserció</a:t>
            </a:r>
            <a:r>
              <a:rPr lang="es-ES" dirty="0"/>
              <a:t> laboral de persones en </a:t>
            </a:r>
            <a:r>
              <a:rPr lang="es-ES" dirty="0" err="1"/>
              <a:t>risc</a:t>
            </a:r>
            <a:r>
              <a:rPr lang="es-ES" dirty="0"/>
              <a:t> </a:t>
            </a:r>
            <a:r>
              <a:rPr lang="es-ES" dirty="0" err="1"/>
              <a:t>d'exclusió</a:t>
            </a:r>
            <a:r>
              <a:rPr lang="es-ES" dirty="0"/>
              <a:t> social. Les </a:t>
            </a:r>
            <a:r>
              <a:rPr lang="es-ES" dirty="0" err="1"/>
              <a:t>pràctiques</a:t>
            </a:r>
            <a:r>
              <a:rPr lang="es-ES" dirty="0"/>
              <a:t> es </a:t>
            </a:r>
            <a:r>
              <a:rPr lang="es-ES" dirty="0" err="1"/>
              <a:t>realitzaran</a:t>
            </a:r>
            <a:r>
              <a:rPr lang="es-ES" dirty="0"/>
              <a:t> a la </a:t>
            </a:r>
            <a:r>
              <a:rPr lang="es-ES" dirty="0" err="1"/>
              <a:t>secció</a:t>
            </a:r>
            <a:r>
              <a:rPr lang="es-ES" dirty="0"/>
              <a:t> </a:t>
            </a:r>
            <a:r>
              <a:rPr lang="es-ES" dirty="0" err="1"/>
              <a:t>d’inserció</a:t>
            </a:r>
            <a:r>
              <a:rPr lang="es-ES" dirty="0"/>
              <a:t> i </a:t>
            </a:r>
            <a:r>
              <a:rPr lang="es-ES" dirty="0" err="1"/>
              <a:t>selecció</a:t>
            </a:r>
            <a:r>
              <a:rPr lang="es-ES" dirty="0"/>
              <a:t> de personal </a:t>
            </a:r>
            <a:r>
              <a:rPr lang="es-ES" dirty="0" err="1"/>
              <a:t>d’aquestes</a:t>
            </a:r>
            <a:r>
              <a:rPr lang="es-ES" dirty="0"/>
              <a:t> persones. 1 </a:t>
            </a:r>
            <a:r>
              <a:rPr lang="es-ES" dirty="0" err="1"/>
              <a:t>plaça</a:t>
            </a:r>
            <a:r>
              <a:rPr lang="es-ES" dirty="0"/>
              <a:t> al </a:t>
            </a:r>
            <a:r>
              <a:rPr lang="es-ES" dirty="0" err="1"/>
              <a:t>segon</a:t>
            </a:r>
            <a:r>
              <a:rPr lang="es-ES" dirty="0"/>
              <a:t> </a:t>
            </a:r>
            <a:r>
              <a:rPr lang="es-ES" dirty="0" err="1"/>
              <a:t>quadrimestre</a:t>
            </a:r>
            <a:r>
              <a:rPr lang="es-ES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s-ES" dirty="0"/>
              <a:t>CÀRITAS DIOCESANA DE BARCELONA. </a:t>
            </a:r>
          </a:p>
          <a:p>
            <a:pPr lvl="1" algn="just">
              <a:lnSpc>
                <a:spcPct val="90000"/>
              </a:lnSpc>
            </a:pPr>
            <a:r>
              <a:rPr lang="es-ES" dirty="0" err="1"/>
              <a:t>Àmbit</a:t>
            </a:r>
            <a:r>
              <a:rPr lang="es-ES" dirty="0"/>
              <a:t> de </a:t>
            </a:r>
            <a:r>
              <a:rPr lang="es-ES" dirty="0" err="1"/>
              <a:t>drets</a:t>
            </a:r>
            <a:r>
              <a:rPr lang="es-ES" dirty="0"/>
              <a:t> social. </a:t>
            </a:r>
            <a:r>
              <a:rPr lang="es-ES" dirty="0" err="1"/>
              <a:t>Assessoria</a:t>
            </a:r>
            <a:r>
              <a:rPr lang="es-ES" dirty="0"/>
              <a:t> Jurídico Social i </a:t>
            </a:r>
            <a:r>
              <a:rPr lang="es-ES" dirty="0" err="1"/>
              <a:t>acompanyament</a:t>
            </a:r>
            <a:r>
              <a:rPr lang="es-ES" dirty="0"/>
              <a:t> en </a:t>
            </a:r>
            <a:r>
              <a:rPr lang="es-ES" dirty="0" err="1"/>
              <a:t>drets</a:t>
            </a:r>
            <a:r>
              <a:rPr lang="es-ES" dirty="0"/>
              <a:t>. </a:t>
            </a:r>
            <a:r>
              <a:rPr lang="es-ES" dirty="0" err="1"/>
              <a:t>Dues</a:t>
            </a:r>
            <a:r>
              <a:rPr lang="es-ES" dirty="0"/>
              <a:t> places: 1 </a:t>
            </a:r>
            <a:r>
              <a:rPr lang="es-ES" dirty="0" err="1"/>
              <a:t>plaça</a:t>
            </a:r>
            <a:r>
              <a:rPr lang="es-ES" dirty="0"/>
              <a:t> al primer </a:t>
            </a:r>
            <a:r>
              <a:rPr lang="es-ES" dirty="0" err="1"/>
              <a:t>quadrimestre</a:t>
            </a:r>
            <a:r>
              <a:rPr lang="es-ES" dirty="0"/>
              <a:t> i 1 </a:t>
            </a:r>
            <a:r>
              <a:rPr lang="es-ES" dirty="0" err="1"/>
              <a:t>plaça</a:t>
            </a:r>
            <a:r>
              <a:rPr lang="es-ES" dirty="0"/>
              <a:t> al </a:t>
            </a:r>
            <a:r>
              <a:rPr lang="es-ES" dirty="0" err="1"/>
              <a:t>segon</a:t>
            </a:r>
            <a:r>
              <a:rPr lang="es-ES" dirty="0"/>
              <a:t>. Responsable: Sra. Sonia Lacalle.</a:t>
            </a:r>
          </a:p>
          <a:p>
            <a:pPr lvl="1" algn="just">
              <a:lnSpc>
                <a:spcPct val="90000"/>
              </a:lnSpc>
            </a:pPr>
            <a:r>
              <a:rPr lang="es-ES" dirty="0" err="1"/>
              <a:t>Àmbit</a:t>
            </a:r>
            <a:r>
              <a:rPr lang="es-ES" dirty="0"/>
              <a:t> </a:t>
            </a:r>
            <a:r>
              <a:rPr lang="es-ES" dirty="0" err="1"/>
              <a:t>d’estrangeria</a:t>
            </a:r>
            <a:r>
              <a:rPr lang="es-ES" dirty="0"/>
              <a:t>: programa de </a:t>
            </a:r>
            <a:r>
              <a:rPr lang="es-ES" dirty="0" err="1"/>
              <a:t>migració</a:t>
            </a:r>
            <a:r>
              <a:rPr lang="es-ES" dirty="0"/>
              <a:t> i </a:t>
            </a:r>
            <a:r>
              <a:rPr lang="es-ES" dirty="0" err="1"/>
              <a:t>codesenvolupament</a:t>
            </a:r>
            <a:r>
              <a:rPr lang="es-ES" dirty="0"/>
              <a:t>. 2 places al </a:t>
            </a:r>
            <a:r>
              <a:rPr lang="es-ES" dirty="0" err="1"/>
              <a:t>segon</a:t>
            </a:r>
            <a:r>
              <a:rPr lang="es-ES" dirty="0"/>
              <a:t> </a:t>
            </a:r>
            <a:r>
              <a:rPr lang="es-ES" dirty="0" err="1"/>
              <a:t>quadrimestre</a:t>
            </a:r>
            <a:r>
              <a:rPr lang="es-ES" dirty="0"/>
              <a:t>. Responsable del programa: Sra. Elisabet Ureña.</a:t>
            </a:r>
          </a:p>
        </p:txBody>
      </p:sp>
    </p:spTree>
    <p:extLst>
      <p:ext uri="{BB962C8B-B14F-4D97-AF65-F5344CB8AC3E}">
        <p14:creationId xmlns:p14="http://schemas.microsoft.com/office/powerpoint/2010/main" val="39385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0196" y="484632"/>
            <a:ext cx="8433027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5292" y="891241"/>
            <a:ext cx="2721097" cy="5075519"/>
          </a:xfrm>
        </p:spPr>
        <p:txBody>
          <a:bodyPr>
            <a:normAutofit/>
          </a:bodyPr>
          <a:lstStyle/>
          <a:p>
            <a:pPr algn="r"/>
            <a:r>
              <a:rPr lang="en-US" sz="2700">
                <a:solidFill>
                  <a:srgbClr val="FFFFFF"/>
                </a:solidFill>
              </a:rPr>
              <a:t>Funcionament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13331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2767" y="891241"/>
            <a:ext cx="4769758" cy="5075519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L’estudiant ha de sol·licitar realitzar aquestes pràctiques a la clínica adjuntant una carta de motivació a la coordinadora de la clínica (</a:t>
            </a:r>
            <a:r>
              <a:rPr lang="es-ES">
                <a:solidFill>
                  <a:srgbClr val="FFFFFF"/>
                </a:solidFill>
                <a:hlinkClick r:id="rId2"/>
              </a:rPr>
              <a:t>susana.moreno@ub.edu</a:t>
            </a:r>
            <a:r>
              <a:rPr lang="es-ES">
                <a:solidFill>
                  <a:srgbClr val="FFFFFF"/>
                </a:solidFill>
              </a:rPr>
              <a:t>)</a:t>
            </a:r>
          </a:p>
          <a:p>
            <a:r>
              <a:rPr lang="es-ES">
                <a:solidFill>
                  <a:srgbClr val="FFFFFF"/>
                </a:solidFill>
              </a:rPr>
              <a:t>L’estudiant realitzarà dintre d’aquest projecte el que s’anomena pràctiques servei, és a dir, a través de les pràctiques està donant un servei a la societat a més a més de formar-se amb un projecte formatiu. L’aprenentatge via les pràctiques a la clínica s’inclou dintre d’aquesta metodologia d’aprendre fent unes pràctiques servei (APS).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79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ó">
  <a:themeElements>
    <a:clrScheme name="Sabó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ó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ó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56A68EC8BE00D4CAE3303162B54AC76" ma:contentTypeVersion="16" ma:contentTypeDescription="Crear nuevo documento." ma:contentTypeScope="" ma:versionID="c54c359a24df54b3f72fe3972bc1744e">
  <xsd:schema xmlns:xsd="http://www.w3.org/2001/XMLSchema" xmlns:xs="http://www.w3.org/2001/XMLSchema" xmlns:p="http://schemas.microsoft.com/office/2006/metadata/properties" xmlns:ns3="1bd1a988-1162-4f13-82d0-9a9fd98c46d9" xmlns:ns4="05f9a78d-e2fb-4112-8cfc-1db8fb13c406" targetNamespace="http://schemas.microsoft.com/office/2006/metadata/properties" ma:root="true" ma:fieldsID="85a229de353982993de12fe62ebc1df7" ns3:_="" ns4:_="">
    <xsd:import namespace="1bd1a988-1162-4f13-82d0-9a9fd98c46d9"/>
    <xsd:import namespace="05f9a78d-e2fb-4112-8cfc-1db8fb13c40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1a988-1162-4f13-82d0-9a9fd98c46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9a78d-e2fb-4112-8cfc-1db8fb13c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5f9a78d-e2fb-4112-8cfc-1db8fb13c406" xsi:nil="true"/>
  </documentManagement>
</p:properties>
</file>

<file path=customXml/itemProps1.xml><?xml version="1.0" encoding="utf-8"?>
<ds:datastoreItem xmlns:ds="http://schemas.openxmlformats.org/officeDocument/2006/customXml" ds:itemID="{08692635-7B18-41EB-99D3-8A004BCDC8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1a988-1162-4f13-82d0-9a9fd98c46d9"/>
    <ds:schemaRef ds:uri="05f9a78d-e2fb-4112-8cfc-1db8fb13c4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1DE38E-D1B0-4AAA-B5A0-2DB4C936E0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49E962-5BD4-45CC-807B-19F2FA1006D7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05f9a78d-e2fb-4112-8cfc-1db8fb13c406"/>
    <ds:schemaRef ds:uri="1bd1a988-1162-4f13-82d0-9a9fd98c46d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2263</TotalTime>
  <Words>535</Words>
  <Application>Microsoft Office PowerPoint</Application>
  <PresentationFormat>Presentació en pantalla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Garamond</vt:lpstr>
      <vt:lpstr>Sabó</vt:lpstr>
      <vt:lpstr>PRÀCTIQUES A LA CLÍNICA JURÍDICA RELACIONS LABORALS </vt:lpstr>
      <vt:lpstr>Característiques</vt:lpstr>
      <vt:lpstr>Objectius:</vt:lpstr>
      <vt:lpstr>CLÍNICA JURÍDICA RELACIONS LABORALS</vt:lpstr>
      <vt:lpstr>Dinàmica de les pràctiques</vt:lpstr>
      <vt:lpstr>Entitats col·laboradores (CURS 2023-2024): </vt:lpstr>
      <vt:lpstr>PLACES OFERTADES AL CURS 2023-2024</vt:lpstr>
      <vt:lpstr>Funcionament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Usuari</dc:creator>
  <cp:lastModifiedBy>Marçal UB</cp:lastModifiedBy>
  <cp:revision>287</cp:revision>
  <cp:lastPrinted>2017-09-26T10:33:21Z</cp:lastPrinted>
  <dcterms:created xsi:type="dcterms:W3CDTF">2013-10-10T06:34:17Z</dcterms:created>
  <dcterms:modified xsi:type="dcterms:W3CDTF">2023-09-29T10:09:36Z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0x010100656A68EC8BE00D4CAE3303162B54AC76</vt:lpwstr>
  </property>
</Properties>
</file>