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56" r:id="rId5"/>
    <p:sldId id="258" r:id="rId6"/>
    <p:sldId id="260" r:id="rId7"/>
    <p:sldId id="268" r:id="rId8"/>
    <p:sldId id="259" r:id="rId9"/>
    <p:sldId id="266" r:id="rId10"/>
    <p:sldId id="261" r:id="rId11"/>
    <p:sldId id="262" r:id="rId12"/>
    <p:sldId id="270" r:id="rId13"/>
    <p:sldId id="264" r:id="rId14"/>
    <p:sldId id="269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33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1471B2-04D2-48D4-980D-A34221845CC9}" type="datetimeFigureOut">
              <a:rPr lang="es-ES" smtClean="0"/>
              <a:t>07/06/2024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A5D510-39F4-4EB3-A11B-A4BA1D2E7C1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3671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A1310-10B4-4E06-B8DA-2C684190E45F}" type="datetime1">
              <a:rPr lang="es-ES" smtClean="0"/>
              <a:t>07/06/2024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Dr. Miguel A. Soria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33DD3-572F-4151-AE15-B6355805F61D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6B290-3F2B-43E4-B59E-9D5A9B4D98B8}" type="datetime1">
              <a:rPr lang="es-ES" smtClean="0"/>
              <a:t>07/06/2024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Dr. Miguel A. Soria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33DD3-572F-4151-AE15-B6355805F61D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ED1A7-6B80-4237-A242-CD3934CCDF6D}" type="datetime1">
              <a:rPr lang="es-ES" smtClean="0"/>
              <a:t>07/06/2024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Dr. Miguel A. Soria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33DD3-572F-4151-AE15-B6355805F61D}" type="slidenum">
              <a:rPr lang="es-ES" smtClean="0"/>
              <a:t>‹#›</a:t>
            </a:fld>
            <a:endParaRPr lang="es-E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DD266-CF58-4A56-A91B-8CB5AE634C4B}" type="datetime1">
              <a:rPr lang="es-ES" smtClean="0"/>
              <a:t>07/06/2024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Dr. Miguel A. Soria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33DD3-572F-4151-AE15-B6355805F61D}" type="slidenum">
              <a:rPr lang="es-ES" smtClean="0"/>
              <a:t>‹#›</a:t>
            </a:fld>
            <a:endParaRPr lang="es-E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622A-DE58-4893-8E61-725EE50AF5FE}" type="datetime1">
              <a:rPr lang="es-ES" smtClean="0"/>
              <a:t>07/06/2024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Dr. Miguel A. Soria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33DD3-572F-4151-AE15-B6355805F61D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634BC-529D-4C05-813C-3FA1315B7566}" type="datetime1">
              <a:rPr lang="es-ES" smtClean="0"/>
              <a:t>07/06/2024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Dr. Miguel A. Soria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33DD3-572F-4151-AE15-B6355805F61D}" type="slidenum">
              <a:rPr lang="es-ES" smtClean="0"/>
              <a:t>‹#›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3D2F-BC00-45BC-9667-1791C5748490}" type="datetime1">
              <a:rPr lang="es-ES" smtClean="0"/>
              <a:t>07/06/2024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Dr. Miguel A. Soria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33DD3-572F-4151-AE15-B6355805F61D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E0FE0-BF7B-4135-AA6C-FF6C895E88FB}" type="datetime1">
              <a:rPr lang="es-ES" smtClean="0"/>
              <a:t>07/06/2024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Dr. Miguel A. Soria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33DD3-572F-4151-AE15-B6355805F61D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E881-59DB-465D-91CF-579F8756B68B}" type="datetime1">
              <a:rPr lang="es-ES" smtClean="0"/>
              <a:t>07/06/2024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Dr. Miguel A. Soria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33DD3-572F-4151-AE15-B6355805F61D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B71E0-A030-489F-A06A-5C3FB4E4A7B1}" type="datetime1">
              <a:rPr lang="es-ES" smtClean="0"/>
              <a:t>07/06/2024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Dr. Miguel A. Soria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33DD3-572F-4151-AE15-B6355805F61D}" type="slidenum">
              <a:rPr lang="es-ES" smtClean="0"/>
              <a:t>‹#›</a:t>
            </a:fld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2A349-77E2-4AF3-B832-CA33347448BF}" type="datetime1">
              <a:rPr lang="es-ES" smtClean="0"/>
              <a:t>07/06/2024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Dr. Miguel A. Soria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33DD3-572F-4151-AE15-B6355805F61D}" type="slidenum">
              <a:rPr lang="es-ES" smtClean="0"/>
              <a:t>‹#›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2757401C-1E9E-4131-9CB4-CB414EA25000}" type="datetime1">
              <a:rPr lang="es-ES" smtClean="0"/>
              <a:t>07/06/2024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s-ES"/>
              <a:t>Dr. Miguel A. Soria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DA33DD3-572F-4151-AE15-B6355805F61D}" type="slidenum">
              <a:rPr lang="es-ES" smtClean="0"/>
              <a:t>‹#›</a:t>
            </a:fld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vicente.valiente@ub.edu" TargetMode="External"/><Relationship Id="rId7" Type="http://schemas.openxmlformats.org/officeDocument/2006/relationships/hyperlink" Target="mailto:borsatreball.dret@ub.edu" TargetMode="External"/><Relationship Id="rId2" Type="http://schemas.openxmlformats.org/officeDocument/2006/relationships/hyperlink" Target="mailto:carloscastellvi@ub.ed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davidcaso@ub.edu" TargetMode="External"/><Relationship Id="rId5" Type="http://schemas.openxmlformats.org/officeDocument/2006/relationships/hyperlink" Target="mailto:ybenitopeiroten@ub.edu" TargetMode="External"/><Relationship Id="rId4" Type="http://schemas.openxmlformats.org/officeDocument/2006/relationships/hyperlink" Target="mailto:practiques.criminologia@ub.ed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borsatreball.dret@ub.edu" TargetMode="External"/><Relationship Id="rId2" Type="http://schemas.openxmlformats.org/officeDocument/2006/relationships/hyperlink" Target="https://www.ub.edu/portal/web/dret/practiques-extracurriculars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b.edu/portal/web/dret/graus/-/ensenyament/detallEnsenyament/1430715/17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b.edu/portal/web/dret/graus/-/ensenyament/detallEnsenyament/1430715/17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b.edu/portal/web/dret/graus/-/ensenyament/detallEnsenyament/1430715/17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Prácticas Grado Criminología</a:t>
            </a:r>
            <a:br>
              <a:rPr lang="es-ES" dirty="0"/>
            </a:br>
            <a:r>
              <a:rPr lang="es-ES" dirty="0"/>
              <a:t>(2024-25)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1507" y="548680"/>
            <a:ext cx="2752725" cy="126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0536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Dudas </a:t>
            </a:r>
            <a:r>
              <a:rPr lang="es-ES"/>
              <a:t>y preguntas</a:t>
            </a:r>
          </a:p>
        </p:txBody>
      </p:sp>
    </p:spTree>
    <p:extLst>
      <p:ext uri="{BB962C8B-B14F-4D97-AF65-F5344CB8AC3E}">
        <p14:creationId xmlns:p14="http://schemas.microsoft.com/office/powerpoint/2010/main" val="3254221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err="1"/>
              <a:t>Muchas</a:t>
            </a:r>
            <a:r>
              <a:rPr lang="ca-ES" dirty="0"/>
              <a:t> </a:t>
            </a:r>
            <a:r>
              <a:rPr lang="ca-ES" dirty="0" err="1"/>
              <a:t>gracias</a:t>
            </a:r>
            <a:r>
              <a:rPr lang="ca-ES" dirty="0"/>
              <a:t> por </a:t>
            </a:r>
            <a:r>
              <a:rPr lang="ca-ES" dirty="0" err="1"/>
              <a:t>su</a:t>
            </a:r>
            <a:r>
              <a:rPr lang="ca-ES" dirty="0"/>
              <a:t> </a:t>
            </a:r>
            <a:r>
              <a:rPr lang="ca-ES" dirty="0" err="1"/>
              <a:t>atención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5759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72067" y="1591056"/>
            <a:ext cx="7408333" cy="4790272"/>
          </a:xfrm>
        </p:spPr>
        <p:txBody>
          <a:bodyPr>
            <a:normAutofit fontScale="85000" lnSpcReduction="20000"/>
          </a:bodyPr>
          <a:lstStyle/>
          <a:p>
            <a:r>
              <a:rPr lang="es-ES" dirty="0"/>
              <a:t>Equipo responsable:</a:t>
            </a:r>
          </a:p>
          <a:p>
            <a:pPr lvl="1"/>
            <a:r>
              <a:rPr lang="es-ES" dirty="0"/>
              <a:t>Coordinadores y tutores curso 24-25: Carlos Castellví y Vicente Valiente</a:t>
            </a:r>
          </a:p>
          <a:p>
            <a:pPr lvl="2"/>
            <a:r>
              <a:rPr lang="es-ES" dirty="0"/>
              <a:t>Email contracto: </a:t>
            </a:r>
            <a:r>
              <a:rPr lang="es-ES" dirty="0">
                <a:hlinkClick r:id="rId2"/>
              </a:rPr>
              <a:t>carloscastellvi@ub.edu</a:t>
            </a:r>
            <a:r>
              <a:rPr lang="es-ES" dirty="0"/>
              <a:t>; </a:t>
            </a:r>
            <a:r>
              <a:rPr lang="es-ES" dirty="0">
                <a:hlinkClick r:id="rId3"/>
              </a:rPr>
              <a:t>vicente.valiente@ub.edu</a:t>
            </a:r>
            <a:endParaRPr lang="es-ES" dirty="0"/>
          </a:p>
          <a:p>
            <a:pPr lvl="2"/>
            <a:r>
              <a:rPr lang="es-ES" dirty="0"/>
              <a:t>Secretaría académica: Yolanda Benito y David Caso</a:t>
            </a:r>
          </a:p>
          <a:p>
            <a:pPr lvl="2"/>
            <a:r>
              <a:rPr lang="es-ES" dirty="0"/>
              <a:t>Email contracto: </a:t>
            </a:r>
            <a:r>
              <a:rPr lang="es-ES" dirty="0">
                <a:hlinkClick r:id="rId4"/>
              </a:rPr>
              <a:t>practiques.criminologia@ub.edu</a:t>
            </a:r>
            <a:r>
              <a:rPr lang="es-ES" dirty="0"/>
              <a:t>; </a:t>
            </a:r>
            <a:r>
              <a:rPr lang="es-ES">
                <a:hlinkClick r:id="rId5"/>
              </a:rPr>
              <a:t>ybenitopeiroten@ub.edu</a:t>
            </a:r>
            <a:r>
              <a:rPr lang="es-ES"/>
              <a:t> ;</a:t>
            </a:r>
            <a:r>
              <a:rPr lang="es-ES">
                <a:hlinkClick r:id="rId6"/>
              </a:rPr>
              <a:t>davidcaso</a:t>
            </a:r>
            <a:r>
              <a:rPr lang="es-ES" dirty="0">
                <a:hlinkClick r:id="rId6"/>
              </a:rPr>
              <a:t>@ub.edu</a:t>
            </a:r>
            <a:endParaRPr lang="es-ES" dirty="0"/>
          </a:p>
          <a:p>
            <a:pPr lvl="1"/>
            <a:r>
              <a:rPr lang="ca-ES" dirty="0"/>
              <a:t>Bolsa de Trabajo: Silvia Fernández</a:t>
            </a:r>
          </a:p>
          <a:p>
            <a:pPr lvl="2"/>
            <a:r>
              <a:rPr lang="es-ES" dirty="0"/>
              <a:t>Email contracto: </a:t>
            </a:r>
            <a:r>
              <a:rPr lang="es-ES" dirty="0">
                <a:hlinkClick r:id="rId7"/>
              </a:rPr>
              <a:t>borsatreball.dret@ub.edu</a:t>
            </a:r>
            <a:endParaRPr lang="es-ES" dirty="0"/>
          </a:p>
          <a:p>
            <a:r>
              <a:rPr lang="es-ES" dirty="0"/>
              <a:t>Período de prácticas:</a:t>
            </a:r>
          </a:p>
          <a:p>
            <a:pPr lvl="1"/>
            <a:r>
              <a:rPr lang="es-ES" sz="2400" dirty="0"/>
              <a:t>Primer y segundo semestre. Mañanas y tardes. De todos modos, la mayoría se llevan a cabo durante el segundo semestre y de mañanas. </a:t>
            </a:r>
          </a:p>
          <a:p>
            <a:r>
              <a:rPr lang="es-ES" dirty="0"/>
              <a:t>Toda la información se publicará en la web de prácticas de los Estudios de Criminología:</a:t>
            </a:r>
          </a:p>
          <a:p>
            <a:pPr lvl="1"/>
            <a:r>
              <a:rPr lang="es-ES" dirty="0">
                <a:solidFill>
                  <a:srgbClr val="FF0000"/>
                </a:solidFill>
              </a:rPr>
              <a:t>https://www.ub.edu/portal/web/dret/graus/-/ensenyament/detallEnsenyament/1430715/17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Características generales</a:t>
            </a:r>
          </a:p>
        </p:txBody>
      </p:sp>
    </p:spTree>
    <p:extLst>
      <p:ext uri="{BB962C8B-B14F-4D97-AF65-F5344CB8AC3E}">
        <p14:creationId xmlns:p14="http://schemas.microsoft.com/office/powerpoint/2010/main" val="3081974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67833" y="1484784"/>
            <a:ext cx="7408333" cy="4641379"/>
          </a:xfrm>
        </p:spPr>
        <p:txBody>
          <a:bodyPr>
            <a:normAutofit fontScale="92500" lnSpcReduction="20000"/>
          </a:bodyPr>
          <a:lstStyle/>
          <a:p>
            <a:r>
              <a:rPr lang="es-ES" b="1" dirty="0"/>
              <a:t>Curriculares:</a:t>
            </a:r>
          </a:p>
          <a:p>
            <a:pPr lvl="1" algn="just"/>
            <a:r>
              <a:rPr lang="es-ES" dirty="0"/>
              <a:t>Se escogen entre del catálogo de prácticas disponibles. La asignación se realizará de acuerdo con la nota media. La elección se realizará en la reunión que se realizará a finales de septiembre. Con carácter previo se colgará el catálogo de plazas disponibles. </a:t>
            </a:r>
          </a:p>
          <a:p>
            <a:pPr lvl="1" algn="just"/>
            <a:r>
              <a:rPr lang="es-ES" dirty="0"/>
              <a:t>Los/as alumnos/as podrán presentar prácticas acordadas con Instituciones/Centros no existentes en el catálogo. Para ello debe contactarte con los coordinadores de Prácticas. Deberá realizarse previamente a su inicio la firma de un convenio (con la máxima antelación posible). Se asignará al alumno demandante.</a:t>
            </a:r>
          </a:p>
          <a:p>
            <a:pPr lvl="1" algn="just"/>
            <a:r>
              <a:rPr lang="ca-ES" dirty="0"/>
              <a:t>En </a:t>
            </a:r>
            <a:r>
              <a:rPr lang="ca-ES" dirty="0" err="1"/>
              <a:t>algunos</a:t>
            </a:r>
            <a:r>
              <a:rPr lang="ca-ES" dirty="0"/>
              <a:t> casos, las </a:t>
            </a:r>
            <a:r>
              <a:rPr lang="ca-ES" dirty="0" err="1"/>
              <a:t>entidades</a:t>
            </a:r>
            <a:r>
              <a:rPr lang="ca-ES" dirty="0"/>
              <a:t> </a:t>
            </a:r>
            <a:r>
              <a:rPr lang="ca-ES" dirty="0" err="1"/>
              <a:t>colaboradoras</a:t>
            </a:r>
            <a:r>
              <a:rPr lang="ca-ES" dirty="0"/>
              <a:t> </a:t>
            </a:r>
            <a:r>
              <a:rPr lang="ca-ES" dirty="0" err="1"/>
              <a:t>pueden</a:t>
            </a:r>
            <a:r>
              <a:rPr lang="ca-ES" dirty="0"/>
              <a:t> </a:t>
            </a:r>
            <a:r>
              <a:rPr lang="ca-ES" dirty="0" err="1"/>
              <a:t>realizar</a:t>
            </a:r>
            <a:r>
              <a:rPr lang="ca-ES" dirty="0"/>
              <a:t> </a:t>
            </a:r>
            <a:r>
              <a:rPr lang="ca-ES" dirty="0" err="1"/>
              <a:t>entrevistas</a:t>
            </a:r>
            <a:r>
              <a:rPr lang="ca-ES" dirty="0"/>
              <a:t> de </a:t>
            </a:r>
            <a:r>
              <a:rPr lang="ca-ES" dirty="0" err="1"/>
              <a:t>selección</a:t>
            </a:r>
            <a:r>
              <a:rPr lang="ca-ES" dirty="0"/>
              <a:t>. </a:t>
            </a:r>
            <a:endParaRPr lang="es-ES" dirty="0"/>
          </a:p>
          <a:p>
            <a:pPr lvl="1" algn="just"/>
            <a:r>
              <a:rPr lang="es-ES" dirty="0"/>
              <a:t>Poseen notas y estas se traspasan al expediente. Promedia con el expediente académico.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Tipos de prácticas (1)</a:t>
            </a:r>
          </a:p>
        </p:txBody>
      </p:sp>
    </p:spTree>
    <p:extLst>
      <p:ext uri="{BB962C8B-B14F-4D97-AF65-F5344CB8AC3E}">
        <p14:creationId xmlns:p14="http://schemas.microsoft.com/office/powerpoint/2010/main" val="2446326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72067" y="1412776"/>
            <a:ext cx="7408333" cy="4713387"/>
          </a:xfrm>
        </p:spPr>
        <p:txBody>
          <a:bodyPr>
            <a:normAutofit fontScale="77500" lnSpcReduction="20000"/>
          </a:bodyPr>
          <a:lstStyle/>
          <a:p>
            <a:r>
              <a:rPr lang="es-ES" b="1" dirty="0"/>
              <a:t>Extracurriculares</a:t>
            </a:r>
          </a:p>
          <a:p>
            <a:pPr lvl="1"/>
            <a:r>
              <a:rPr lang="es-ES" dirty="0"/>
              <a:t>Dos tipos de formato:</a:t>
            </a:r>
          </a:p>
          <a:p>
            <a:pPr lvl="2"/>
            <a:r>
              <a:rPr lang="es-ES" dirty="0"/>
              <a:t>A) Las aporta el alumno/a.</a:t>
            </a:r>
          </a:p>
          <a:p>
            <a:pPr lvl="2"/>
            <a:r>
              <a:rPr lang="ca-ES" dirty="0"/>
              <a:t>B) Plataforma GIPE: el </a:t>
            </a:r>
            <a:r>
              <a:rPr lang="es-ES" dirty="0"/>
              <a:t>alumno/a</a:t>
            </a:r>
            <a:r>
              <a:rPr lang="ca-ES" dirty="0"/>
              <a:t> </a:t>
            </a:r>
            <a:r>
              <a:rPr lang="ca-ES" dirty="0" err="1"/>
              <a:t>debe</a:t>
            </a:r>
            <a:r>
              <a:rPr lang="ca-ES" dirty="0"/>
              <a:t> estar </a:t>
            </a:r>
            <a:r>
              <a:rPr lang="ca-ES" dirty="0" err="1"/>
              <a:t>inscrito</a:t>
            </a:r>
            <a:r>
              <a:rPr lang="ca-ES" dirty="0"/>
              <a:t>, </a:t>
            </a:r>
            <a:r>
              <a:rPr lang="ca-ES" dirty="0" err="1"/>
              <a:t>acogerse</a:t>
            </a:r>
            <a:r>
              <a:rPr lang="ca-ES" dirty="0"/>
              <a:t> a la oferta y </a:t>
            </a:r>
            <a:r>
              <a:rPr lang="ca-ES" dirty="0" err="1"/>
              <a:t>pasar</a:t>
            </a:r>
            <a:r>
              <a:rPr lang="ca-ES" dirty="0"/>
              <a:t> el </a:t>
            </a:r>
            <a:r>
              <a:rPr lang="ca-ES" dirty="0" err="1"/>
              <a:t>proceso</a:t>
            </a:r>
            <a:r>
              <a:rPr lang="ca-ES" dirty="0"/>
              <a:t> de </a:t>
            </a:r>
            <a:r>
              <a:rPr lang="ca-ES" dirty="0" err="1"/>
              <a:t>seleccion</a:t>
            </a:r>
            <a:r>
              <a:rPr lang="ca-ES" dirty="0"/>
              <a:t>.</a:t>
            </a:r>
          </a:p>
          <a:p>
            <a:pPr lvl="2"/>
            <a:r>
              <a:rPr lang="ca-ES" dirty="0">
                <a:solidFill>
                  <a:schemeClr val="tx1"/>
                </a:solidFill>
                <a:hlinkClick r:id="rId2"/>
              </a:rPr>
              <a:t>https://www.ub.edu/portal/web/dret/practiques-extracurriculars1</a:t>
            </a:r>
            <a:r>
              <a:rPr lang="ca-ES" dirty="0">
                <a:solidFill>
                  <a:schemeClr val="tx1"/>
                </a:solidFill>
              </a:rPr>
              <a:t> </a:t>
            </a:r>
            <a:endParaRPr lang="es-ES" dirty="0">
              <a:solidFill>
                <a:schemeClr val="tx1"/>
              </a:solidFill>
            </a:endParaRPr>
          </a:p>
          <a:p>
            <a:pPr lvl="1"/>
            <a:r>
              <a:rPr lang="ca-ES" dirty="0" err="1"/>
              <a:t>Procedimiento</a:t>
            </a:r>
            <a:r>
              <a:rPr lang="ca-ES" dirty="0"/>
              <a:t>:</a:t>
            </a:r>
          </a:p>
          <a:p>
            <a:pPr lvl="2"/>
            <a:r>
              <a:rPr lang="ca-ES" dirty="0"/>
              <a:t>A) Los Coordinadores de </a:t>
            </a:r>
            <a:r>
              <a:rPr lang="ca-ES" dirty="0" err="1"/>
              <a:t>Prácticas</a:t>
            </a:r>
            <a:r>
              <a:rPr lang="ca-ES" dirty="0"/>
              <a:t> </a:t>
            </a:r>
            <a:r>
              <a:rPr lang="ca-ES" dirty="0" err="1"/>
              <a:t>deben</a:t>
            </a:r>
            <a:r>
              <a:rPr lang="ca-ES" dirty="0"/>
              <a:t> validar el tipo de </a:t>
            </a:r>
            <a:r>
              <a:rPr lang="ca-ES" dirty="0" err="1"/>
              <a:t>prácticas</a:t>
            </a:r>
            <a:r>
              <a:rPr lang="ca-ES" dirty="0"/>
              <a:t> a </a:t>
            </a:r>
            <a:r>
              <a:rPr lang="ca-ES" dirty="0" err="1"/>
              <a:t>realizar</a:t>
            </a:r>
            <a:r>
              <a:rPr lang="ca-ES" dirty="0"/>
              <a:t> por el </a:t>
            </a:r>
            <a:r>
              <a:rPr lang="ca-ES" dirty="0" err="1"/>
              <a:t>alumno</a:t>
            </a:r>
            <a:r>
              <a:rPr lang="ca-ES" dirty="0"/>
              <a:t>/a.</a:t>
            </a:r>
          </a:p>
          <a:p>
            <a:pPr lvl="2"/>
            <a:r>
              <a:rPr lang="ca-ES" dirty="0"/>
              <a:t>B) </a:t>
            </a:r>
            <a:r>
              <a:rPr lang="ca-ES" dirty="0" err="1"/>
              <a:t>Debe</a:t>
            </a:r>
            <a:r>
              <a:rPr lang="ca-ES" dirty="0"/>
              <a:t> </a:t>
            </a:r>
            <a:r>
              <a:rPr lang="ca-ES" dirty="0" err="1"/>
              <a:t>formalizarse</a:t>
            </a:r>
            <a:r>
              <a:rPr lang="ca-ES" dirty="0"/>
              <a:t> un </a:t>
            </a:r>
            <a:r>
              <a:rPr lang="ca-ES" dirty="0" err="1"/>
              <a:t>convenio</a:t>
            </a:r>
            <a:r>
              <a:rPr lang="ca-ES" dirty="0"/>
              <a:t> de </a:t>
            </a:r>
            <a:r>
              <a:rPr lang="ca-ES" dirty="0" err="1"/>
              <a:t>prácticas</a:t>
            </a:r>
            <a:r>
              <a:rPr lang="ca-ES" dirty="0"/>
              <a:t> con la </a:t>
            </a:r>
            <a:r>
              <a:rPr lang="ca-ES" dirty="0" err="1"/>
              <a:t>entidad</a:t>
            </a:r>
            <a:r>
              <a:rPr lang="ca-ES" dirty="0"/>
              <a:t> </a:t>
            </a:r>
            <a:r>
              <a:rPr lang="ca-ES" dirty="0" err="1"/>
              <a:t>colaboradora</a:t>
            </a:r>
            <a:r>
              <a:rPr lang="ca-ES" dirty="0"/>
              <a:t>:</a:t>
            </a:r>
          </a:p>
          <a:p>
            <a:pPr lvl="2"/>
            <a:r>
              <a:rPr lang="ca-ES" dirty="0"/>
              <a:t>https:www.ub.edu/portal/web/dret/procediment-per-a-formalitzar-un-conveni-de-practiques </a:t>
            </a:r>
            <a:endParaRPr lang="es-ES" dirty="0"/>
          </a:p>
          <a:p>
            <a:pPr lvl="1"/>
            <a:r>
              <a:rPr lang="es-ES" sz="2100" dirty="0"/>
              <a:t>No poseen nota, ni </a:t>
            </a:r>
            <a:r>
              <a:rPr lang="es-ES" dirty="0"/>
              <a:t>podrá reconocerse académicamente con posterioridad. </a:t>
            </a:r>
          </a:p>
          <a:p>
            <a:pPr lvl="1"/>
            <a:endParaRPr lang="es-ES" dirty="0"/>
          </a:p>
          <a:p>
            <a:pPr lvl="1"/>
            <a:r>
              <a:rPr lang="es-ES" b="1" dirty="0">
                <a:solidFill>
                  <a:srgbClr val="FF0000"/>
                </a:solidFill>
              </a:rPr>
              <a:t>Todo el proceso se gestiona en Bolsa de Trabajo (responsable Sra. Silvia Fernández). Email: </a:t>
            </a:r>
          </a:p>
          <a:p>
            <a:pPr lvl="2"/>
            <a:r>
              <a:rPr lang="es-ES" b="1" dirty="0">
                <a:solidFill>
                  <a:srgbClr val="FF0000"/>
                </a:solidFill>
                <a:hlinkClick r:id="rId3"/>
              </a:rPr>
              <a:t>borsatreball.dret@ub.edu</a:t>
            </a:r>
            <a:endParaRPr lang="es-ES" b="1" dirty="0">
              <a:solidFill>
                <a:srgbClr val="FF0000"/>
              </a:solidFill>
            </a:endParaRPr>
          </a:p>
          <a:p>
            <a:pPr marL="627063" lvl="2" indent="0">
              <a:buNone/>
            </a:pPr>
            <a:endParaRPr lang="es-ES" b="1" dirty="0">
              <a:solidFill>
                <a:srgbClr val="FF0000"/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Tipos de prácticas (2)</a:t>
            </a:r>
          </a:p>
        </p:txBody>
      </p:sp>
    </p:spTree>
    <p:extLst>
      <p:ext uri="{BB962C8B-B14F-4D97-AF65-F5344CB8AC3E}">
        <p14:creationId xmlns:p14="http://schemas.microsoft.com/office/powerpoint/2010/main" val="161744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72067" y="1591056"/>
            <a:ext cx="7408333" cy="4535107"/>
          </a:xfrm>
        </p:spPr>
        <p:txBody>
          <a:bodyPr>
            <a:normAutofit/>
          </a:bodyPr>
          <a:lstStyle/>
          <a:p>
            <a:r>
              <a:rPr lang="es-ES" dirty="0"/>
              <a:t>PRACTICAS CURRICULARES</a:t>
            </a:r>
          </a:p>
          <a:p>
            <a:pPr lvl="1"/>
            <a:r>
              <a:rPr lang="es-ES" dirty="0"/>
              <a:t>Sesión informativa y petición de prácticas curriculares: finales de septiembre</a:t>
            </a:r>
          </a:p>
          <a:p>
            <a:pPr lvl="1"/>
            <a:r>
              <a:rPr lang="es-ES" dirty="0"/>
              <a:t>Publicación del listado de asignación </a:t>
            </a:r>
          </a:p>
          <a:p>
            <a:pPr lvl="1"/>
            <a:r>
              <a:rPr lang="es-ES" dirty="0"/>
              <a:t>Uso del programa GIPE para el resto de acciones.</a:t>
            </a:r>
          </a:p>
          <a:p>
            <a:pPr lvl="1"/>
            <a:r>
              <a:rPr lang="es-ES" dirty="0"/>
              <a:t>Información específica y consulta de dudas en la web de prácticas:</a:t>
            </a:r>
          </a:p>
          <a:p>
            <a:pPr lvl="1"/>
            <a:r>
              <a:rPr lang="es-ES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https://www.ub.edu/portal/web/dret/graus/-/ensenyament/detallEnsenyament/1430715/17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Procedimiento general</a:t>
            </a:r>
          </a:p>
        </p:txBody>
      </p:sp>
    </p:spTree>
    <p:extLst>
      <p:ext uri="{BB962C8B-B14F-4D97-AF65-F5344CB8AC3E}">
        <p14:creationId xmlns:p14="http://schemas.microsoft.com/office/powerpoint/2010/main" val="3860490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/>
          </a:bodyPr>
          <a:lstStyle/>
          <a:p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Tener superado un mínimo de 150 </a:t>
            </a:r>
            <a:r>
              <a:rPr lang="es-E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ECTS</a:t>
            </a:r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al empezar el curso</a:t>
            </a:r>
          </a:p>
          <a:p>
            <a:r>
              <a:rPr lang="es-ES" dirty="0"/>
              <a:t>El listado de asignaciones se publicaran en la web de prácticas:</a:t>
            </a:r>
          </a:p>
          <a:p>
            <a:pPr lvl="1"/>
            <a:r>
              <a:rPr lang="es-ES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https://www.ub.edu/portal/web/dret/graus/-/ensenyament/detallEnsenyament/1430715/17</a:t>
            </a:r>
            <a:endParaRPr lang="es-ES" dirty="0">
              <a:solidFill>
                <a:srgbClr val="FF0000"/>
              </a:solidFill>
            </a:endParaRPr>
          </a:p>
          <a:p>
            <a:pPr algn="just"/>
            <a:r>
              <a:rPr lang="es-ES" dirty="0"/>
              <a:t>Una vez adjudicada una plaza se permitirá realizar una modificación de matrícula y cambiarla por una optativa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Requisitos acceso prácticas curriculares</a:t>
            </a:r>
          </a:p>
        </p:txBody>
      </p:sp>
    </p:spTree>
    <p:extLst>
      <p:ext uri="{BB962C8B-B14F-4D97-AF65-F5344CB8AC3E}">
        <p14:creationId xmlns:p14="http://schemas.microsoft.com/office/powerpoint/2010/main" val="1846230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/>
          </a:bodyPr>
          <a:lstStyle/>
          <a:p>
            <a:r>
              <a:rPr lang="es-ES" dirty="0"/>
              <a:t>Criterio para asignación de prácticas:</a:t>
            </a:r>
          </a:p>
          <a:p>
            <a:pPr lvl="1"/>
            <a:r>
              <a:rPr lang="es-ES" dirty="0"/>
              <a:t>Promedio más elevado de notas durante el grado.</a:t>
            </a:r>
          </a:p>
          <a:p>
            <a:r>
              <a:rPr lang="es-ES" dirty="0"/>
              <a:t>Aportada por el alumno: </a:t>
            </a:r>
          </a:p>
          <a:p>
            <a:pPr lvl="1"/>
            <a:r>
              <a:rPr lang="es-ES" dirty="0"/>
              <a:t>Asignación directa.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Criterios asignación </a:t>
            </a:r>
            <a:br>
              <a:rPr lang="es-ES" dirty="0"/>
            </a:br>
            <a:r>
              <a:rPr lang="es-ES" dirty="0"/>
              <a:t>(prácticas curriculares)</a:t>
            </a:r>
          </a:p>
        </p:txBody>
      </p:sp>
    </p:spTree>
    <p:extLst>
      <p:ext uri="{BB962C8B-B14F-4D97-AF65-F5344CB8AC3E}">
        <p14:creationId xmlns:p14="http://schemas.microsoft.com/office/powerpoint/2010/main" val="1821261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602840"/>
          </a:xfrm>
        </p:spPr>
        <p:txBody>
          <a:bodyPr>
            <a:normAutofit fontScale="77500" lnSpcReduction="20000"/>
          </a:bodyPr>
          <a:lstStyle/>
          <a:p>
            <a:r>
              <a:rPr lang="es-ES" dirty="0"/>
              <a:t>Solicitud prácticas curriculares (Sesión informativa): reunión de finales de septiembre</a:t>
            </a:r>
          </a:p>
          <a:p>
            <a:r>
              <a:rPr lang="es-ES" dirty="0"/>
              <a:t>Solicitud prácticas extracurriculares (Bolsa de Trabajo). A lo largo del curso académico.</a:t>
            </a:r>
          </a:p>
          <a:p>
            <a:r>
              <a:rPr lang="es-ES" dirty="0"/>
              <a:t>Firmar el acuerdo de prácticas entregado por Secretaría.</a:t>
            </a:r>
          </a:p>
          <a:p>
            <a:r>
              <a:rPr lang="es-ES" dirty="0"/>
              <a:t>Memoria de finalización de prácticas. En plazo: 15 días después de finalizada oficialmente las prácticas en el Centro. </a:t>
            </a:r>
          </a:p>
          <a:p>
            <a:pPr lvl="1"/>
            <a:r>
              <a:rPr lang="ca-ES" dirty="0" err="1"/>
              <a:t>Curriculares</a:t>
            </a:r>
            <a:r>
              <a:rPr lang="ca-ES" dirty="0"/>
              <a:t>: </a:t>
            </a:r>
            <a:r>
              <a:rPr lang="ca-ES" dirty="0" err="1"/>
              <a:t>Secretaría</a:t>
            </a:r>
            <a:r>
              <a:rPr lang="ca-ES" dirty="0"/>
              <a:t> </a:t>
            </a:r>
            <a:r>
              <a:rPr lang="ca-ES" dirty="0" err="1"/>
              <a:t>Académica</a:t>
            </a:r>
            <a:r>
              <a:rPr lang="ca-ES" dirty="0"/>
              <a:t> </a:t>
            </a:r>
          </a:p>
          <a:p>
            <a:pPr lvl="1"/>
            <a:r>
              <a:rPr lang="ca-ES" dirty="0" err="1"/>
              <a:t>Extracurriculares</a:t>
            </a:r>
            <a:r>
              <a:rPr lang="ca-ES" dirty="0"/>
              <a:t>: Bolsa de Trabajo.</a:t>
            </a:r>
          </a:p>
          <a:p>
            <a:pPr marL="301943" lvl="1" indent="0">
              <a:buNone/>
            </a:pPr>
            <a:endParaRPr lang="ca-ES" dirty="0"/>
          </a:p>
          <a:p>
            <a:pPr marL="301943" lvl="1" indent="0">
              <a:buNone/>
            </a:pPr>
            <a:r>
              <a:rPr lang="ca-ES" dirty="0" err="1"/>
              <a:t>Información</a:t>
            </a:r>
            <a:r>
              <a:rPr lang="ca-ES" dirty="0"/>
              <a:t> y modelo de </a:t>
            </a:r>
            <a:r>
              <a:rPr lang="ca-ES" dirty="0" err="1"/>
              <a:t>memorias</a:t>
            </a:r>
            <a:r>
              <a:rPr lang="ca-ES" dirty="0"/>
              <a:t>:</a:t>
            </a:r>
          </a:p>
          <a:p>
            <a:pPr marL="301943" lvl="1" indent="0">
              <a:buNone/>
            </a:pPr>
            <a:endParaRPr lang="es-ES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301943" lvl="1" indent="0">
              <a:buNone/>
            </a:pPr>
            <a:r>
              <a:rPr lang="es-ES" sz="2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https://www.ub.edu/portal/web/dret/graus/-/ensenyament/detallEnsenyament/1430715/17</a:t>
            </a:r>
            <a:endParaRPr lang="es-ES" sz="2600" dirty="0">
              <a:solidFill>
                <a:srgbClr val="FF0000"/>
              </a:solidFill>
            </a:endParaRPr>
          </a:p>
          <a:p>
            <a:pPr marL="301943" lvl="1" indent="0">
              <a:buNone/>
            </a:pPr>
            <a:endParaRPr lang="ca-ES" b="1" dirty="0">
              <a:solidFill>
                <a:srgbClr val="FF0000"/>
              </a:solidFill>
            </a:endParaRPr>
          </a:p>
          <a:p>
            <a:pPr marL="301943" lvl="1" indent="0">
              <a:buNone/>
            </a:pPr>
            <a:r>
              <a:rPr lang="ca-ES" b="1" dirty="0">
                <a:solidFill>
                  <a:schemeClr val="tx1"/>
                </a:solidFill>
              </a:rPr>
              <a:t>En caso de NO </a:t>
            </a:r>
            <a:r>
              <a:rPr lang="ca-ES" b="1" dirty="0" err="1">
                <a:solidFill>
                  <a:schemeClr val="tx1"/>
                </a:solidFill>
              </a:rPr>
              <a:t>presentarse</a:t>
            </a:r>
            <a:r>
              <a:rPr lang="ca-ES" b="1" dirty="0">
                <a:solidFill>
                  <a:schemeClr val="tx1"/>
                </a:solidFill>
              </a:rPr>
              <a:t> la </a:t>
            </a:r>
            <a:r>
              <a:rPr lang="ca-ES" b="1" dirty="0" err="1">
                <a:solidFill>
                  <a:schemeClr val="tx1"/>
                </a:solidFill>
              </a:rPr>
              <a:t>memoria</a:t>
            </a:r>
            <a:r>
              <a:rPr lang="ca-ES" b="1" dirty="0">
                <a:solidFill>
                  <a:schemeClr val="tx1"/>
                </a:solidFill>
              </a:rPr>
              <a:t> en el </a:t>
            </a:r>
            <a:r>
              <a:rPr lang="ca-ES" b="1" dirty="0" err="1">
                <a:solidFill>
                  <a:schemeClr val="tx1"/>
                </a:solidFill>
              </a:rPr>
              <a:t>plazo</a:t>
            </a:r>
            <a:r>
              <a:rPr lang="ca-ES" b="1" dirty="0">
                <a:solidFill>
                  <a:schemeClr val="tx1"/>
                </a:solidFill>
              </a:rPr>
              <a:t> </a:t>
            </a:r>
            <a:r>
              <a:rPr lang="ca-ES" b="1" dirty="0" err="1">
                <a:solidFill>
                  <a:schemeClr val="tx1"/>
                </a:solidFill>
              </a:rPr>
              <a:t>establecido</a:t>
            </a:r>
            <a:r>
              <a:rPr lang="ca-ES" b="1" dirty="0">
                <a:solidFill>
                  <a:schemeClr val="tx1"/>
                </a:solidFill>
              </a:rPr>
              <a:t>, constarà un “No </a:t>
            </a:r>
            <a:r>
              <a:rPr lang="ca-ES" b="1" dirty="0" err="1">
                <a:solidFill>
                  <a:schemeClr val="tx1"/>
                </a:solidFill>
              </a:rPr>
              <a:t>Presentado</a:t>
            </a:r>
            <a:r>
              <a:rPr lang="ca-ES" b="1" dirty="0">
                <a:solidFill>
                  <a:schemeClr val="tx1"/>
                </a:solidFill>
              </a:rPr>
              <a:t>”.</a:t>
            </a:r>
            <a:endParaRPr lang="es-ES" b="1" dirty="0">
              <a:solidFill>
                <a:schemeClr val="tx1"/>
              </a:solidFill>
            </a:endParaRPr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Documentación esencial (1)</a:t>
            </a:r>
          </a:p>
        </p:txBody>
      </p:sp>
    </p:spTree>
    <p:extLst>
      <p:ext uri="{BB962C8B-B14F-4D97-AF65-F5344CB8AC3E}">
        <p14:creationId xmlns:p14="http://schemas.microsoft.com/office/powerpoint/2010/main" val="1447072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458824"/>
          </a:xfrm>
        </p:spPr>
        <p:txBody>
          <a:bodyPr>
            <a:normAutofit/>
          </a:bodyPr>
          <a:lstStyle/>
          <a:p>
            <a:r>
              <a:rPr lang="es-ES" dirty="0"/>
              <a:t>Previamente:</a:t>
            </a:r>
          </a:p>
          <a:p>
            <a:pPr lvl="1" algn="just"/>
            <a:r>
              <a:rPr lang="es-ES" dirty="0"/>
              <a:t>El alumno solo podrá entrar en contacto directo con su tutor externo (Centro), una vez esté confirmada la firma del acuerdo de prácticas por Secretaría Académica y se hayan cumplimentado los datos identificativos del alumno.</a:t>
            </a:r>
          </a:p>
          <a:p>
            <a:pPr lvl="1"/>
            <a:r>
              <a:rPr lang="es-ES" dirty="0"/>
              <a:t>Firma acuerdo de prácticas.</a:t>
            </a:r>
          </a:p>
          <a:p>
            <a:r>
              <a:rPr lang="es-ES" dirty="0"/>
              <a:t>Posteriormente:</a:t>
            </a:r>
          </a:p>
          <a:p>
            <a:pPr lvl="1"/>
            <a:r>
              <a:rPr lang="es-ES" dirty="0"/>
              <a:t>Emisión del informe final valorativo.</a:t>
            </a:r>
          </a:p>
          <a:p>
            <a:pPr lvl="1"/>
            <a:r>
              <a:rPr lang="es-ES" dirty="0"/>
              <a:t>Envío del informe directamente a Secretaría Académica.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Documentación esencial (2)</a:t>
            </a:r>
          </a:p>
        </p:txBody>
      </p:sp>
    </p:spTree>
    <p:extLst>
      <p:ext uri="{BB962C8B-B14F-4D97-AF65-F5344CB8AC3E}">
        <p14:creationId xmlns:p14="http://schemas.microsoft.com/office/powerpoint/2010/main" val="16381092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C5159705F03694AAD9415957B01211B" ma:contentTypeVersion="12" ma:contentTypeDescription="Crear nuevo documento." ma:contentTypeScope="" ma:versionID="89a08dbc29acee82dc23ec3de1441feb">
  <xsd:schema xmlns:xsd="http://www.w3.org/2001/XMLSchema" xmlns:xs="http://www.w3.org/2001/XMLSchema" xmlns:p="http://schemas.microsoft.com/office/2006/metadata/properties" xmlns:ns3="39e1f6b6-4b50-461a-864d-bac2b8334a72" xmlns:ns4="d8b74a4c-5f54-466d-96db-acc3af40a2cc" targetNamespace="http://schemas.microsoft.com/office/2006/metadata/properties" ma:root="true" ma:fieldsID="34d959a8fd1bd4f7b1e7864053dd8ad3" ns3:_="" ns4:_="">
    <xsd:import namespace="39e1f6b6-4b50-461a-864d-bac2b8334a72"/>
    <xsd:import namespace="d8b74a4c-5f54-466d-96db-acc3af40a2cc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e1f6b6-4b50-461a-864d-bac2b8334a7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de la sugerencia para compartir" ma:description="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b74a4c-5f54-466d-96db-acc3af40a2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C5748A7-04FD-41B8-8D21-C2122BA8EEF4}">
  <ds:schemaRefs>
    <ds:schemaRef ds:uri="http://purl.org/dc/dcmitype/"/>
    <ds:schemaRef ds:uri="d8b74a4c-5f54-466d-96db-acc3af40a2cc"/>
    <ds:schemaRef ds:uri="http://www.w3.org/XML/1998/namespace"/>
    <ds:schemaRef ds:uri="http://schemas.microsoft.com/office/infopath/2007/PartnerControls"/>
    <ds:schemaRef ds:uri="39e1f6b6-4b50-461a-864d-bac2b8334a72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F24008A-4BCE-4974-85F3-8754588C10C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CB50EE-9FDB-4D79-9705-1C1C193EF0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e1f6b6-4b50-461a-864d-bac2b8334a72"/>
    <ds:schemaRef ds:uri="d8b74a4c-5f54-466d-96db-acc3af40a2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922</TotalTime>
  <Words>785</Words>
  <Application>Microsoft Office PowerPoint</Application>
  <PresentationFormat>Presentació en pantalla (4:3)</PresentationFormat>
  <Paragraphs>72</Paragraphs>
  <Slides>11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3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11</vt:i4>
      </vt:variant>
    </vt:vector>
  </HeadingPairs>
  <TitlesOfParts>
    <vt:vector size="15" baseType="lpstr">
      <vt:lpstr>Calibri</vt:lpstr>
      <vt:lpstr>Candara</vt:lpstr>
      <vt:lpstr>Symbol</vt:lpstr>
      <vt:lpstr>Forma de onda</vt:lpstr>
      <vt:lpstr>Prácticas Grado Criminología (2024-25)</vt:lpstr>
      <vt:lpstr>Características generales</vt:lpstr>
      <vt:lpstr>Tipos de prácticas (1)</vt:lpstr>
      <vt:lpstr>Tipos de prácticas (2)</vt:lpstr>
      <vt:lpstr>Procedimiento general</vt:lpstr>
      <vt:lpstr>Requisitos acceso prácticas curriculares</vt:lpstr>
      <vt:lpstr>Criterios asignación  (prácticas curriculares)</vt:lpstr>
      <vt:lpstr>Documentación esencial (1)</vt:lpstr>
      <vt:lpstr>Documentación esencial (2)</vt:lpstr>
      <vt:lpstr>Dudas y preguntas</vt:lpstr>
      <vt:lpstr>Muchas gracias por su atención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Prácticas Grado Criminología (2019-20)</dc:title>
  <dc:creator>user</dc:creator>
  <cp:lastModifiedBy>David Caso Sanz</cp:lastModifiedBy>
  <cp:revision>50</cp:revision>
  <dcterms:created xsi:type="dcterms:W3CDTF">2019-09-03T14:33:07Z</dcterms:created>
  <dcterms:modified xsi:type="dcterms:W3CDTF">2024-06-07T10:07:51Z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0x0101006C5159705F03694AAD9415957B01211B</vt:lpwstr>
  </property>
</Properties>
</file>