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75" r:id="rId5"/>
    <p:sldId id="258" r:id="rId6"/>
    <p:sldId id="259" r:id="rId7"/>
    <p:sldId id="260" r:id="rId8"/>
    <p:sldId id="261" r:id="rId9"/>
    <p:sldId id="271" r:id="rId10"/>
    <p:sldId id="262" r:id="rId11"/>
    <p:sldId id="278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80" r:id="rId20"/>
    <p:sldId id="276" r:id="rId21"/>
    <p:sldId id="272" r:id="rId22"/>
    <p:sldId id="270" r:id="rId23"/>
  </p:sldIdLst>
  <p:sldSz cx="9144000" cy="6858000" type="screen4x3"/>
  <p:notesSz cx="6858000" cy="994727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D85C0F-9D18-4117-8DFE-AE2D233E4AF0}" v="173" dt="2020-09-13T17:03:27.0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250" tIns="45625" rIns="91250" bIns="45625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7364"/>
          </a:xfrm>
          <a:prstGeom prst="rect">
            <a:avLst/>
          </a:prstGeom>
        </p:spPr>
        <p:txBody>
          <a:bodyPr vert="horz" lIns="91250" tIns="45625" rIns="91250" bIns="45625" rtlCol="0"/>
          <a:lstStyle>
            <a:lvl1pPr algn="r">
              <a:defRPr sz="1200"/>
            </a:lvl1pPr>
          </a:lstStyle>
          <a:p>
            <a:fld id="{239406A0-CD39-4912-B3E8-B3B6374CD7AC}" type="datetimeFigureOut">
              <a:rPr lang="ca-ES" smtClean="0"/>
              <a:t>29/9/2023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2"/>
          </p:nvPr>
        </p:nvSpPr>
        <p:spPr>
          <a:xfrm>
            <a:off x="0" y="9448186"/>
            <a:ext cx="2971800" cy="497364"/>
          </a:xfrm>
          <a:prstGeom prst="rect">
            <a:avLst/>
          </a:prstGeom>
        </p:spPr>
        <p:txBody>
          <a:bodyPr vert="horz" lIns="91250" tIns="45625" rIns="91250" bIns="45625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4" y="9448186"/>
            <a:ext cx="2971800" cy="497364"/>
          </a:xfrm>
          <a:prstGeom prst="rect">
            <a:avLst/>
          </a:prstGeom>
        </p:spPr>
        <p:txBody>
          <a:bodyPr vert="horz" lIns="91250" tIns="45625" rIns="91250" bIns="45625" rtlCol="0" anchor="b"/>
          <a:lstStyle>
            <a:lvl1pPr algn="r">
              <a:defRPr sz="1200"/>
            </a:lvl1pPr>
          </a:lstStyle>
          <a:p>
            <a:fld id="{2A1BBB86-6096-4B27-B961-3E8397343A5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12858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321" cy="496888"/>
          </a:xfrm>
          <a:prstGeom prst="rect">
            <a:avLst/>
          </a:prstGeom>
        </p:spPr>
        <p:txBody>
          <a:bodyPr vert="horz" lIns="91250" tIns="45625" rIns="91250" bIns="45625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85081" y="1"/>
            <a:ext cx="2971321" cy="496888"/>
          </a:xfrm>
          <a:prstGeom prst="rect">
            <a:avLst/>
          </a:prstGeom>
        </p:spPr>
        <p:txBody>
          <a:bodyPr vert="horz" lIns="91250" tIns="45625" rIns="91250" bIns="45625" rtlCol="0"/>
          <a:lstStyle>
            <a:lvl1pPr algn="r">
              <a:defRPr sz="1200"/>
            </a:lvl1pPr>
          </a:lstStyle>
          <a:p>
            <a:fld id="{44BA1D43-FF45-44D9-A777-915820470CE7}" type="datetimeFigureOut">
              <a:rPr lang="ca-ES" smtClean="0"/>
              <a:t>29/9/2023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3638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0" tIns="45625" rIns="91250" bIns="45625" rtlCol="0" anchor="ctr"/>
          <a:lstStyle/>
          <a:p>
            <a:endParaRPr lang="ca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85322" y="4724401"/>
            <a:ext cx="5487358" cy="4476750"/>
          </a:xfrm>
          <a:prstGeom prst="rect">
            <a:avLst/>
          </a:prstGeom>
        </p:spPr>
        <p:txBody>
          <a:bodyPr vert="horz" lIns="91250" tIns="45625" rIns="91250" bIns="45625" rtlCol="0"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9448801"/>
            <a:ext cx="2971321" cy="496888"/>
          </a:xfrm>
          <a:prstGeom prst="rect">
            <a:avLst/>
          </a:prstGeom>
        </p:spPr>
        <p:txBody>
          <a:bodyPr vert="horz" lIns="91250" tIns="45625" rIns="91250" bIns="45625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5081" y="9448801"/>
            <a:ext cx="2971321" cy="496888"/>
          </a:xfrm>
          <a:prstGeom prst="rect">
            <a:avLst/>
          </a:prstGeom>
        </p:spPr>
        <p:txBody>
          <a:bodyPr vert="horz" lIns="91250" tIns="45625" rIns="91250" bIns="45625" rtlCol="0" anchor="b"/>
          <a:lstStyle>
            <a:lvl1pPr algn="r">
              <a:defRPr sz="1200"/>
            </a:lvl1pPr>
          </a:lstStyle>
          <a:p>
            <a:fld id="{0C1F419A-3284-417A-AE5D-7369F502656D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0532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F419A-3284-417A-AE5D-7369F502656D}" type="slidenum">
              <a:rPr lang="ca-ES" smtClean="0"/>
              <a:t>19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13800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/>
              <a:t>Feu clic aquí per editar l'estil de subtítols del patró.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863FF-C172-452C-A1DD-4BCF45DD4655}" type="datetimeFigureOut">
              <a:rPr lang="es-ES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AC6AC-EFE5-454A-B576-C6E65AADE67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2A896-66A2-46F8-BE57-FF19EB39AD84}" type="datetimeFigureOut">
              <a:rPr lang="es-ES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A82F8-BD92-43CF-9129-498EEBFD3D7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E322E-CE92-4CAB-902C-5F75129208F0}" type="datetimeFigureOut">
              <a:rPr lang="es-ES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A8077-2D41-43C3-8872-0227F49B8F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18A94-F4D5-42B3-A0B9-3D43649BDA79}" type="datetimeFigureOut">
              <a:rPr lang="es-ES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795B7-C949-4CBF-B30D-BF1CB896A19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9B27C-E757-4C04-913D-C43366FA2076}" type="datetimeFigureOut">
              <a:rPr lang="es-ES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C31F5-6D0B-4981-8E74-E20EDBF2EF6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5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B4BA7-2CC3-41C9-8481-FF7DBFFEED57}" type="datetimeFigureOut">
              <a:rPr lang="es-ES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6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72ECA-B893-4A92-89FD-607F120B574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7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C17F7-F3A0-4B84-A027-B9AE77A90826}" type="datetimeFigureOut">
              <a:rPr lang="es-ES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8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C8DEF-BF92-49DA-BD7C-4D0A5A0AAE2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6F223-08CC-4CF8-82FD-4D9416014FBC}" type="datetimeFigureOut">
              <a:rPr lang="es-ES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4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36343-861A-4E3C-B94A-18736D8E1A5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C361F-E03E-4681-B910-A99D6D5FA785}" type="datetimeFigureOut">
              <a:rPr lang="es-ES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3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B1AC8-CDEB-4520-AA3A-729A60D994A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5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9B7DE-4482-482D-A43C-68E0279DD1D2}" type="datetimeFigureOut">
              <a:rPr lang="es-ES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6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4D694-C6BD-42C9-B0B4-2737CD27DC5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5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3FDA7-55B3-4889-A1D3-259ADDBE98EF}" type="datetimeFigureOut">
              <a:rPr lang="es-ES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6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DD844-D8FA-49A4-94A1-3A007882C51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ontenidor de títo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1027" name="Contenidor de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E2468B-1B8D-4127-AA49-FF2DD0BCFDFC}" type="datetimeFigureOut">
              <a:rPr lang="es-ES"/>
              <a:pPr>
                <a:defRPr/>
              </a:pPr>
              <a:t>29/09/2023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31BF40-AB5F-44A7-A0AF-BE6C75759A6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ub.edu/portal/web/dret/graus/-/ensenyament/detallEnsenyament/1430704/16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ub.edu/portal/web/dret/graus/-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mailto:alfredsalvador@ub.edu" TargetMode="External"/><Relationship Id="rId3" Type="http://schemas.openxmlformats.org/officeDocument/2006/relationships/hyperlink" Target="mailto:practiques.rlaborals@ub.edu" TargetMode="External"/><Relationship Id="rId7" Type="http://schemas.openxmlformats.org/officeDocument/2006/relationships/hyperlink" Target="mailto:montserrat.salvans@ub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dicenta@ub.edu" TargetMode="External"/><Relationship Id="rId5" Type="http://schemas.openxmlformats.org/officeDocument/2006/relationships/hyperlink" Target="mailto:jboriar@ub.edu" TargetMode="External"/><Relationship Id="rId4" Type="http://schemas.openxmlformats.org/officeDocument/2006/relationships/hyperlink" Target="mailto:pmesanza@ub.edu" TargetMode="External"/><Relationship Id="rId9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ub.edu/feinaub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ítol 1"/>
          <p:cNvSpPr>
            <a:spLocks noGrp="1"/>
          </p:cNvSpPr>
          <p:nvPr>
            <p:ph type="ctrTitle"/>
          </p:nvPr>
        </p:nvSpPr>
        <p:spPr>
          <a:xfrm>
            <a:off x="755650" y="1412875"/>
            <a:ext cx="7772400" cy="4895850"/>
          </a:xfrm>
        </p:spPr>
        <p:txBody>
          <a:bodyPr/>
          <a:lstStyle/>
          <a:p>
            <a:r>
              <a:rPr lang="es-ES" dirty="0"/>
              <a:t>Pràctiques Externes</a:t>
            </a:r>
            <a:br>
              <a:rPr lang="es-ES" dirty="0"/>
            </a:br>
            <a:br>
              <a:rPr lang="es-ES" dirty="0"/>
            </a:br>
            <a:r>
              <a:rPr lang="es-ES" dirty="0"/>
              <a:t>Grau de Relacions Laborals</a:t>
            </a:r>
            <a:br>
              <a:rPr lang="es-ES" dirty="0"/>
            </a:br>
            <a:br>
              <a:rPr lang="es-ES" dirty="0"/>
            </a:br>
            <a:r>
              <a:rPr lang="es-ES" dirty="0" err="1"/>
              <a:t>Curs</a:t>
            </a:r>
            <a:r>
              <a:rPr lang="es-ES" dirty="0"/>
              <a:t> 2023-2024</a:t>
            </a: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685924" y="115888"/>
            <a:ext cx="6334125" cy="981075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</a:t>
            </a:r>
            <a:r>
              <a:rPr lang="es-ES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Relacions</a:t>
            </a: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942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0825" y="981075"/>
            <a:ext cx="8713788" cy="5876925"/>
          </a:xfrm>
        </p:spPr>
        <p:txBody>
          <a:bodyPr rtlCol="0">
            <a:normAutofit fontScale="92500"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u="sng" dirty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u="sng" dirty="0"/>
              <a:t>Condicions en la realització de les Pràctiques Externes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>
                <a:solidFill>
                  <a:srgbClr val="FF0000"/>
                </a:solidFill>
              </a:rPr>
              <a:t>El curs acadèmic de les pràctiques externes va del 15 de setembre al mes de setembre de l’any següent. </a:t>
            </a:r>
            <a:endParaRPr lang="ca-ES" sz="2600" dirty="0">
              <a:solidFill>
                <a:srgbClr val="FF0000"/>
              </a:solidFill>
              <a:cs typeface="Calibri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a-ES" sz="2200" dirty="0">
                <a:solidFill>
                  <a:srgbClr val="FF0000"/>
                </a:solidFill>
              </a:rPr>
              <a:t>Els projectes formatius es poden formalitzar fins finals de</a:t>
            </a:r>
            <a:r>
              <a:rPr lang="ca-ES" sz="2200" u="sng" dirty="0">
                <a:solidFill>
                  <a:srgbClr val="FF0000"/>
                </a:solidFill>
              </a:rPr>
              <a:t> juliol. A l’agost no es signen convenis per part del </a:t>
            </a:r>
            <a:r>
              <a:rPr lang="ca-ES" sz="2200" u="sng" dirty="0" err="1">
                <a:solidFill>
                  <a:srgbClr val="FF0000"/>
                </a:solidFill>
              </a:rPr>
              <a:t>vicedeganat</a:t>
            </a:r>
            <a:r>
              <a:rPr lang="ca-ES" sz="2200" u="sng" dirty="0">
                <a:solidFill>
                  <a:srgbClr val="FF0000"/>
                </a:solidFill>
              </a:rPr>
              <a:t> de relacions institucionals i pràctiques</a:t>
            </a:r>
            <a:r>
              <a:rPr lang="ca-ES" sz="2200" dirty="0">
                <a:solidFill>
                  <a:srgbClr val="FF0000"/>
                </a:solidFill>
              </a:rPr>
              <a:t>.</a:t>
            </a:r>
            <a:endParaRPr lang="ca-ES" sz="2200" dirty="0">
              <a:solidFill>
                <a:srgbClr val="FF0000"/>
              </a:solidFill>
              <a:cs typeface="Calibri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a-ES" sz="2600" dirty="0"/>
              <a:t>Límit setmanal: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25 hores en període lectiu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a-ES" sz="2200" dirty="0"/>
              <a:t> 5 hores diàries 5 dies a la setmana.</a:t>
            </a:r>
          </a:p>
          <a:p>
            <a:pPr marL="3429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40 hores en període sense docència; és a dir: sense classes o amb avaluació única (es requereix instància per sol·licitar-ho)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a-ES" sz="2200" dirty="0"/>
              <a:t>8 hores diàries 5 dies a la setmana.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600" dirty="0"/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600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0825" y="981075"/>
            <a:ext cx="8713788" cy="5688013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u="sng" dirty="0"/>
              <a:t>Formalització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400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b="1" dirty="0"/>
              <a:t>Conveni marc empresa-universitat</a:t>
            </a:r>
            <a:r>
              <a:rPr lang="ca-ES" sz="2600" dirty="0"/>
              <a:t>, només si l’empresa no l’ha signat anteriorment. Es lliuraran dos exemplars originals, els ha de signar el responsable legal i amb el segell de l’empresa.</a:t>
            </a: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600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b="1" dirty="0"/>
              <a:t>Pla formatiu, </a:t>
            </a:r>
            <a:r>
              <a:rPr lang="ca-ES" sz="2600" dirty="0"/>
              <a:t>compost per dues planes. Es lliuren tres exemplars que </a:t>
            </a:r>
            <a:r>
              <a:rPr lang="es-ES" sz="2600" dirty="0"/>
              <a:t>han de ser </a:t>
            </a:r>
            <a:r>
              <a:rPr lang="es-ES" sz="2600" dirty="0" err="1"/>
              <a:t>signats</a:t>
            </a:r>
            <a:r>
              <a:rPr lang="es-ES" sz="2600" dirty="0"/>
              <a:t> i </a:t>
            </a:r>
            <a:r>
              <a:rPr lang="es-ES" sz="2600" dirty="0" err="1"/>
              <a:t>segellats</a:t>
            </a:r>
            <a:r>
              <a:rPr lang="es-ES" sz="2600" dirty="0"/>
              <a:t> per </a:t>
            </a:r>
            <a:r>
              <a:rPr lang="es-ES" sz="2600" dirty="0" err="1"/>
              <a:t>l’empresa</a:t>
            </a:r>
            <a:r>
              <a:rPr lang="es-ES" sz="2600" dirty="0"/>
              <a:t> </a:t>
            </a:r>
            <a:r>
              <a:rPr lang="es-ES" sz="2600" dirty="0" err="1"/>
              <a:t>així</a:t>
            </a:r>
            <a:r>
              <a:rPr lang="es-ES" sz="2600" dirty="0"/>
              <a:t> </a:t>
            </a:r>
            <a:r>
              <a:rPr lang="es-ES" sz="2600" dirty="0" err="1"/>
              <a:t>com</a:t>
            </a:r>
            <a:r>
              <a:rPr lang="es-ES" sz="2600" dirty="0"/>
              <a:t> </a:t>
            </a:r>
            <a:r>
              <a:rPr lang="es-ES" sz="2600" dirty="0" err="1"/>
              <a:t>signats</a:t>
            </a:r>
            <a:r>
              <a:rPr lang="es-ES" sz="2600" dirty="0"/>
              <a:t> per </a:t>
            </a:r>
            <a:r>
              <a:rPr lang="es-ES" sz="2600" dirty="0" err="1"/>
              <a:t>l’estudiant</a:t>
            </a:r>
            <a:r>
              <a:rPr lang="es-ES" sz="2600" dirty="0"/>
              <a:t> i retornar-los a </a:t>
            </a:r>
            <a:r>
              <a:rPr lang="es-ES" sz="2600" dirty="0" err="1"/>
              <a:t>l’oficina</a:t>
            </a:r>
            <a:r>
              <a:rPr lang="es-ES" sz="2600" dirty="0"/>
              <a:t> de practiques (practiques </a:t>
            </a:r>
            <a:r>
              <a:rPr lang="es-ES" sz="2600" dirty="0" err="1"/>
              <a:t>curriculars</a:t>
            </a:r>
            <a:r>
              <a:rPr lang="es-ES" sz="2600" dirty="0"/>
              <a:t>) o a la </a:t>
            </a:r>
            <a:r>
              <a:rPr lang="es-ES" sz="2600" dirty="0" err="1"/>
              <a:t>borsa</a:t>
            </a:r>
            <a:r>
              <a:rPr lang="es-ES" sz="2600" dirty="0"/>
              <a:t> de </a:t>
            </a:r>
            <a:r>
              <a:rPr lang="es-ES" sz="2600" dirty="0" err="1"/>
              <a:t>treball</a:t>
            </a:r>
            <a:r>
              <a:rPr lang="es-ES" sz="2600" dirty="0"/>
              <a:t> (</a:t>
            </a:r>
            <a:r>
              <a:rPr lang="es-ES" sz="2600" dirty="0" err="1"/>
              <a:t>extracurriculars</a:t>
            </a:r>
            <a:r>
              <a:rPr lang="es-ES" sz="2600" dirty="0"/>
              <a:t>).</a:t>
            </a:r>
            <a:endParaRPr lang="ca-ES" sz="2600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ca-ES" sz="2600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0825" y="981075"/>
            <a:ext cx="8713788" cy="5876925"/>
          </a:xfrm>
        </p:spPr>
        <p:txBody>
          <a:bodyPr rtlCol="0">
            <a:normAutofit fontScale="70000" lnSpcReduction="20000"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u="sng" dirty="0"/>
              <a:t>Procediment general de realització de les pràctiques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400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Estudiant i empresa han d’estar d’acord amb la realització de les pràctiques.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b="1" dirty="0"/>
              <a:t>Lliurament de la documentació </a:t>
            </a:r>
            <a:r>
              <a:rPr lang="ca-ES" sz="2600" dirty="0"/>
              <a:t>al Servei de Pràctiques o a la borsa de treball (</a:t>
            </a:r>
            <a:r>
              <a:rPr lang="ca-ES" sz="2600" dirty="0" err="1"/>
              <a:t>extracurriculars</a:t>
            </a:r>
            <a:r>
              <a:rPr lang="ca-ES" sz="2600" dirty="0"/>
              <a:t>), on es verifica que es compleixen les condicions.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El Servei de Pràctiques realitza el projecte formatiu i el conveni si s’escau. Es lliura a l’empresa i l’estudiant qui el </a:t>
            </a:r>
            <a:r>
              <a:rPr lang="ca-ES" sz="2600" b="1" dirty="0"/>
              <a:t>retorna amb la signatura de l’empresa abans de l’inici de pràctiques.</a:t>
            </a:r>
            <a:r>
              <a:rPr lang="ca-ES" sz="2600" dirty="0"/>
              <a:t> En el cas contrari, acadèmicament </a:t>
            </a:r>
            <a:r>
              <a:rPr lang="ca-ES" sz="2600" b="1" dirty="0"/>
              <a:t>no es tindran en compte </a:t>
            </a:r>
            <a:r>
              <a:rPr lang="ca-ES" sz="2600" dirty="0"/>
              <a:t>les hores realitzades abans del lliurament del projecte formatiu. Per tant no obtindria el mínim d’hores establertes i per tant </a:t>
            </a:r>
            <a:r>
              <a:rPr lang="ca-ES" sz="2600" b="1" dirty="0"/>
              <a:t>no superaria </a:t>
            </a:r>
            <a:r>
              <a:rPr lang="ca-ES" sz="2600" dirty="0"/>
              <a:t>la matèria en el cas de pràctiques curriculars. I en aquest període estaria </a:t>
            </a:r>
            <a:r>
              <a:rPr lang="ca-ES" sz="2600" u="sng" dirty="0"/>
              <a:t>fora de l’assegurança</a:t>
            </a:r>
            <a:r>
              <a:rPr lang="ca-ES" sz="2600" dirty="0"/>
              <a:t> i sota la seva responsabilitat.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Inici de les pràctiques amb les condicions anteriors.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Si és curricular, l’estudiant ha </a:t>
            </a:r>
            <a:r>
              <a:rPr lang="ca-ES" sz="2600" b="1" dirty="0"/>
              <a:t>d’estar matriculat </a:t>
            </a:r>
            <a:r>
              <a:rPr lang="ca-ES" sz="2600" dirty="0"/>
              <a:t>en la matèria, al disposar del Projecte Formatiu signat per l’UB.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Si és curricular, </a:t>
            </a:r>
            <a:r>
              <a:rPr lang="ca-ES" sz="2600" b="1" dirty="0"/>
              <a:t>realització de tres tutories, amb el tutor acadèmic corresponent.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b="1" dirty="0"/>
              <a:t>Els alumnes de pràctiques curriculars hauran d’elaborar una memòria </a:t>
            </a:r>
            <a:r>
              <a:rPr lang="ca-ES" sz="2600" dirty="0"/>
              <a:t>(seguint les indicacions de la pàgina web de pràctiques) quan finalitzi el període de pràctiques, i lliurar-la a la tutora acadèmica en un termini màxim de 10 dies naturals.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Vegeu pàgina web: </a:t>
            </a:r>
            <a:r>
              <a:rPr lang="ca-ES" sz="2600" dirty="0">
                <a:hlinkClick r:id="rId2"/>
              </a:rPr>
              <a:t>https://www.ub.edu/portal/web/dret/graus/-/ensenyament/detallEnsenyament/1430704/16</a:t>
            </a:r>
            <a:endParaRPr lang="ca-ES" sz="2600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0825" y="981075"/>
            <a:ext cx="8713788" cy="5688013"/>
          </a:xfrm>
        </p:spPr>
        <p:txBody>
          <a:bodyPr rtlCol="0">
            <a:normAutofit fontScale="85000" lnSpcReduction="20000"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u="sng" dirty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u="sng" dirty="0"/>
              <a:t>Tutories de les pràctiques curriculars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400" dirty="0"/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dirty="0"/>
              <a:t>Les tasques de seguiment per assegurar el compliment dels objectius del projecte formatiu, així com la seva avaluació, són reunions amb el tutor acadèmic, en els períodes següents:</a:t>
            </a: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400" dirty="0"/>
          </a:p>
          <a:p>
            <a:pPr lvl="1" algn="just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a-ES" sz="3200" dirty="0"/>
              <a:t>Reunió inicial –durant els primers 15-30 dies del període de pràctiques.</a:t>
            </a:r>
          </a:p>
          <a:p>
            <a:pPr lvl="1" algn="just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a-ES" sz="3200" dirty="0"/>
              <a:t>Reunió de continuïtat –a la meitat del període de pràctiques.</a:t>
            </a:r>
          </a:p>
          <a:p>
            <a:pPr lvl="1" algn="just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ca-ES" sz="3200" dirty="0"/>
              <a:t>Reunió final –Es disposa d’un termini de 10 dies naturals un cop finalitzat el període de pràctiques del projecte formatiu avaluat per lliurar la memòria.</a:t>
            </a:r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0825" y="714375"/>
            <a:ext cx="8713788" cy="6099175"/>
          </a:xfrm>
        </p:spPr>
        <p:txBody>
          <a:bodyPr rtlCol="0">
            <a:normAutofit fontScale="77500" lnSpcReduction="20000"/>
          </a:bodyPr>
          <a:lstStyle/>
          <a:p>
            <a:pPr marL="0" indent="0" algn="ctr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b="1" u="sng" dirty="0"/>
              <a:t>Deures</a:t>
            </a:r>
          </a:p>
          <a:p>
            <a:pPr marL="0" indent="0" algn="just" fontAlgn="auto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dirty="0"/>
              <a:t>Abans d’iniciar les pràctiques, cal llegir bé la documentació que es signa i consultar qualsevol dubte a l’empresa o al servei de pràctiques (tasques, l’horari, hores,....), penseu que </a:t>
            </a:r>
            <a:r>
              <a:rPr lang="ca-ES" b="1" dirty="0"/>
              <a:t>és vinculant</a:t>
            </a:r>
            <a:r>
              <a:rPr lang="ca-ES" dirty="0"/>
              <a:t>.</a:t>
            </a:r>
          </a:p>
          <a:p>
            <a:pPr marL="0" indent="0" algn="just" fontAlgn="auto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dirty="0"/>
              <a:t>Només s’inicien pràctiques un cop està tota la documentació degudament signada (per l’empresa i l’estudiant) i lliurada al Servei de Pràctiques.</a:t>
            </a:r>
          </a:p>
          <a:p>
            <a:pPr marL="0" indent="0" algn="just" fontAlgn="auto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dirty="0"/>
              <a:t>L’empresa ha de facilitar l’assistència als exàmens i activitats acadèmiques puntuals de realització obligatòria, i l’estudiant té l’obligació d’informar l’empresa d’aquestes circumstàncies amb antelació. </a:t>
            </a:r>
          </a:p>
          <a:p>
            <a:pPr marL="0" indent="0" algn="just" fontAlgn="auto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dirty="0"/>
              <a:t>L’estudiant ha de negociar amb l’empresa la </a:t>
            </a:r>
            <a:r>
              <a:rPr lang="ca-ES" b="1" dirty="0"/>
              <a:t>recuperació </a:t>
            </a:r>
            <a:r>
              <a:rPr lang="ca-ES" dirty="0"/>
              <a:t>d’aquestes hores.</a:t>
            </a:r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9"/>
            <a:ext cx="6334125" cy="79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28674" name="Contenidor de contingut 2"/>
          <p:cNvSpPr>
            <a:spLocks noGrp="1"/>
          </p:cNvSpPr>
          <p:nvPr>
            <p:ph idx="1"/>
          </p:nvPr>
        </p:nvSpPr>
        <p:spPr>
          <a:xfrm>
            <a:off x="35495" y="714375"/>
            <a:ext cx="9073579" cy="609917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endParaRPr lang="ca-ES" u="sng" dirty="0"/>
          </a:p>
          <a:p>
            <a:pPr marL="0" indent="0" algn="ctr">
              <a:buFont typeface="Arial" charset="0"/>
              <a:buNone/>
            </a:pPr>
            <a:r>
              <a:rPr lang="ca-ES" u="sng" dirty="0"/>
              <a:t>Avaluació i </a:t>
            </a:r>
            <a:r>
              <a:rPr lang="ca-ES" u="sng" dirty="0" err="1"/>
              <a:t>reavaluació</a:t>
            </a:r>
            <a:r>
              <a:rPr lang="ca-ES" u="sng" dirty="0"/>
              <a:t> de les pràctiques curriculars</a:t>
            </a:r>
            <a:endParaRPr lang="ca-ES" sz="2400" dirty="0"/>
          </a:p>
          <a:p>
            <a:pPr marL="0" indent="0">
              <a:buFont typeface="Arial" charset="0"/>
              <a:buNone/>
            </a:pPr>
            <a:r>
              <a:rPr lang="ca-ES" sz="2600" b="1" u="sng" dirty="0"/>
              <a:t>Avaluació</a:t>
            </a:r>
          </a:p>
          <a:p>
            <a:pPr marL="0" indent="0">
              <a:buFont typeface="Arial" charset="0"/>
              <a:buNone/>
            </a:pPr>
            <a:r>
              <a:rPr lang="ca-ES" sz="2600" dirty="0"/>
              <a:t>L’avaluació està determinada per l’assoliment dels objectius de l’assignatura, la qualificació és responsabilitat del tutor acadèmic. </a:t>
            </a:r>
          </a:p>
          <a:p>
            <a:pPr marL="0" indent="0">
              <a:buFont typeface="Arial" charset="0"/>
              <a:buNone/>
            </a:pPr>
            <a:endParaRPr lang="ca-ES" sz="2600" dirty="0"/>
          </a:p>
          <a:p>
            <a:pPr marL="0" indent="0">
              <a:buFont typeface="Arial" charset="0"/>
              <a:buNone/>
            </a:pPr>
            <a:r>
              <a:rPr lang="ca-ES" sz="2600" dirty="0"/>
              <a:t>Es tenen en compte els elements següents:</a:t>
            </a:r>
          </a:p>
          <a:p>
            <a:pPr marL="914400" lvl="1" indent="-514350">
              <a:buFont typeface="Calibri" pitchFamily="34" charset="0"/>
              <a:buAutoNum type="arabicPeriod"/>
            </a:pPr>
            <a:r>
              <a:rPr lang="ca-ES" sz="2100" dirty="0"/>
              <a:t>Tutories amb el tutor acadèmic (2/3).</a:t>
            </a:r>
          </a:p>
          <a:p>
            <a:pPr marL="914400" lvl="1" indent="-514350">
              <a:buFont typeface="Calibri" pitchFamily="34" charset="0"/>
              <a:buAutoNum type="arabicPeriod"/>
            </a:pPr>
            <a:r>
              <a:rPr lang="ca-ES" sz="2100" dirty="0"/>
              <a:t>Informe de valoració del tutor de l’empresa o institució.</a:t>
            </a:r>
          </a:p>
          <a:p>
            <a:pPr marL="914400" lvl="1" indent="-514350">
              <a:buFont typeface="Calibri" pitchFamily="34" charset="0"/>
              <a:buAutoNum type="arabicPeriod"/>
            </a:pPr>
            <a:r>
              <a:rPr lang="ca-ES" sz="2100" dirty="0"/>
              <a:t>Memòria final de l’estudiant en pràctiques, referida a l’activitat desenvolupada, d’acord amb el model normalitzat que proporcionen els estudis de RRLL, amb documentació, procediments i evidències (lliurat a secretaria o a la tutora en un </a:t>
            </a:r>
            <a:r>
              <a:rPr lang="ca-ES" sz="2100" b="1" dirty="0"/>
              <a:t>termini màxim de 10 dies naturals</a:t>
            </a:r>
            <a:r>
              <a:rPr lang="ca-ES" sz="2100" dirty="0"/>
              <a:t>).</a:t>
            </a:r>
          </a:p>
          <a:p>
            <a:pPr marL="400050" lvl="1" indent="0">
              <a:buNone/>
            </a:pPr>
            <a:endParaRPr lang="ca-ES" sz="2100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28674" name="Contenidor de contingut 2"/>
          <p:cNvSpPr>
            <a:spLocks noGrp="1"/>
          </p:cNvSpPr>
          <p:nvPr>
            <p:ph idx="1"/>
          </p:nvPr>
        </p:nvSpPr>
        <p:spPr>
          <a:xfrm>
            <a:off x="11113" y="714375"/>
            <a:ext cx="9097962" cy="609917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ca-ES" b="1" u="sng" dirty="0"/>
              <a:t>Avaluació i </a:t>
            </a:r>
            <a:r>
              <a:rPr lang="ca-ES" b="1" u="sng" dirty="0" err="1"/>
              <a:t>reavaluació</a:t>
            </a:r>
            <a:r>
              <a:rPr lang="ca-ES" b="1" u="sng" dirty="0"/>
              <a:t>- Memòria</a:t>
            </a:r>
            <a:endParaRPr lang="ca-ES" sz="2400" b="1" dirty="0"/>
          </a:p>
          <a:p>
            <a:pPr marL="0" indent="0">
              <a:buFont typeface="Arial" charset="0"/>
              <a:buNone/>
            </a:pPr>
            <a:r>
              <a:rPr lang="ca-ES" sz="2600" b="1" u="sng" dirty="0"/>
              <a:t>On buscar-la?</a:t>
            </a:r>
          </a:p>
          <a:p>
            <a:r>
              <a:rPr lang="ca-ES" sz="2400" dirty="0"/>
              <a:t>Per Internet: </a:t>
            </a:r>
            <a:r>
              <a:rPr lang="ca-ES" sz="2400" dirty="0">
                <a:hlinkClick r:id="rId2"/>
              </a:rPr>
              <a:t>https://www.ub.edu/portal/web/dret/graus/</a:t>
            </a:r>
            <a:endParaRPr lang="ca-ES" sz="2400" dirty="0"/>
          </a:p>
          <a:p>
            <a:r>
              <a:rPr lang="ca-ES" sz="2800" b="1" u="sng" dirty="0"/>
              <a:t>Com ha de ser?</a:t>
            </a:r>
          </a:p>
          <a:p>
            <a:pPr marL="514350" indent="-514350">
              <a:buFont typeface="+mj-lt"/>
              <a:buAutoNum type="arabicPeriod"/>
            </a:pPr>
            <a:r>
              <a:rPr lang="ca-ES" sz="2400" dirty="0"/>
              <a:t>Ha d’estar realitzada amb ordinador.</a:t>
            </a:r>
          </a:p>
          <a:p>
            <a:pPr marL="514350" indent="-514350">
              <a:buFont typeface="+mj-lt"/>
              <a:buAutoNum type="arabicPeriod"/>
            </a:pPr>
            <a:r>
              <a:rPr lang="ca-ES" sz="2400" dirty="0"/>
              <a:t>Les descripcions han de mostrar les evidències de les tasques realitzades, no es considera vàlid només anomenar-les.</a:t>
            </a:r>
          </a:p>
          <a:p>
            <a:pPr marL="514350" indent="-514350">
              <a:buFont typeface="+mj-lt"/>
              <a:buAutoNum type="arabicPeriod"/>
            </a:pPr>
            <a:r>
              <a:rPr lang="ca-ES" sz="2400" dirty="0"/>
              <a:t>En el cas  que hi hagi quadres de valoració buits, s’han d’esborrar, és un document Word.</a:t>
            </a:r>
          </a:p>
          <a:p>
            <a:pPr marL="514350" indent="-514350">
              <a:buFont typeface="+mj-lt"/>
              <a:buAutoNum type="arabicPeriod"/>
            </a:pPr>
            <a:r>
              <a:rPr lang="ca-ES" sz="2400" dirty="0"/>
              <a:t>Ha d’estar signada per l’estudiant.</a:t>
            </a:r>
          </a:p>
          <a:p>
            <a:pPr marL="514350" indent="-514350">
              <a:buFont typeface="+mj-lt"/>
              <a:buAutoNum type="arabicPeriod"/>
            </a:pPr>
            <a:endParaRPr lang="ca-ES" sz="2600" b="1" u="sng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674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342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28674" name="Contenidor de contingut 2"/>
          <p:cNvSpPr>
            <a:spLocks noGrp="1"/>
          </p:cNvSpPr>
          <p:nvPr>
            <p:ph idx="1"/>
          </p:nvPr>
        </p:nvSpPr>
        <p:spPr>
          <a:xfrm>
            <a:off x="20701" y="447137"/>
            <a:ext cx="9015795" cy="6099001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ca-ES" u="sng" dirty="0"/>
              <a:t> </a:t>
            </a:r>
            <a:endParaRPr lang="ca-ES" sz="2400" dirty="0"/>
          </a:p>
          <a:p>
            <a:pPr marL="0" indent="0">
              <a:buFont typeface="Arial" charset="0"/>
              <a:buNone/>
            </a:pPr>
            <a:r>
              <a:rPr lang="ca-ES" sz="2600" b="1" u="sng" dirty="0"/>
              <a:t>Avaluació</a:t>
            </a:r>
          </a:p>
          <a:p>
            <a:pPr marL="400050" lvl="1" indent="0">
              <a:buNone/>
            </a:pPr>
            <a:r>
              <a:rPr lang="ca-ES" sz="2400" dirty="0"/>
              <a:t>La memòria s’haurà de lliurar en un termini màxim de 10 dies naturals després de la finalització de les pràctiques. </a:t>
            </a:r>
          </a:p>
          <a:p>
            <a:pPr marL="400050" lvl="1" indent="0">
              <a:buNone/>
            </a:pPr>
            <a:r>
              <a:rPr lang="ca-ES" sz="2400" dirty="0"/>
              <a:t>L’assignatura es qualifica amb </a:t>
            </a:r>
            <a:r>
              <a:rPr lang="ca-ES" sz="4000" b="1" dirty="0"/>
              <a:t>suspens</a:t>
            </a:r>
            <a:r>
              <a:rPr lang="ca-ES" sz="2400" dirty="0"/>
              <a:t>, </a:t>
            </a:r>
          </a:p>
          <a:p>
            <a:pPr marL="400050" lvl="1" indent="0">
              <a:buNone/>
            </a:pPr>
            <a:r>
              <a:rPr lang="ca-ES" sz="2400" dirty="0"/>
              <a:t>					</a:t>
            </a:r>
            <a:r>
              <a:rPr lang="ca-ES" sz="2400" b="1" dirty="0"/>
              <a:t>sense possibilitat de </a:t>
            </a:r>
            <a:r>
              <a:rPr lang="ca-ES" sz="2400" b="1" dirty="0" err="1"/>
              <a:t>reavaluació</a:t>
            </a:r>
            <a:endParaRPr lang="ca-ES" sz="2400" dirty="0"/>
          </a:p>
          <a:p>
            <a:pPr lvl="1" indent="-342900" algn="just"/>
            <a:r>
              <a:rPr lang="ca-ES" sz="2400" dirty="0"/>
              <a:t>No realitzar la totalitat de les 300 hores </a:t>
            </a:r>
          </a:p>
          <a:p>
            <a:pPr lvl="1" indent="-342900" algn="just"/>
            <a:r>
              <a:rPr lang="ca-ES" sz="2400" dirty="0"/>
              <a:t>Aprofitament insuficient o insatisfactori de les pràctiques (com ara per absències injustificades, per absències justificades i no recuperades,...), </a:t>
            </a:r>
          </a:p>
          <a:p>
            <a:pPr lvl="1" indent="-342900" algn="just"/>
            <a:r>
              <a:rPr lang="ca-ES" sz="2400" dirty="0"/>
              <a:t>Manca de presentació o fora de termini, de qualsevol de les proves que ha d’aportar l’alumne (documentació inicial, tutories o memòria). </a:t>
            </a:r>
          </a:p>
          <a:p>
            <a:pPr marL="400050" lvl="1" indent="0">
              <a:buNone/>
            </a:pPr>
            <a:r>
              <a:rPr lang="ca-ES" sz="2400" b="1" dirty="0"/>
              <a:t>. </a:t>
            </a:r>
            <a:endParaRPr lang="ca-ES" sz="2100" b="1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0484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29698" name="Contenidor de contingut 2"/>
          <p:cNvSpPr>
            <a:spLocks noGrp="1"/>
          </p:cNvSpPr>
          <p:nvPr>
            <p:ph idx="1"/>
          </p:nvPr>
        </p:nvSpPr>
        <p:spPr>
          <a:xfrm>
            <a:off x="11113" y="714375"/>
            <a:ext cx="9097962" cy="609917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endParaRPr lang="ca-ES" u="sng" dirty="0"/>
          </a:p>
          <a:p>
            <a:pPr marL="0" indent="0" algn="ctr">
              <a:buFont typeface="Arial" charset="0"/>
              <a:buNone/>
            </a:pPr>
            <a:r>
              <a:rPr lang="ca-ES" u="sng" dirty="0"/>
              <a:t>Avaluació i </a:t>
            </a:r>
            <a:r>
              <a:rPr lang="ca-ES" u="sng" dirty="0" err="1"/>
              <a:t>reavaluació</a:t>
            </a:r>
            <a:endParaRPr lang="ca-ES" sz="2400" dirty="0"/>
          </a:p>
          <a:p>
            <a:pPr marL="0" indent="0">
              <a:buFont typeface="Arial" charset="0"/>
              <a:buNone/>
            </a:pPr>
            <a:endParaRPr lang="ca-ES" sz="2600" b="1" u="sng" dirty="0"/>
          </a:p>
          <a:p>
            <a:pPr marL="0" indent="0">
              <a:buFont typeface="Arial" charset="0"/>
              <a:buNone/>
            </a:pPr>
            <a:r>
              <a:rPr lang="ca-ES" sz="2600" b="1" u="sng" dirty="0" err="1"/>
              <a:t>Reavaluació</a:t>
            </a:r>
            <a:endParaRPr lang="ca-ES" sz="2600" b="1" u="sng" dirty="0"/>
          </a:p>
          <a:p>
            <a:pPr marL="0" indent="0" algn="just">
              <a:buFont typeface="Arial" charset="0"/>
              <a:buNone/>
            </a:pPr>
            <a:r>
              <a:rPr lang="ca-ES" sz="2600" dirty="0"/>
              <a:t>Només en el cas que se suspengui la matèria per la memòria de pràctiques.</a:t>
            </a:r>
          </a:p>
          <a:p>
            <a:pPr marL="0" indent="0" algn="just">
              <a:buFont typeface="Arial" charset="0"/>
              <a:buNone/>
            </a:pPr>
            <a:endParaRPr lang="ca-ES" sz="2600" dirty="0"/>
          </a:p>
          <a:p>
            <a:pPr marL="0" indent="0" algn="just">
              <a:buFont typeface="Arial" charset="0"/>
              <a:buNone/>
            </a:pPr>
            <a:r>
              <a:rPr lang="ca-ES" sz="2600" dirty="0"/>
              <a:t>El tutor acadèmic valorarà si és susceptible de ser corregida en un període de temps breu per solucionar-ne les deficiències. Si s’estimés que les deficiències no es poden solucionar en un període de temps breu (dos dies naturals), es consolidaria la qualificació de suspens.</a:t>
            </a:r>
          </a:p>
          <a:p>
            <a:pPr marL="0" indent="0" algn="just">
              <a:buFont typeface="Arial" charset="0"/>
              <a:buNone/>
            </a:pPr>
            <a:endParaRPr lang="ca-ES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0722" name="Contenidor de contingut 2"/>
          <p:cNvSpPr>
            <a:spLocks noGrp="1"/>
          </p:cNvSpPr>
          <p:nvPr>
            <p:ph idx="1"/>
          </p:nvPr>
        </p:nvSpPr>
        <p:spPr>
          <a:xfrm>
            <a:off x="251520" y="836712"/>
            <a:ext cx="8846442" cy="5544616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ca-ES" u="sng" dirty="0"/>
              <a:t>Contacte de Pràctiques Externes</a:t>
            </a:r>
            <a:endParaRPr lang="ca-ES" sz="2400" dirty="0"/>
          </a:p>
          <a:p>
            <a:pPr marL="0" indent="0">
              <a:buFont typeface="Arial" charset="0"/>
              <a:buNone/>
            </a:pPr>
            <a:r>
              <a:rPr lang="ca-ES" sz="2600" b="1" u="sng" dirty="0"/>
              <a:t>  Administració. Servei de Pràctiques Externes</a:t>
            </a:r>
            <a:endParaRPr lang="ca-ES" sz="2000" b="1" dirty="0"/>
          </a:p>
          <a:p>
            <a:pPr marL="0" indent="0" algn="ctr">
              <a:buNone/>
            </a:pPr>
            <a:r>
              <a:rPr lang="ca-ES" sz="1800" dirty="0"/>
              <a:t>Silvia </a:t>
            </a:r>
            <a:r>
              <a:rPr lang="ca-ES" sz="1800" dirty="0" err="1"/>
              <a:t>Fernandez</a:t>
            </a:r>
            <a:r>
              <a:rPr lang="ca-ES" sz="1800" dirty="0"/>
              <a:t>  pràctiques </a:t>
            </a:r>
            <a:r>
              <a:rPr lang="ca-ES" sz="1800" dirty="0" err="1"/>
              <a:t>extracurriculars</a:t>
            </a:r>
            <a:r>
              <a:rPr lang="ca-ES" sz="1800" dirty="0"/>
              <a:t> i Daniel Nuñez pràctiques curriculars        </a:t>
            </a:r>
            <a:r>
              <a:rPr lang="ca-ES" sz="1800" dirty="0">
                <a:hlinkClick r:id="rId3"/>
              </a:rPr>
              <a:t>practiques.rlaborals@ub.edu</a:t>
            </a:r>
            <a:endParaRPr lang="ca-ES" sz="1800" dirty="0"/>
          </a:p>
          <a:p>
            <a:pPr marL="0" indent="0" algn="ctr">
              <a:buFont typeface="Arial" charset="0"/>
              <a:buNone/>
            </a:pPr>
            <a:r>
              <a:rPr lang="ca-ES" sz="1800" dirty="0"/>
              <a:t>Matins: 10 h. a 13 h. i dilluns tarda 16:00 h. a 18:00 h.</a:t>
            </a:r>
          </a:p>
          <a:p>
            <a:pPr marL="0" indent="0">
              <a:buFont typeface="Arial" charset="0"/>
              <a:buNone/>
            </a:pPr>
            <a:r>
              <a:rPr lang="ca-ES" sz="2600" b="1" u="sng" dirty="0"/>
              <a:t>Tutors acadèmics</a:t>
            </a:r>
          </a:p>
          <a:p>
            <a:pPr marL="0" indent="0">
              <a:buNone/>
            </a:pPr>
            <a:r>
              <a:rPr lang="ca-ES" sz="2000" dirty="0"/>
              <a:t>Coordinadora:  Patricia Mesanza Costa  </a:t>
            </a:r>
            <a:r>
              <a:rPr lang="ca-ES" sz="2000" dirty="0">
                <a:hlinkClick r:id="rId4"/>
              </a:rPr>
              <a:t>pmesanza@ub.edu</a:t>
            </a:r>
            <a:r>
              <a:rPr lang="ca-ES" sz="2000" dirty="0"/>
              <a:t> </a:t>
            </a:r>
          </a:p>
          <a:p>
            <a:pPr marL="0" indent="0">
              <a:buNone/>
            </a:pPr>
            <a:r>
              <a:rPr lang="ca-ES" sz="2000" dirty="0"/>
              <a:t>Tutores:    		</a:t>
            </a:r>
          </a:p>
          <a:p>
            <a:r>
              <a:rPr lang="es-ES" sz="2000" dirty="0" err="1"/>
              <a:t>Sefa</a:t>
            </a:r>
            <a:r>
              <a:rPr lang="es-ES" sz="2000" dirty="0"/>
              <a:t> </a:t>
            </a:r>
            <a:r>
              <a:rPr lang="es-ES" sz="2000" dirty="0" err="1"/>
              <a:t>Boria</a:t>
            </a:r>
            <a:r>
              <a:rPr lang="es-ES" sz="2000" dirty="0"/>
              <a:t>: </a:t>
            </a:r>
            <a:r>
              <a:rPr lang="es-ES" sz="2000" dirty="0" err="1"/>
              <a:t>Despatx</a:t>
            </a:r>
            <a:r>
              <a:rPr lang="es-ES" sz="2000" dirty="0"/>
              <a:t> C103, </a:t>
            </a:r>
            <a:r>
              <a:rPr lang="es-ES" sz="2000" dirty="0">
                <a:hlinkClick r:id="rId5"/>
              </a:rPr>
              <a:t>jboriar@ub.edu</a:t>
            </a:r>
            <a:endParaRPr lang="es-ES" sz="2000" dirty="0"/>
          </a:p>
          <a:p>
            <a:r>
              <a:rPr lang="es-ES" sz="2000" dirty="0"/>
              <a:t>Patricia </a:t>
            </a:r>
            <a:r>
              <a:rPr lang="es-ES" sz="2000" dirty="0" err="1"/>
              <a:t>Mesanza</a:t>
            </a:r>
            <a:r>
              <a:rPr lang="es-ES" sz="2000" dirty="0"/>
              <a:t>: </a:t>
            </a:r>
            <a:r>
              <a:rPr lang="es-ES" sz="2000" dirty="0" err="1"/>
              <a:t>Despatx</a:t>
            </a:r>
            <a:r>
              <a:rPr lang="es-ES" sz="2000" dirty="0"/>
              <a:t> A422, </a:t>
            </a:r>
            <a:r>
              <a:rPr lang="es-ES" sz="2000" dirty="0">
                <a:hlinkClick r:id="rId4"/>
              </a:rPr>
              <a:t>pmesanza@ub.edu</a:t>
            </a:r>
            <a:endParaRPr lang="es-ES" sz="2000" dirty="0"/>
          </a:p>
          <a:p>
            <a:r>
              <a:rPr lang="es-ES" sz="2000" dirty="0"/>
              <a:t>Teresa </a:t>
            </a:r>
            <a:r>
              <a:rPr lang="es-ES" sz="2000" dirty="0" err="1"/>
              <a:t>Dicenta</a:t>
            </a:r>
            <a:r>
              <a:rPr lang="es-ES" sz="2000" dirty="0"/>
              <a:t>: </a:t>
            </a:r>
            <a:r>
              <a:rPr lang="es-ES" sz="2000" dirty="0" err="1"/>
              <a:t>Despatx</a:t>
            </a:r>
            <a:r>
              <a:rPr lang="es-ES" sz="2000" dirty="0"/>
              <a:t> A422, </a:t>
            </a:r>
            <a:r>
              <a:rPr lang="es-ES" sz="2000" dirty="0">
                <a:hlinkClick r:id="rId6"/>
              </a:rPr>
              <a:t>tdicenta@ub.edu</a:t>
            </a:r>
            <a:endParaRPr lang="es-ES" sz="2000" dirty="0"/>
          </a:p>
          <a:p>
            <a:r>
              <a:rPr lang="es-ES" sz="2000" dirty="0"/>
              <a:t>Montserrat Salvans: </a:t>
            </a:r>
            <a:r>
              <a:rPr lang="es-ES" sz="2000" dirty="0" err="1"/>
              <a:t>Despatx</a:t>
            </a:r>
            <a:r>
              <a:rPr lang="es-ES" sz="2000" dirty="0"/>
              <a:t> C103, </a:t>
            </a:r>
            <a:r>
              <a:rPr lang="es-ES" sz="2000" dirty="0">
                <a:hlinkClick r:id="rId7"/>
              </a:rPr>
              <a:t>montserrat.salvans@ub.edu </a:t>
            </a:r>
            <a:r>
              <a:rPr lang="es-ES" sz="2000"/>
              <a:t> </a:t>
            </a:r>
            <a:endParaRPr lang="es-ES" sz="2000" dirty="0"/>
          </a:p>
          <a:p>
            <a:r>
              <a:rPr lang="es-ES" sz="2000" dirty="0"/>
              <a:t>Alfred Salvador   </a:t>
            </a:r>
            <a:r>
              <a:rPr lang="ca-ES" sz="1200" b="0" i="0" dirty="0">
                <a:effectLst/>
                <a:latin typeface="Calibri" panose="020F0502020204030204" pitchFamily="34" charset="0"/>
                <a:hlinkClick r:id="rId8"/>
              </a:rPr>
              <a:t>alfredsalvador@ub.edu</a:t>
            </a:r>
            <a:endParaRPr lang="es-ES" sz="2000" dirty="0"/>
          </a:p>
          <a:p>
            <a:pPr marL="0" lvl="0" indent="0">
              <a:buNone/>
            </a:pPr>
            <a:endParaRPr lang="ca-ES" sz="2000" dirty="0"/>
          </a:p>
          <a:p>
            <a:pPr marL="0" lvl="0" indent="0">
              <a:buNone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0825" y="981075"/>
            <a:ext cx="8713788" cy="5688013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u="sng" dirty="0"/>
              <a:t>Pràctiques Externes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b="1" u="sng" dirty="0"/>
              <a:t>Índex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/>
              <a:t>Què són?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/>
              <a:t>Com es classifiquen?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/>
              <a:t>Empreses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/>
              <a:t>Requisits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/>
              <a:t>Matriculació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/>
              <a:t>Condicions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/>
              <a:t>Formalització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/>
              <a:t>Procediment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 err="1"/>
              <a:t>Tutorització</a:t>
            </a:r>
            <a:endParaRPr lang="ca-ES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/>
              <a:t>Recomanacions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/>
              <a:t>Avaluació i </a:t>
            </a:r>
            <a:r>
              <a:rPr lang="ca-ES" sz="2000" dirty="0" err="1"/>
              <a:t>reavaluació</a:t>
            </a:r>
            <a:endParaRPr lang="ca-ES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000" dirty="0"/>
              <a:t>Contacte</a:t>
            </a:r>
          </a:p>
        </p:txBody>
      </p:sp>
      <p:sp>
        <p:nvSpPr>
          <p:cNvPr id="11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9145588" cy="1124744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0825" y="981075"/>
            <a:ext cx="8713788" cy="5976317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u="sng" dirty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u="sng" dirty="0"/>
              <a:t>Què són les Pràctiques Externes?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b="1" u="sng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800" dirty="0"/>
              <a:t>Les pràctiques són una activitat de naturalesa formativa.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800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800" dirty="0"/>
              <a:t>Objectius: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800" dirty="0"/>
              <a:t>Completar la formació teòrica amb l’aplicació pràctica dels coneixements.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800" dirty="0"/>
              <a:t>Adquirir experiència en processos de selecció.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800" dirty="0"/>
              <a:t>Adquirir experiència laboral.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800" dirty="0"/>
              <a:t>Facilitar la inserció laboral.</a:t>
            </a:r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Subtítol 2"/>
          <p:cNvSpPr txBox="1">
            <a:spLocks/>
          </p:cNvSpPr>
          <p:nvPr/>
        </p:nvSpPr>
        <p:spPr bwMode="auto">
          <a:xfrm>
            <a:off x="1651828" y="167979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79513" y="692697"/>
            <a:ext cx="8929562" cy="5976392"/>
          </a:xfrm>
        </p:spPr>
        <p:txBody>
          <a:bodyPr rtlCol="0">
            <a:normAutofit fontScale="92500"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u="sng" dirty="0"/>
              <a:t>Com es classifiquen les Pràctiques Externes?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8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600" b="1" dirty="0"/>
              <a:t>Curriculars</a:t>
            </a:r>
            <a:r>
              <a:rPr lang="ca-ES" sz="2600" dirty="0"/>
              <a:t> – consten en l’expedient (matriculació):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Matèria optativa de 12 crèdits: 300 hores amb </a:t>
            </a:r>
            <a:r>
              <a:rPr lang="ca-ES" sz="2600" b="1" u="sng" dirty="0"/>
              <a:t>qualificació</a:t>
            </a:r>
            <a:r>
              <a:rPr lang="ca-ES" sz="2600" dirty="0"/>
              <a:t> a l’expedient.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a-ES" sz="26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600" b="1" dirty="0" err="1"/>
              <a:t>Extracurriculars</a:t>
            </a:r>
            <a:r>
              <a:rPr lang="ca-ES" sz="2600" dirty="0"/>
              <a:t> – (no matriculació i </a:t>
            </a:r>
            <a:r>
              <a:rPr lang="ca-ES" sz="2600" b="1" u="sng" dirty="0"/>
              <a:t>no qualificació</a:t>
            </a:r>
            <a:r>
              <a:rPr lang="ca-ES" sz="2600" dirty="0"/>
              <a:t>):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1900" b="1" dirty="0">
                <a:solidFill>
                  <a:schemeClr val="accent1"/>
                </a:solidFill>
              </a:rPr>
              <a:t>Tenen un reconeixement acadèmic a través del suplement europeu del títol. No es podran reconèixer crèdits per pràctiques </a:t>
            </a:r>
            <a:r>
              <a:rPr lang="ca-ES" sz="1900" b="1" dirty="0" err="1">
                <a:solidFill>
                  <a:schemeClr val="accent1"/>
                </a:solidFill>
              </a:rPr>
              <a:t>extracurriculars</a:t>
            </a:r>
            <a:r>
              <a:rPr lang="ca-ES" sz="1600" dirty="0"/>
              <a:t>.</a:t>
            </a:r>
            <a:endParaRPr lang="ca-ES" sz="26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Matèria no curricular mínim 150 fins a 750 hores per curs acadèmic. </a:t>
            </a:r>
            <a:endParaRPr lang="ca-ES" sz="2600" b="1" dirty="0"/>
          </a:p>
          <a:p>
            <a:pPr marL="452438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600" b="1" dirty="0"/>
              <a:t>Extraordinàriament</a:t>
            </a:r>
            <a:r>
              <a:rPr lang="ca-ES" sz="2600" dirty="0"/>
              <a:t> es pot realitzar fins a 900 hores, sempre amb una sol·licitud prèvia argumentat aquesta necessitat d’ampliació d’hores, ja sigui per un nou programa informàtic, canvi de tasques...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ca-ES" sz="2600" b="1" dirty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ca-ES" sz="2600" b="1" dirty="0">
              <a:cs typeface="Calibri"/>
            </a:endParaRPr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07950" y="981075"/>
            <a:ext cx="8928100" cy="5876925"/>
          </a:xfrm>
        </p:spPr>
        <p:txBody>
          <a:bodyPr rtlCol="0">
            <a:normAutofit fontScale="70000" lnSpcReduction="20000"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u="sng" dirty="0"/>
              <a:t>Empreses en les Pràctiques Externes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4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800" b="1" dirty="0"/>
              <a:t>Curriculars: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800" dirty="0"/>
              <a:t>Les entitats s’ofereixen en l’aplicació GIPE: </a:t>
            </a:r>
            <a:r>
              <a:rPr lang="ca-ES" sz="2800" dirty="0">
                <a:hlinkClick r:id="rId2"/>
              </a:rPr>
              <a:t>http://www.ub.edu/feinaub/</a:t>
            </a:r>
            <a:endParaRPr lang="ca-ES" sz="28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800" dirty="0"/>
              <a:t>L’estudiant pot presentar l’oferta d’una entitat per el seu compte.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800" dirty="0"/>
              <a:t>No tenir cap relació laboral amb l’empresa o institució on es facin les pràctiques, excepte en casos degudament justificats, valorats i aprovats pel responsable del centre de la UB. No obstant això, en cas d’autoritzar‐les, s’hauran de dur a terme en un horari no coincident amb el laboral.</a:t>
            </a:r>
            <a:endParaRPr lang="ca-ES" sz="2900" i="1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8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800" b="1" dirty="0" err="1"/>
              <a:t>Extracurriculars</a:t>
            </a:r>
            <a:r>
              <a:rPr lang="ca-ES" sz="2800" b="1" dirty="0"/>
              <a:t>: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800" b="1" dirty="0"/>
              <a:t>.  </a:t>
            </a:r>
            <a:r>
              <a:rPr lang="ca-ES" sz="2800" dirty="0"/>
              <a:t>Les entitats s’ofereixen en l’aplicació GIPE</a:t>
            </a:r>
            <a:endParaRPr lang="ca-ES" sz="2800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800" dirty="0"/>
              <a:t>L’estudiant pot presentar l’oferta d’una entitat.</a:t>
            </a:r>
          </a:p>
          <a:p>
            <a:pPr marL="57150" indent="0" fontAlgn="auto">
              <a:spcAft>
                <a:spcPts val="0"/>
              </a:spcAft>
              <a:buNone/>
              <a:defRPr/>
            </a:pPr>
            <a:r>
              <a:rPr lang="ca-ES" sz="2800" b="1" i="1" dirty="0"/>
              <a:t>No es podran fer </a:t>
            </a:r>
            <a:r>
              <a:rPr lang="ca-ES" sz="2800" i="1" dirty="0"/>
              <a:t>cap mena de </a:t>
            </a:r>
            <a:r>
              <a:rPr lang="ca-ES" sz="2800" b="1" i="1" dirty="0"/>
              <a:t>pràctiques </a:t>
            </a:r>
            <a:r>
              <a:rPr lang="ca-ES" sz="2800" i="1" dirty="0"/>
              <a:t>en una empresa o institució amb la qual es tingui </a:t>
            </a:r>
            <a:r>
              <a:rPr lang="ca-ES" sz="2800" b="1" i="1" dirty="0"/>
              <a:t>una relació contractual.</a:t>
            </a:r>
            <a:endParaRPr lang="ca-ES" sz="2800" b="1" i="1" u="sng" dirty="0"/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8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800" dirty="0"/>
              <a:t>Assegurança (http://www.ub.edu/sae/serveis/assegurances/voluntaria.html)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800" dirty="0"/>
              <a:t>	Menors de 28 anys, inclosa en la matrícula.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800" dirty="0"/>
              <a:t>	Majors de 28 anys, assegurança complementària.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6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600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ca-ES" sz="2600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79512" y="980728"/>
            <a:ext cx="8713788" cy="5877271"/>
          </a:xfrm>
        </p:spPr>
        <p:txBody>
          <a:bodyPr rtlCol="0">
            <a:normAutofit fontScale="62500" lnSpcReduction="20000"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3800" b="1" u="sng" dirty="0"/>
              <a:t>Empreses en les Pràctiques Externes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3800" dirty="0"/>
          </a:p>
          <a:p>
            <a:pPr marL="0" lvl="1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4400" dirty="0"/>
              <a:t>En el cas que l’estudiant vulgui </a:t>
            </a:r>
            <a:r>
              <a:rPr lang="ca-ES" sz="4400" b="1" dirty="0"/>
              <a:t>renunciar</a:t>
            </a:r>
            <a:r>
              <a:rPr lang="ca-ES" sz="4400" dirty="0"/>
              <a:t> a les pràctiques, haurà de formalitzar i lliurar un document degudament raonat, </a:t>
            </a:r>
            <a:r>
              <a:rPr lang="ca-ES" sz="4400" u="sng" dirty="0"/>
              <a:t>signat per l’empresa i per l’estudiant</a:t>
            </a:r>
            <a:r>
              <a:rPr lang="ca-ES" sz="4400" dirty="0"/>
              <a:t>.  </a:t>
            </a:r>
          </a:p>
          <a:p>
            <a:pPr marL="0" lvl="1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4400" dirty="0"/>
          </a:p>
          <a:p>
            <a:pPr marL="0" lvl="1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4400" b="1" dirty="0">
                <a:solidFill>
                  <a:srgbClr val="FF0000"/>
                </a:solidFill>
              </a:rPr>
              <a:t>En les curriculars, la no realització o realització de forma parcial del projecte formatiu implica la no superació d’aquesta matèria i no s’acumula les hores per altres pràctiques.</a:t>
            </a:r>
          </a:p>
          <a:p>
            <a:pPr marL="0" lvl="1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4400" dirty="0"/>
          </a:p>
          <a:p>
            <a:pPr marL="0" lvl="1" indent="0" algn="just" fontAlgn="auto">
              <a:spcAft>
                <a:spcPts val="0"/>
              </a:spcAft>
              <a:buNone/>
              <a:defRPr/>
            </a:pPr>
            <a:r>
              <a:rPr lang="ca-ES" sz="4400" b="1" u="sng" dirty="0"/>
              <a:t>Per sol·licitar qualsevol modificació del conveni o projecte formatiu, caldrà fer una instància demanant el canvi per part de l’entitat conjuntament amb l’estudiant. </a:t>
            </a:r>
          </a:p>
          <a:p>
            <a:pPr marL="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1600" b="1" dirty="0"/>
          </a:p>
          <a:p>
            <a:pPr marL="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sz="2000" b="1" dirty="0"/>
              <a:t>A la pàgina web hi ha models d’aquests </a:t>
            </a:r>
            <a:r>
              <a:rPr lang="ca-ES" sz="2000" b="1" dirty="0" err="1"/>
              <a:t>documents:https</a:t>
            </a:r>
            <a:r>
              <a:rPr lang="ca-ES" sz="2000" b="1" dirty="0"/>
              <a:t>://www.ub.edu/portal/web/dret/graus/-/ensenyament/detallEnsenyament/1430704/16</a:t>
            </a:r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0825" y="981075"/>
            <a:ext cx="8713788" cy="5688013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u="sng" dirty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u="sng" dirty="0"/>
              <a:t>Requisits per poder fer les Pràctiques Externes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Tenir superats 120 crèdits del Grau de RL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a-ES" sz="26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Estar matriculat en el curs acadèmic. </a:t>
            </a:r>
            <a:endParaRPr lang="ca-ES" sz="22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No es podrà començar a fer les pràctiques sense haver lliurat la documentació exigida: 3 còpies, signades i complimentades correctament per l’entitat i l’alumne.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No ser titulat ni tenir les condicions per ser-ho, és a dir, no tenir els 100% dels crèdits de la titulació ja superats (No hi ha inconvenient en el cas de les pràctiques ERASMUS)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a-ES" sz="26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600" dirty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ca-ES" sz="2600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 b="1" dirty="0"/>
              <a:t>       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250825" y="981075"/>
            <a:ext cx="8713788" cy="568801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400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sz="2600" dirty="0"/>
              <a:t>En el cas de </a:t>
            </a:r>
            <a:r>
              <a:rPr lang="ca-ES" sz="2600" b="1" dirty="0"/>
              <a:t>Pràctiques Curriculars</a:t>
            </a:r>
            <a:r>
              <a:rPr lang="ca-ES" sz="2600" dirty="0"/>
              <a:t>, s’ha de matricular de l’assignatura “Pràctiques Externes” (Grup A0) i tindrà accés a veure les ofertes a l’aplicació GIPE relatives a les pràctiques curriculars i també </a:t>
            </a:r>
            <a:r>
              <a:rPr lang="ca-ES" sz="2600" dirty="0" err="1"/>
              <a:t>extracurriculars</a:t>
            </a:r>
            <a:r>
              <a:rPr lang="ca-ES" sz="2600" dirty="0"/>
              <a:t>.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ca-ES" sz="2600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613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-1588" y="0"/>
            <a:ext cx="867568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496" y="981075"/>
            <a:ext cx="9217024" cy="5876925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a-ES" u="sng" dirty="0"/>
              <a:t>Requisits per poder fer les Pràctiques Externes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a-ES" sz="2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dirty="0"/>
              <a:t>Les tasques a desenvolupar durant el període de pràctiques han d’estar relacionades amb el pla d’estudis del grau de RRLL.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a-ES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a-ES" dirty="0"/>
              <a:t>L’horari de classes i el de pràctiques no poden coincidir. No es permetran canvis de grup per raó de les pràctiques.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a-ES" dirty="0"/>
          </a:p>
        </p:txBody>
      </p:sp>
      <p:sp>
        <p:nvSpPr>
          <p:cNvPr id="7" name="Subtítol 2"/>
          <p:cNvSpPr txBox="1">
            <a:spLocks/>
          </p:cNvSpPr>
          <p:nvPr/>
        </p:nvSpPr>
        <p:spPr bwMode="auto">
          <a:xfrm>
            <a:off x="1685924" y="115888"/>
            <a:ext cx="6334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Grau de Relacions Laborals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WordPictureWatermark3" descr="AF-cabeceracartacolor-esc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65"/>
          <a:stretch/>
        </p:blipFill>
        <p:spPr bwMode="auto">
          <a:xfrm>
            <a:off x="-1" y="116632"/>
            <a:ext cx="1651829" cy="7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56A68EC8BE00D4CAE3303162B54AC76" ma:contentTypeVersion="16" ma:contentTypeDescription="Crear nuevo documento." ma:contentTypeScope="" ma:versionID="c54c359a24df54b3f72fe3972bc1744e">
  <xsd:schema xmlns:xsd="http://www.w3.org/2001/XMLSchema" xmlns:xs="http://www.w3.org/2001/XMLSchema" xmlns:p="http://schemas.microsoft.com/office/2006/metadata/properties" xmlns:ns3="1bd1a988-1162-4f13-82d0-9a9fd98c46d9" xmlns:ns4="05f9a78d-e2fb-4112-8cfc-1db8fb13c406" targetNamespace="http://schemas.microsoft.com/office/2006/metadata/properties" ma:root="true" ma:fieldsID="85a229de353982993de12fe62ebc1df7" ns3:_="" ns4:_="">
    <xsd:import namespace="1bd1a988-1162-4f13-82d0-9a9fd98c46d9"/>
    <xsd:import namespace="05f9a78d-e2fb-4112-8cfc-1db8fb13c40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d1a988-1162-4f13-82d0-9a9fd98c46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f9a78d-e2fb-4112-8cfc-1db8fb13c4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5f9a78d-e2fb-4112-8cfc-1db8fb13c406" xsi:nil="true"/>
  </documentManagement>
</p:properties>
</file>

<file path=customXml/itemProps1.xml><?xml version="1.0" encoding="utf-8"?>
<ds:datastoreItem xmlns:ds="http://schemas.openxmlformats.org/officeDocument/2006/customXml" ds:itemID="{CF7A18A1-6232-48FC-B713-722A6DC76D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d1a988-1162-4f13-82d0-9a9fd98c46d9"/>
    <ds:schemaRef ds:uri="05f9a78d-e2fb-4112-8cfc-1db8fb13c4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AC8674-5C46-4CBD-AD9D-8343237D0A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AAEB99-CD80-482A-9CAD-AB69453BCD2E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1bd1a988-1162-4f13-82d0-9a9fd98c46d9"/>
    <ds:schemaRef ds:uri="http://schemas.microsoft.com/office/2006/documentManagement/types"/>
    <ds:schemaRef ds:uri="http://purl.org/dc/dcmitype/"/>
    <ds:schemaRef ds:uri="05f9a78d-e2fb-4112-8cfc-1db8fb13c40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1859</Words>
  <Application>Microsoft Office PowerPoint</Application>
  <PresentationFormat>Presentació en pantalla (4:3)</PresentationFormat>
  <Paragraphs>197</Paragraphs>
  <Slides>19</Slides>
  <Notes>1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2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19</vt:i4>
      </vt:variant>
    </vt:vector>
  </HeadingPairs>
  <TitlesOfParts>
    <vt:vector size="22" baseType="lpstr">
      <vt:lpstr>Arial</vt:lpstr>
      <vt:lpstr>Calibri</vt:lpstr>
      <vt:lpstr>Tema de l'Office</vt:lpstr>
      <vt:lpstr>Pràctiques Externes  Grau de Relacions Laborals  Curs 2023-2024</vt:lpstr>
      <vt:lpstr> </vt:lpstr>
      <vt:lpstr>        </vt:lpstr>
      <vt:lpstr> </vt:lpstr>
      <vt:lpstr>       </vt:lpstr>
      <vt:lpstr>        </vt:lpstr>
      <vt:lpstr>        </vt:lpstr>
      <vt:lpstr>        </vt:lpstr>
      <vt:lpstr> </vt:lpstr>
      <vt:lpstr>        </vt:lpstr>
      <vt:lpstr>        </vt:lpstr>
      <vt:lpstr>        </vt:lpstr>
      <vt:lpstr>        </vt:lpstr>
      <vt:lpstr>        </vt:lpstr>
      <vt:lpstr> </vt:lpstr>
      <vt:lpstr> </vt:lpstr>
      <vt:lpstr> </vt:lpstr>
      <vt:lpstr> </vt:lpstr>
      <vt:lpstr>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Usuari</dc:creator>
  <cp:lastModifiedBy>Marçal UB</cp:lastModifiedBy>
  <cp:revision>276</cp:revision>
  <cp:lastPrinted>2017-09-26T10:33:21Z</cp:lastPrinted>
  <dcterms:created xsi:type="dcterms:W3CDTF">2013-10-10T06:34:17Z</dcterms:created>
  <dcterms:modified xsi:type="dcterms:W3CDTF">2023-09-29T10:08:30Z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0x010100656A68EC8BE00D4CAE3303162B54AC76</vt:lpwstr>
  </property>
</Properties>
</file>