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9144000" cy="6858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9" y="1377696"/>
            <a:ext cx="1931183" cy="49966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3271" y="856488"/>
            <a:ext cx="2883407" cy="50566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73149" y="2968193"/>
            <a:ext cx="5997701" cy="66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744" y="211742"/>
            <a:ext cx="7285990" cy="67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655" y="1720976"/>
            <a:ext cx="8044688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unilim.fr/trahs/1449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751" y="1844039"/>
            <a:ext cx="7778750" cy="4249420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169545" marR="166370" algn="ctr">
              <a:lnSpc>
                <a:spcPct val="100000"/>
              </a:lnSpc>
              <a:spcBef>
                <a:spcPts val="117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INCIDÈNCIA</a:t>
            </a:r>
            <a:r>
              <a:rPr sz="3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MALTRACTAMENT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GENT </a:t>
            </a:r>
            <a:r>
              <a:rPr sz="3200" b="1" spc="-7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GRAN A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CATALUNYA</a:t>
            </a:r>
            <a:endParaRPr sz="3200">
              <a:latin typeface="Calibri"/>
              <a:cs typeface="Calibri"/>
            </a:endParaRPr>
          </a:p>
          <a:p>
            <a:pPr marL="514350" marR="505459" indent="1853564">
              <a:lnSpc>
                <a:spcPct val="200100"/>
              </a:lnSpc>
              <a:spcBef>
                <a:spcPts val="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MARTIN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COMIN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AGRUPACIÓ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JUBILATS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METGES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CATALUNYA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23" y="227427"/>
            <a:ext cx="1279353" cy="759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7731" y="188976"/>
            <a:ext cx="1494563" cy="11099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8901" y="9144"/>
            <a:ext cx="1010001" cy="10093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6266" y="516127"/>
            <a:ext cx="6410960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malos</a:t>
            </a:r>
            <a:r>
              <a:rPr sz="13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tratos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tercera edad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España.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 invisibilidad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3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factor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vulnerabilidad</a:t>
            </a:r>
            <a:endParaRPr sz="1350">
              <a:latin typeface="Calibri"/>
              <a:cs typeface="Calibri"/>
            </a:endParaRPr>
          </a:p>
          <a:p>
            <a:pPr marL="1905" algn="ctr">
              <a:lnSpc>
                <a:spcPts val="1614"/>
              </a:lnSpc>
              <a:spcBef>
                <a:spcPts val="15"/>
              </a:spcBef>
            </a:pP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María</a:t>
            </a:r>
            <a:r>
              <a:rPr sz="13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Pilar</a:t>
            </a:r>
            <a:r>
              <a:rPr sz="13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Francia</a:t>
            </a:r>
            <a:endParaRPr sz="1350">
              <a:latin typeface="Calibri"/>
              <a:cs typeface="Calibri"/>
            </a:endParaRPr>
          </a:p>
          <a:p>
            <a:pPr marR="43180" algn="ctr">
              <a:lnSpc>
                <a:spcPts val="1614"/>
              </a:lnSpc>
            </a:pPr>
            <a:r>
              <a:rPr sz="1350" spc="-15" dirty="0">
                <a:solidFill>
                  <a:srgbClr val="FFFFFF"/>
                </a:solidFill>
                <a:latin typeface="Arial MT"/>
                <a:cs typeface="Arial MT"/>
              </a:rPr>
              <a:t>URL</a:t>
            </a:r>
            <a:r>
              <a:rPr sz="13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https://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www.unilim.fr/trahs/1449</a:t>
            </a:r>
            <a:endParaRPr sz="13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124455"/>
            <a:ext cx="5638800" cy="3343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" y="210311"/>
            <a:ext cx="4776470" cy="65532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111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24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Balanç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seguretat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activitat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policial</a:t>
            </a:r>
            <a:endParaRPr sz="20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2021.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Policia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Catalunya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51" y="1481327"/>
            <a:ext cx="6135624" cy="4340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0575" y="5906820"/>
            <a:ext cx="412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Per 1.500.00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&gt;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65a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.......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3-4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%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casos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2139887"/>
            <a:ext cx="2979921" cy="25973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8719" y="548640"/>
            <a:ext cx="2636520" cy="71056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4000" spc="5" dirty="0"/>
              <a:t>DIBA</a:t>
            </a:r>
            <a:r>
              <a:rPr sz="4000" spc="-280" dirty="0"/>
              <a:t> </a:t>
            </a:r>
            <a:r>
              <a:rPr sz="4000" spc="5" dirty="0"/>
              <a:t>2019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931411" y="2276094"/>
            <a:ext cx="4627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Any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2019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641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casos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població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aproximada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 marR="213677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1.500.00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hab.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&gt;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65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años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0.43%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3149" y="2968193"/>
            <a:ext cx="256222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b="1" spc="5" dirty="0">
                <a:solidFill>
                  <a:srgbClr val="9C1F2C"/>
                </a:solidFill>
                <a:latin typeface="Segoe UI"/>
                <a:cs typeface="Segoe UI"/>
              </a:rPr>
              <a:t>Observatori</a:t>
            </a:r>
            <a:r>
              <a:rPr sz="2100" b="1" spc="-110" dirty="0">
                <a:solidFill>
                  <a:srgbClr val="9C1F2C"/>
                </a:solidFill>
                <a:latin typeface="Segoe UI"/>
                <a:cs typeface="Segoe UI"/>
              </a:rPr>
              <a:t> </a:t>
            </a:r>
            <a:r>
              <a:rPr sz="2100" b="1" spc="5" dirty="0">
                <a:solidFill>
                  <a:srgbClr val="9C1F2C"/>
                </a:solidFill>
                <a:latin typeface="Segoe UI"/>
                <a:cs typeface="Segoe UI"/>
              </a:rPr>
              <a:t>risc</a:t>
            </a:r>
            <a:endParaRPr sz="2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9C1F2C"/>
                </a:solidFill>
                <a:latin typeface="Segoe UI"/>
                <a:cs typeface="Segoe UI"/>
              </a:rPr>
              <a:t>maltractament</a:t>
            </a:r>
            <a:r>
              <a:rPr sz="2100" b="1" spc="-145" dirty="0">
                <a:solidFill>
                  <a:srgbClr val="9C1F2C"/>
                </a:solidFill>
                <a:latin typeface="Segoe UI"/>
                <a:cs typeface="Segoe UI"/>
              </a:rPr>
              <a:t> </a:t>
            </a:r>
            <a:r>
              <a:rPr sz="2100" b="1" spc="10" dirty="0">
                <a:solidFill>
                  <a:srgbClr val="9C1F2C"/>
                </a:solidFill>
                <a:latin typeface="Segoe UI"/>
                <a:cs typeface="Segoe UI"/>
              </a:rPr>
              <a:t>2021</a:t>
            </a:r>
            <a:endParaRPr sz="21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304" y="5282184"/>
            <a:ext cx="1216152" cy="2560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975" y="5190744"/>
            <a:ext cx="1350264" cy="4389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3149" y="3768979"/>
            <a:ext cx="1078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9C1F2C"/>
                </a:solidFill>
                <a:latin typeface="Segoe UI"/>
                <a:cs typeface="Segoe UI"/>
              </a:rPr>
              <a:t>juny</a:t>
            </a:r>
            <a:r>
              <a:rPr sz="1800" b="1" spc="-55" dirty="0">
                <a:solidFill>
                  <a:srgbClr val="9C1F2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9C1F2C"/>
                </a:solidFill>
                <a:latin typeface="Segoe UI"/>
                <a:cs typeface="Segoe UI"/>
              </a:rPr>
              <a:t>2022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672" y="228980"/>
            <a:ext cx="71056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solidFill>
                  <a:srgbClr val="9C1F2C"/>
                </a:solidFill>
                <a:latin typeface="Segoe UI"/>
                <a:cs typeface="Segoe UI"/>
              </a:rPr>
              <a:t>T</a:t>
            </a:r>
            <a:r>
              <a:rPr sz="2100" spc="-15" dirty="0">
                <a:solidFill>
                  <a:srgbClr val="9C1F2C"/>
                </a:solidFill>
                <a:latin typeface="Segoe UI"/>
                <a:cs typeface="Segoe UI"/>
              </a:rPr>
              <a:t>I</a:t>
            </a:r>
            <a:r>
              <a:rPr sz="2100" spc="-5" dirty="0">
                <a:solidFill>
                  <a:srgbClr val="9C1F2C"/>
                </a:solidFill>
                <a:latin typeface="Segoe UI"/>
                <a:cs typeface="Segoe UI"/>
              </a:rPr>
              <a:t>P</a:t>
            </a:r>
            <a:r>
              <a:rPr sz="2100" spc="-10" dirty="0">
                <a:solidFill>
                  <a:srgbClr val="9C1F2C"/>
                </a:solidFill>
                <a:latin typeface="Segoe UI"/>
                <a:cs typeface="Segoe UI"/>
              </a:rPr>
              <a:t>U</a:t>
            </a:r>
            <a:r>
              <a:rPr sz="2100" spc="5" dirty="0">
                <a:solidFill>
                  <a:srgbClr val="9C1F2C"/>
                </a:solidFill>
                <a:latin typeface="Segoe UI"/>
                <a:cs typeface="Segoe UI"/>
              </a:rPr>
              <a:t>S</a:t>
            </a:r>
            <a:endParaRPr sz="21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6547" y="42671"/>
            <a:ext cx="6473825" cy="585470"/>
            <a:chOff x="1336547" y="42671"/>
            <a:chExt cx="6473825" cy="585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5500" y="42671"/>
              <a:ext cx="382576" cy="5405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6547" y="623316"/>
              <a:ext cx="6473825" cy="0"/>
            </a:xfrm>
            <a:custGeom>
              <a:avLst/>
              <a:gdLst/>
              <a:ahLst/>
              <a:cxnLst/>
              <a:rect l="l" t="t" r="r" b="b"/>
              <a:pathLst>
                <a:path w="6473825">
                  <a:moveTo>
                    <a:pt x="0" y="0"/>
                  </a:moveTo>
                  <a:lnTo>
                    <a:pt x="6473825" y="0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88744" y="920241"/>
            <a:ext cx="631698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Des</a:t>
            </a:r>
            <a:r>
              <a:rPr sz="1200" b="1" spc="9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de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que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es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va</a:t>
            </a:r>
            <a:r>
              <a:rPr sz="1200" b="1" spc="10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iniciar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el</a:t>
            </a:r>
            <a:r>
              <a:rPr sz="1200" b="1" spc="7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protocol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de</a:t>
            </a:r>
            <a:r>
              <a:rPr sz="1200" b="1" spc="7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risc</a:t>
            </a:r>
            <a:r>
              <a:rPr sz="1200" b="1" spc="7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de</a:t>
            </a:r>
            <a:r>
              <a:rPr sz="1200" b="1" spc="7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maltractament</a:t>
            </a:r>
            <a:r>
              <a:rPr sz="1200" b="1" spc="9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(2016),</a:t>
            </a:r>
            <a:r>
              <a:rPr sz="1200" b="1" spc="8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al</a:t>
            </a:r>
            <a:r>
              <a:rPr sz="1200" b="1" spc="70" dirty="0">
                <a:latin typeface="Segoe UI"/>
                <a:cs typeface="Segoe UI"/>
              </a:rPr>
              <a:t> </a:t>
            </a:r>
            <a:r>
              <a:rPr sz="1200" b="1" spc="5" dirty="0">
                <a:latin typeface="Segoe UI"/>
                <a:cs typeface="Segoe UI"/>
              </a:rPr>
              <a:t>Servei</a:t>
            </a:r>
            <a:r>
              <a:rPr sz="1200" b="1" spc="4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Local</a:t>
            </a:r>
            <a:r>
              <a:rPr sz="1200" b="1" spc="5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de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Teleassistència</a:t>
            </a:r>
            <a:r>
              <a:rPr sz="1200" b="1" spc="-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s’han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valorat </a:t>
            </a:r>
            <a:r>
              <a:rPr sz="1200" b="1" spc="5" dirty="0">
                <a:solidFill>
                  <a:srgbClr val="FF0000"/>
                </a:solidFill>
                <a:latin typeface="Segoe UI"/>
                <a:cs typeface="Segoe UI"/>
              </a:rPr>
              <a:t>2.263</a:t>
            </a:r>
            <a:r>
              <a:rPr sz="1200" b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casos</a:t>
            </a:r>
            <a:r>
              <a:rPr sz="1200" b="1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de</a:t>
            </a:r>
            <a:r>
              <a:rPr sz="1200" b="1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possible</a:t>
            </a:r>
            <a:r>
              <a:rPr sz="1200" b="1" spc="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risc</a:t>
            </a:r>
            <a:r>
              <a:rPr sz="12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de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maltractament</a:t>
            </a:r>
            <a:r>
              <a:rPr sz="1200" b="1" spc="-5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Segoe UI"/>
              <a:cs typeface="Segoe UI"/>
            </a:endParaRPr>
          </a:p>
          <a:p>
            <a:pPr marL="12700" marR="5080">
              <a:lnSpc>
                <a:spcPct val="114999"/>
              </a:lnSpc>
            </a:pPr>
            <a:r>
              <a:rPr sz="1200" b="1" spc="5" dirty="0">
                <a:solidFill>
                  <a:srgbClr val="FF0000"/>
                </a:solidFill>
                <a:latin typeface="Segoe UI"/>
                <a:cs typeface="Segoe UI"/>
              </a:rPr>
              <a:t>El</a:t>
            </a:r>
            <a:r>
              <a:rPr sz="1200" b="1" spc="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Segoe UI"/>
                <a:cs typeface="Segoe UI"/>
              </a:rPr>
              <a:t>tipus</a:t>
            </a:r>
            <a:r>
              <a:rPr sz="1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de</a:t>
            </a:r>
            <a:r>
              <a:rPr sz="1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maltractament</a:t>
            </a:r>
            <a:r>
              <a:rPr sz="1200" b="1" spc="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més</a:t>
            </a:r>
            <a:r>
              <a:rPr sz="1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habitual</a:t>
            </a:r>
            <a:r>
              <a:rPr sz="1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Segoe UI"/>
                <a:cs typeface="Segoe UI"/>
              </a:rPr>
              <a:t>detectat</a:t>
            </a:r>
            <a:r>
              <a:rPr sz="1200" b="1" spc="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al</a:t>
            </a:r>
            <a:r>
              <a:rPr sz="1200" b="1" spc="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Segoe UI"/>
                <a:cs typeface="Segoe UI"/>
              </a:rPr>
              <a:t>SLT</a:t>
            </a:r>
            <a:r>
              <a:rPr sz="1200" b="1" spc="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és</a:t>
            </a:r>
            <a:r>
              <a:rPr sz="1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el</a:t>
            </a:r>
            <a:r>
              <a:rPr sz="1200" b="1" spc="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psicològic</a:t>
            </a:r>
            <a:r>
              <a:rPr sz="1200" b="1" spc="-5" dirty="0">
                <a:latin typeface="Segoe UI"/>
                <a:cs typeface="Segoe UI"/>
              </a:rPr>
              <a:t>,</a:t>
            </a:r>
            <a:r>
              <a:rPr sz="1200" b="1" spc="6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seguit</a:t>
            </a:r>
            <a:r>
              <a:rPr sz="1200" b="1" spc="4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del</a:t>
            </a:r>
            <a:r>
              <a:rPr sz="1200" b="1" spc="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físic</a:t>
            </a:r>
            <a:r>
              <a:rPr sz="1200" b="1" spc="3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i </a:t>
            </a:r>
            <a:r>
              <a:rPr sz="1200" b="1" spc="-31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l’econòmic.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8744" y="4759579"/>
            <a:ext cx="3348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0000"/>
                </a:solidFill>
                <a:latin typeface="Segoe UI"/>
                <a:cs typeface="Segoe UI"/>
              </a:rPr>
              <a:t>La</a:t>
            </a:r>
            <a:r>
              <a:rPr sz="12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dona</a:t>
            </a:r>
            <a:r>
              <a:rPr sz="12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pateix</a:t>
            </a:r>
            <a:r>
              <a:rPr sz="1200" b="1" spc="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mes</a:t>
            </a:r>
            <a:r>
              <a:rPr sz="12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maltractament</a:t>
            </a:r>
            <a:r>
              <a:rPr sz="1200" b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Segoe UI"/>
                <a:cs typeface="Segoe UI"/>
              </a:rPr>
              <a:t>que </a:t>
            </a:r>
            <a:r>
              <a:rPr sz="1200" b="1" dirty="0">
                <a:solidFill>
                  <a:srgbClr val="FF0000"/>
                </a:solidFill>
                <a:latin typeface="Segoe UI"/>
                <a:cs typeface="Segoe UI"/>
              </a:rPr>
              <a:t>l’home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03247" y="2563393"/>
          <a:ext cx="189420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24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Tipus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  <a:solidFill>
                      <a:srgbClr val="52BA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b="1" spc="-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Núm.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  <a:solidFill>
                      <a:srgbClr val="52B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7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spc="-95" dirty="0">
                          <a:latin typeface="Calibri"/>
                          <a:cs typeface="Calibri"/>
                        </a:rPr>
                        <a:t>Psicològic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35" dirty="0">
                          <a:latin typeface="Calibri"/>
                          <a:cs typeface="Calibri"/>
                        </a:rPr>
                        <a:t>144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6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spc="-85" dirty="0">
                          <a:latin typeface="Calibri"/>
                          <a:cs typeface="Calibri"/>
                        </a:rPr>
                        <a:t>Físic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35" dirty="0">
                          <a:latin typeface="Calibri"/>
                          <a:cs typeface="Calibri"/>
                        </a:rPr>
                        <a:t>87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6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spc="-150" dirty="0">
                          <a:latin typeface="Calibri"/>
                          <a:cs typeface="Calibri"/>
                        </a:rPr>
                        <a:t>Econòmic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35" dirty="0">
                          <a:latin typeface="Calibri"/>
                          <a:cs typeface="Calibri"/>
                        </a:rPr>
                        <a:t>41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7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spc="-125" dirty="0">
                          <a:latin typeface="Calibri"/>
                          <a:cs typeface="Calibri"/>
                        </a:rPr>
                        <a:t>Negligència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7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spc="-135" dirty="0">
                          <a:latin typeface="Calibri"/>
                          <a:cs typeface="Calibri"/>
                        </a:rPr>
                        <a:t>Sexual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6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b="1" spc="-145" dirty="0">
                          <a:latin typeface="Calibri"/>
                          <a:cs typeface="Calibri"/>
                        </a:rPr>
                        <a:t>Total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b="1" spc="-135" dirty="0">
                          <a:latin typeface="Calibri"/>
                          <a:cs typeface="Calibri"/>
                        </a:rPr>
                        <a:t>283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9808" y="2566416"/>
            <a:ext cx="1807464" cy="1807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122" y="1239138"/>
            <a:ext cx="18357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solidFill>
                  <a:srgbClr val="C00000"/>
                </a:solidFill>
                <a:latin typeface="Segoe UI"/>
                <a:cs typeface="Segoe UI"/>
              </a:rPr>
              <a:t>FRANGES</a:t>
            </a:r>
            <a:r>
              <a:rPr sz="2100" spc="-1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100" spc="-35" dirty="0">
                <a:solidFill>
                  <a:srgbClr val="C00000"/>
                </a:solidFill>
                <a:latin typeface="Segoe UI"/>
                <a:cs typeface="Segoe UI"/>
              </a:rPr>
              <a:t>EDAT</a:t>
            </a:r>
            <a:endParaRPr sz="21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6547" y="1051560"/>
            <a:ext cx="6473825" cy="585470"/>
            <a:chOff x="1336547" y="1051560"/>
            <a:chExt cx="6473825" cy="585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2782" y="1051560"/>
              <a:ext cx="380474" cy="5405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6547" y="1632204"/>
              <a:ext cx="6473825" cy="0"/>
            </a:xfrm>
            <a:custGeom>
              <a:avLst/>
              <a:gdLst/>
              <a:ahLst/>
              <a:cxnLst/>
              <a:rect l="l" t="t" r="r" b="b"/>
              <a:pathLst>
                <a:path w="6473825">
                  <a:moveTo>
                    <a:pt x="0" y="0"/>
                  </a:moveTo>
                  <a:lnTo>
                    <a:pt x="6473825" y="0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57122" y="1843785"/>
            <a:ext cx="6673850" cy="434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90"/>
              </a:spcBef>
            </a:pPr>
            <a:r>
              <a:rPr sz="1350" b="1" spc="-40" dirty="0">
                <a:latin typeface="Segoe UI"/>
                <a:cs typeface="Segoe UI"/>
              </a:rPr>
              <a:t>L’edat</a:t>
            </a:r>
            <a:r>
              <a:rPr sz="1350" b="1" spc="15" dirty="0">
                <a:latin typeface="Segoe UI"/>
                <a:cs typeface="Segoe UI"/>
              </a:rPr>
              <a:t> </a:t>
            </a:r>
            <a:r>
              <a:rPr sz="1350" b="1" spc="-10" dirty="0">
                <a:latin typeface="Segoe UI"/>
                <a:cs typeface="Segoe UI"/>
              </a:rPr>
              <a:t>és</a:t>
            </a:r>
            <a:r>
              <a:rPr sz="1350" b="1" spc="20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un </a:t>
            </a:r>
            <a:r>
              <a:rPr sz="1350" b="1" spc="-10" dirty="0">
                <a:latin typeface="Segoe UI"/>
                <a:cs typeface="Segoe UI"/>
              </a:rPr>
              <a:t>factor</a:t>
            </a:r>
            <a:r>
              <a:rPr sz="1350" b="1" spc="30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de</a:t>
            </a:r>
            <a:r>
              <a:rPr sz="1350" b="1" spc="5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risc,</a:t>
            </a:r>
            <a:r>
              <a:rPr sz="1350" b="1" spc="10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a</a:t>
            </a:r>
            <a:r>
              <a:rPr sz="1350" b="1" spc="10" dirty="0">
                <a:latin typeface="Segoe UI"/>
                <a:cs typeface="Segoe UI"/>
              </a:rPr>
              <a:t> </a:t>
            </a:r>
            <a:r>
              <a:rPr sz="1350" b="1" spc="-15" dirty="0">
                <a:latin typeface="Segoe UI"/>
                <a:cs typeface="Segoe UI"/>
              </a:rPr>
              <a:t>més</a:t>
            </a:r>
            <a:r>
              <a:rPr sz="1350" b="1" spc="45" dirty="0">
                <a:latin typeface="Segoe UI"/>
                <a:cs typeface="Segoe UI"/>
              </a:rPr>
              <a:t> </a:t>
            </a:r>
            <a:r>
              <a:rPr sz="1350" b="1" spc="-10" dirty="0">
                <a:latin typeface="Segoe UI"/>
                <a:cs typeface="Segoe UI"/>
              </a:rPr>
              <a:t>edat,</a:t>
            </a:r>
            <a:r>
              <a:rPr sz="1350" b="1" spc="10" dirty="0">
                <a:latin typeface="Segoe UI"/>
                <a:cs typeface="Segoe UI"/>
              </a:rPr>
              <a:t> </a:t>
            </a:r>
            <a:r>
              <a:rPr sz="1350" b="1" spc="-15" dirty="0">
                <a:latin typeface="Segoe UI"/>
                <a:cs typeface="Segoe UI"/>
              </a:rPr>
              <a:t>més</a:t>
            </a:r>
            <a:r>
              <a:rPr sz="1350" b="1" spc="20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risc.</a:t>
            </a:r>
            <a:r>
              <a:rPr sz="1350" b="1" spc="80" dirty="0">
                <a:latin typeface="Segoe UI"/>
                <a:cs typeface="Segoe UI"/>
              </a:rPr>
              <a:t> </a:t>
            </a:r>
            <a:r>
              <a:rPr sz="1350" b="1" spc="-5" dirty="0">
                <a:solidFill>
                  <a:srgbClr val="FF0000"/>
                </a:solidFill>
                <a:latin typeface="Segoe UI"/>
                <a:cs typeface="Segoe UI"/>
              </a:rPr>
              <a:t>A</a:t>
            </a:r>
            <a:r>
              <a:rPr sz="1350" b="1" spc="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5" dirty="0">
                <a:solidFill>
                  <a:srgbClr val="FF0000"/>
                </a:solidFill>
                <a:latin typeface="Segoe UI"/>
                <a:cs typeface="Segoe UI"/>
              </a:rPr>
              <a:t>partir</a:t>
            </a:r>
            <a:r>
              <a:rPr sz="1350" b="1" spc="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dels</a:t>
            </a:r>
            <a:r>
              <a:rPr sz="1350" b="1" spc="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75</a:t>
            </a:r>
            <a:r>
              <a:rPr sz="1350" b="1" spc="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anys,</a:t>
            </a:r>
            <a:r>
              <a:rPr sz="1350" b="1" spc="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el</a:t>
            </a:r>
            <a:r>
              <a:rPr sz="1350" b="1" spc="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nombre</a:t>
            </a:r>
            <a:r>
              <a:rPr sz="1350" b="1" spc="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5" dirty="0">
                <a:solidFill>
                  <a:srgbClr val="FF0000"/>
                </a:solidFill>
                <a:latin typeface="Segoe UI"/>
                <a:cs typeface="Segoe UI"/>
              </a:rPr>
              <a:t>de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ts val="1614"/>
              </a:lnSpc>
              <a:spcBef>
                <a:spcPts val="5"/>
              </a:spcBef>
            </a:pPr>
            <a:r>
              <a:rPr sz="1350" b="1" spc="-5" dirty="0">
                <a:solidFill>
                  <a:srgbClr val="FF0000"/>
                </a:solidFill>
                <a:latin typeface="Segoe UI"/>
                <a:cs typeface="Segoe UI"/>
              </a:rPr>
              <a:t>casos</a:t>
            </a:r>
            <a:r>
              <a:rPr sz="1350" b="1" spc="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és</a:t>
            </a:r>
            <a:r>
              <a:rPr sz="1350" b="1" spc="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significativament</a:t>
            </a:r>
            <a:r>
              <a:rPr sz="1350" b="1" spc="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Segoe UI"/>
                <a:cs typeface="Segoe UI"/>
              </a:rPr>
              <a:t>major</a:t>
            </a:r>
            <a:r>
              <a:rPr sz="1350" b="1" spc="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que</a:t>
            </a:r>
            <a:r>
              <a:rPr sz="1350" b="1" spc="-10" dirty="0">
                <a:latin typeface="Segoe UI"/>
                <a:cs typeface="Segoe UI"/>
              </a:rPr>
              <a:t> els</a:t>
            </a:r>
            <a:r>
              <a:rPr sz="1350" b="1" spc="25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casos</a:t>
            </a:r>
            <a:r>
              <a:rPr sz="1350" b="1" spc="20" dirty="0">
                <a:latin typeface="Segoe UI"/>
                <a:cs typeface="Segoe UI"/>
              </a:rPr>
              <a:t> </a:t>
            </a:r>
            <a:r>
              <a:rPr sz="1350" b="1" dirty="0">
                <a:latin typeface="Segoe UI"/>
                <a:cs typeface="Segoe UI"/>
              </a:rPr>
              <a:t>de</a:t>
            </a:r>
            <a:r>
              <a:rPr sz="1350" b="1" spc="10" dirty="0">
                <a:latin typeface="Segoe UI"/>
                <a:cs typeface="Segoe UI"/>
              </a:rPr>
              <a:t> </a:t>
            </a:r>
            <a:r>
              <a:rPr sz="1350" b="1" spc="-10" dirty="0">
                <a:latin typeface="Segoe UI"/>
                <a:cs typeface="Segoe UI"/>
              </a:rPr>
              <a:t>persones</a:t>
            </a:r>
            <a:r>
              <a:rPr sz="1350" b="1" spc="50" dirty="0">
                <a:latin typeface="Segoe UI"/>
                <a:cs typeface="Segoe UI"/>
              </a:rPr>
              <a:t> </a:t>
            </a:r>
            <a:r>
              <a:rPr sz="1350" b="1" spc="-10" dirty="0">
                <a:latin typeface="Segoe UI"/>
                <a:cs typeface="Segoe UI"/>
              </a:rPr>
              <a:t>menors</a:t>
            </a:r>
            <a:r>
              <a:rPr sz="1350" b="1" spc="45" dirty="0">
                <a:latin typeface="Segoe UI"/>
                <a:cs typeface="Segoe UI"/>
              </a:rPr>
              <a:t> </a:t>
            </a:r>
            <a:r>
              <a:rPr sz="1350" b="1" spc="-15" dirty="0">
                <a:latin typeface="Segoe UI"/>
                <a:cs typeface="Segoe UI"/>
              </a:rPr>
              <a:t>d’aquesta</a:t>
            </a:r>
            <a:r>
              <a:rPr sz="1350" b="1" spc="15" dirty="0">
                <a:latin typeface="Segoe UI"/>
                <a:cs typeface="Segoe UI"/>
              </a:rPr>
              <a:t> </a:t>
            </a:r>
            <a:r>
              <a:rPr sz="1350" b="1" spc="-5" dirty="0">
                <a:latin typeface="Segoe UI"/>
                <a:cs typeface="Segoe UI"/>
              </a:rPr>
              <a:t>edat.</a:t>
            </a:r>
            <a:endParaRPr sz="135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645408"/>
            <a:ext cx="6153912" cy="2791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9415" y="2316479"/>
            <a:ext cx="1481327" cy="1112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008" y="621791"/>
            <a:ext cx="7888605" cy="6223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400" b="1" dirty="0">
                <a:latin typeface="Calibri"/>
                <a:cs typeface="Calibri"/>
              </a:rPr>
              <a:t>Consell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comarcal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comarques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gironines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571" y="3397377"/>
            <a:ext cx="2790825" cy="122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*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6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comarques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Dona&gt;Home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(23/6</a:t>
            </a:r>
            <a:r>
              <a:rPr sz="1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2020)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0" y="2054225"/>
          <a:ext cx="6115050" cy="107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1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43243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&gt;65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Maltractament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(H/D)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755.396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129.338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43/102........145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0,11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2021*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771.644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134.636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37/64..........101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0,07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0313" y="3537316"/>
            <a:ext cx="3160188" cy="25725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25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595"/>
              </a:spcBef>
            </a:pPr>
            <a:r>
              <a:rPr sz="4400" spc="-5" dirty="0">
                <a:latin typeface="Calibri"/>
                <a:cs typeface="Calibri"/>
              </a:rPr>
              <a:t>Consell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comarcal</a:t>
            </a:r>
            <a:r>
              <a:rPr sz="4400" spc="7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de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75" dirty="0">
                <a:latin typeface="Calibri"/>
                <a:cs typeface="Calibri"/>
              </a:rPr>
              <a:t>l’Anoia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319" y="2474163"/>
            <a:ext cx="6791325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Creació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l’Equip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D’atenció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gent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l’Anoia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(EAVA)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2015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Memòria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2021: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54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situacions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maltractament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gent</a:t>
            </a:r>
            <a:r>
              <a:rPr sz="1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gran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Psicològic:</a:t>
            </a:r>
            <a:r>
              <a:rPr sz="18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37</a:t>
            </a:r>
            <a:r>
              <a:rPr sz="1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Econòmic:</a:t>
            </a:r>
            <a:r>
              <a:rPr sz="18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29</a:t>
            </a:r>
            <a:r>
              <a:rPr sz="1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Físic: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19</a:t>
            </a:r>
            <a:r>
              <a:rPr sz="1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Dones&gt;homes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8488" y="140207"/>
            <a:ext cx="6483350" cy="92392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Sistema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d’informació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d’atenció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(SIAS)</a:t>
            </a:r>
            <a:endParaRPr sz="1800">
              <a:latin typeface="Arial MT"/>
              <a:cs typeface="Arial MT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l’Àrea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Drets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Socials,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justícia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global,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feminismes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LGTBI</a:t>
            </a:r>
            <a:endParaRPr sz="1800">
              <a:latin typeface="Arial MT"/>
              <a:cs typeface="Arial MT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Barcelona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3450" y="5761735"/>
            <a:ext cx="270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Dona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&gt;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Home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(78%/22%)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7575" y="1335150"/>
          <a:ext cx="2419350" cy="321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2021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(fins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juny)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7513" y="1993259"/>
            <a:ext cx="3978454" cy="25666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416" y="1164336"/>
            <a:ext cx="7484745" cy="5694045"/>
            <a:chOff x="1042416" y="1164336"/>
            <a:chExt cx="7484745" cy="5694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16" y="1164336"/>
              <a:ext cx="7484184" cy="3660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87039" y="4867656"/>
              <a:ext cx="3672840" cy="1990725"/>
            </a:xfrm>
            <a:custGeom>
              <a:avLst/>
              <a:gdLst/>
              <a:ahLst/>
              <a:cxnLst/>
              <a:rect l="l" t="t" r="r" b="b"/>
              <a:pathLst>
                <a:path w="3672840" h="1990725">
                  <a:moveTo>
                    <a:pt x="3672840" y="0"/>
                  </a:moveTo>
                  <a:lnTo>
                    <a:pt x="0" y="0"/>
                  </a:lnTo>
                  <a:lnTo>
                    <a:pt x="0" y="1990340"/>
                  </a:lnTo>
                  <a:lnTo>
                    <a:pt x="3672840" y="1990340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30096" y="329184"/>
            <a:ext cx="6474460" cy="69532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ts val="1614"/>
              </a:lnSpc>
              <a:spcBef>
                <a:spcPts val="340"/>
              </a:spcBef>
            </a:pPr>
            <a:r>
              <a:rPr sz="1350" spc="-25" dirty="0">
                <a:solidFill>
                  <a:srgbClr val="FFFFFF"/>
                </a:solidFill>
                <a:latin typeface="Arial MT"/>
                <a:cs typeface="Arial MT"/>
              </a:rPr>
              <a:t>Yongije</a:t>
            </a:r>
            <a:r>
              <a:rPr sz="13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95" dirty="0">
                <a:solidFill>
                  <a:srgbClr val="FFFFFF"/>
                </a:solidFill>
                <a:latin typeface="Arial MT"/>
                <a:cs typeface="Arial MT"/>
              </a:rPr>
              <a:t>Y.</a:t>
            </a:r>
            <a:r>
              <a:rPr sz="1350" spc="-5" dirty="0">
                <a:solidFill>
                  <a:srgbClr val="FFFFFF"/>
                </a:solidFill>
                <a:latin typeface="Arial MT"/>
                <a:cs typeface="Arial MT"/>
              </a:rPr>
              <a:t> et</a:t>
            </a:r>
            <a:r>
              <a:rPr sz="13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 MT"/>
                <a:cs typeface="Arial MT"/>
              </a:rPr>
              <a:t>al.</a:t>
            </a:r>
            <a:r>
              <a:rPr sz="135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Arial MT"/>
                <a:cs typeface="Arial MT"/>
              </a:rPr>
              <a:t>Elder</a:t>
            </a:r>
            <a:r>
              <a:rPr sz="13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abuse</a:t>
            </a:r>
            <a:r>
              <a:rPr sz="135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prevalence</a:t>
            </a:r>
            <a:r>
              <a:rPr sz="135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3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 MT"/>
                <a:cs typeface="Arial MT"/>
              </a:rPr>
              <a:t>community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 MT"/>
                <a:cs typeface="Arial MT"/>
              </a:rPr>
              <a:t>settings: a</a:t>
            </a: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 MT"/>
                <a:cs typeface="Arial MT"/>
              </a:rPr>
              <a:t>systematic</a:t>
            </a:r>
            <a:endParaRPr sz="1350">
              <a:latin typeface="Arial MT"/>
              <a:cs typeface="Arial MT"/>
            </a:endParaRPr>
          </a:p>
          <a:p>
            <a:pPr marL="92075">
              <a:lnSpc>
                <a:spcPts val="1614"/>
              </a:lnSpc>
            </a:pP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review</a:t>
            </a:r>
            <a:r>
              <a:rPr sz="13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3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meta-analysis</a:t>
            </a:r>
            <a:endParaRPr sz="135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Lancet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Glob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2017;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5: e147–56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7557" y="4898263"/>
            <a:ext cx="267589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52 estudis, 28 països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Prevalença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global: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15,7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%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Psicològic:</a:t>
            </a:r>
            <a:r>
              <a:rPr sz="1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11,6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Financer:</a:t>
            </a:r>
            <a:r>
              <a:rPr sz="1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6,8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Negligència:</a:t>
            </a:r>
            <a:r>
              <a:rPr sz="18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4,2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Físic: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2,6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Sexual: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0,9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75487"/>
            <a:ext cx="8229600" cy="3154680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307975" indent="-217170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Incidència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maltractament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món</a:t>
            </a:r>
            <a:endParaRPr sz="3200">
              <a:latin typeface="Calibri"/>
              <a:cs typeface="Calibri"/>
            </a:endParaRPr>
          </a:p>
          <a:p>
            <a:pPr marL="307975" indent="-217170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Incidència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maltractament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Espanya</a:t>
            </a:r>
            <a:endParaRPr sz="3200">
              <a:latin typeface="Calibri"/>
              <a:cs typeface="Calibri"/>
            </a:endParaRPr>
          </a:p>
          <a:p>
            <a:pPr marL="307975" indent="-217170">
              <a:lnSpc>
                <a:spcPct val="100000"/>
              </a:lnSpc>
              <a:spcBef>
                <a:spcPts val="5"/>
              </a:spcBef>
              <a:buChar char="-"/>
              <a:tabLst>
                <a:tab pos="30861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Incidència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maltractament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Catalunya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4005071"/>
            <a:ext cx="7010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0632" y="237743"/>
            <a:ext cx="4097020" cy="597535"/>
          </a:xfrm>
          <a:custGeom>
            <a:avLst/>
            <a:gdLst/>
            <a:ahLst/>
            <a:cxnLst/>
            <a:rect l="l" t="t" r="r" b="b"/>
            <a:pathLst>
              <a:path w="4097020" h="597535">
                <a:moveTo>
                  <a:pt x="4096512" y="0"/>
                </a:moveTo>
                <a:lnTo>
                  <a:pt x="0" y="0"/>
                </a:lnTo>
                <a:lnTo>
                  <a:pt x="0" y="597407"/>
                </a:lnTo>
                <a:lnTo>
                  <a:pt x="4096512" y="597407"/>
                </a:lnTo>
                <a:lnTo>
                  <a:pt x="40965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1530" y="186385"/>
            <a:ext cx="33115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30" dirty="0">
                <a:latin typeface="Calibri"/>
                <a:cs typeface="Calibri"/>
              </a:rPr>
              <a:t>C</a:t>
            </a:r>
            <a:r>
              <a:rPr sz="4000" b="1" dirty="0">
                <a:latin typeface="Calibri"/>
                <a:cs typeface="Calibri"/>
              </a:rPr>
              <a:t>ONC</a:t>
            </a:r>
            <a:r>
              <a:rPr sz="4000" b="1" spc="-105" dirty="0">
                <a:latin typeface="Calibri"/>
                <a:cs typeface="Calibri"/>
              </a:rPr>
              <a:t>L</a:t>
            </a:r>
            <a:r>
              <a:rPr sz="4000" b="1" dirty="0">
                <a:latin typeface="Calibri"/>
                <a:cs typeface="Calibri"/>
              </a:rPr>
              <a:t>USSI</a:t>
            </a:r>
            <a:r>
              <a:rPr sz="4000" b="1" spc="-15" dirty="0">
                <a:latin typeface="Calibri"/>
                <a:cs typeface="Calibri"/>
              </a:rPr>
              <a:t>O</a:t>
            </a:r>
            <a:r>
              <a:rPr sz="4000" b="1" spc="5" dirty="0">
                <a:latin typeface="Calibri"/>
                <a:cs typeface="Calibri"/>
              </a:rPr>
              <a:t>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272" y="835152"/>
            <a:ext cx="8333740" cy="2679700"/>
          </a:xfrm>
          <a:custGeom>
            <a:avLst/>
            <a:gdLst/>
            <a:ahLst/>
            <a:cxnLst/>
            <a:rect l="l" t="t" r="r" b="b"/>
            <a:pathLst>
              <a:path w="8333740" h="2679700">
                <a:moveTo>
                  <a:pt x="8333232" y="0"/>
                </a:moveTo>
                <a:lnTo>
                  <a:pt x="0" y="0"/>
                </a:lnTo>
                <a:lnTo>
                  <a:pt x="0" y="2679192"/>
                </a:lnTo>
                <a:lnTo>
                  <a:pt x="8333232" y="2679192"/>
                </a:lnTo>
                <a:lnTo>
                  <a:pt x="833323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316" y="861186"/>
            <a:ext cx="8046720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0050" marR="540385" indent="-387985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99415" algn="l"/>
                <a:tab pos="400685" algn="l"/>
              </a:tabLst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incidència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maltractaments</a:t>
            </a: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podria</a:t>
            </a: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situar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2100" b="1" spc="-5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voltant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15-20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100">
              <a:latin typeface="Arial"/>
              <a:cs typeface="Arial"/>
            </a:endParaRPr>
          </a:p>
          <a:p>
            <a:pPr marL="400050" indent="-3879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9415" algn="l"/>
                <a:tab pos="400685" algn="l"/>
                <a:tab pos="5466715" algn="l"/>
              </a:tabLst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dona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pateix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maltractament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que	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l’home</a:t>
            </a:r>
            <a:endParaRPr sz="2100">
              <a:latin typeface="Arial"/>
              <a:cs typeface="Arial"/>
            </a:endParaRPr>
          </a:p>
          <a:p>
            <a:pPr marL="400050" indent="-387985">
              <a:lnSpc>
                <a:spcPct val="100000"/>
              </a:lnSpc>
              <a:buAutoNum type="arabicPeriod"/>
              <a:tabLst>
                <a:tab pos="399415" algn="l"/>
                <a:tab pos="400685" algn="l"/>
              </a:tabLst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dades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oficial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molt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inferiors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(1-2%)</a:t>
            </a:r>
            <a:endParaRPr sz="2100">
              <a:latin typeface="Arial"/>
              <a:cs typeface="Arial"/>
            </a:endParaRPr>
          </a:p>
          <a:p>
            <a:pPr marL="400050" indent="-387985">
              <a:lnSpc>
                <a:spcPct val="100000"/>
              </a:lnSpc>
              <a:buAutoNum type="arabicPeriod"/>
              <a:tabLst>
                <a:tab pos="399415" algn="l"/>
                <a:tab pos="400685" algn="l"/>
              </a:tabLst>
            </a:pP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sz="21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registre</a:t>
            </a:r>
            <a:r>
              <a:rPr sz="21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1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les</a:t>
            </a:r>
            <a:r>
              <a:rPr sz="21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dades</a:t>
            </a:r>
            <a:r>
              <a:rPr sz="21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1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maltractament</a:t>
            </a:r>
            <a:r>
              <a:rPr sz="21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1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gent</a:t>
            </a:r>
            <a:r>
              <a:rPr sz="21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gran</a:t>
            </a:r>
            <a:r>
              <a:rPr sz="21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endParaRPr sz="2100">
              <a:latin typeface="Arial"/>
              <a:cs typeface="Arial"/>
            </a:endParaRPr>
          </a:p>
          <a:p>
            <a:pPr marL="400050">
              <a:lnSpc>
                <a:spcPct val="100000"/>
              </a:lnSpc>
            </a:pP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1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prou</a:t>
            </a:r>
            <a:r>
              <a:rPr sz="21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acurat</a:t>
            </a:r>
            <a:endParaRPr sz="2100">
              <a:latin typeface="Arial"/>
              <a:cs typeface="Arial"/>
            </a:endParaRPr>
          </a:p>
          <a:p>
            <a:pPr marL="400050" indent="-387985">
              <a:lnSpc>
                <a:spcPct val="100000"/>
              </a:lnSpc>
              <a:buAutoNum type="arabicPeriod" startAt="5"/>
              <a:tabLst>
                <a:tab pos="399415" algn="l"/>
                <a:tab pos="400685" algn="l"/>
              </a:tabLst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són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múltiples</a:t>
            </a:r>
            <a:endParaRPr sz="2100">
              <a:latin typeface="Arial"/>
              <a:cs typeface="Arial"/>
            </a:endParaRPr>
          </a:p>
          <a:p>
            <a:pPr marL="400050" indent="-38798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99415" algn="l"/>
                <a:tab pos="400685" algn="l"/>
              </a:tabLst>
            </a:pP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1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necessari</a:t>
            </a:r>
            <a:r>
              <a:rPr sz="21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10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creació</a:t>
            </a:r>
            <a:r>
              <a:rPr sz="21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d’un</a:t>
            </a:r>
            <a:r>
              <a:rPr sz="21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00"/>
                </a:solidFill>
                <a:latin typeface="Arial"/>
                <a:cs typeface="Arial"/>
              </a:rPr>
              <a:t>telèfon</a:t>
            </a:r>
            <a:r>
              <a:rPr sz="21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100" b="1" spc="-5" dirty="0">
                <a:solidFill>
                  <a:srgbClr val="FFFF00"/>
                </a:solidFill>
                <a:latin typeface="Arial"/>
                <a:cs typeface="Arial"/>
              </a:rPr>
              <a:t> la</a:t>
            </a:r>
            <a:r>
              <a:rPr sz="21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gent</a:t>
            </a:r>
            <a:r>
              <a:rPr sz="21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00"/>
                </a:solidFill>
                <a:latin typeface="Arial"/>
                <a:cs typeface="Arial"/>
              </a:rPr>
              <a:t>gran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695" y="3788664"/>
            <a:ext cx="4864608" cy="28315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857834"/>
            <a:ext cx="73348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GR</a:t>
            </a:r>
            <a:r>
              <a:rPr sz="3600" b="1" spc="-1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CIES</a:t>
            </a:r>
            <a:r>
              <a:rPr sz="36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sz="3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spc="-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3600" b="1" spc="-27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spc="-2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37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TEN</a:t>
            </a:r>
            <a:r>
              <a:rPr sz="3600" b="1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9488" y="1917192"/>
            <a:ext cx="5145023" cy="3544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595"/>
              </a:spcBef>
              <a:tabLst>
                <a:tab pos="5474335" algn="l"/>
              </a:tabLst>
            </a:pPr>
            <a:r>
              <a:rPr sz="4400" spc="-20" dirty="0">
                <a:latin typeface="Calibri"/>
                <a:cs typeface="Calibri"/>
              </a:rPr>
              <a:t>Maltractament</a:t>
            </a:r>
            <a:r>
              <a:rPr sz="4400" spc="10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de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la	</a:t>
            </a:r>
            <a:r>
              <a:rPr sz="4400" spc="-35" dirty="0">
                <a:latin typeface="Calibri"/>
                <a:cs typeface="Calibri"/>
              </a:rPr>
              <a:t>gent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gran: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Segons</a:t>
            </a:r>
            <a:r>
              <a:rPr spc="35" dirty="0"/>
              <a:t> </a:t>
            </a:r>
            <a:r>
              <a:rPr spc="-5" dirty="0"/>
              <a:t>l'OMS,</a:t>
            </a:r>
            <a:r>
              <a:rPr spc="40" dirty="0"/>
              <a:t> </a:t>
            </a:r>
            <a:r>
              <a:rPr spc="-5" dirty="0"/>
              <a:t>es </a:t>
            </a:r>
            <a:r>
              <a:rPr spc="-10" dirty="0"/>
              <a:t>defineix</a:t>
            </a:r>
            <a:r>
              <a:rPr spc="10" dirty="0"/>
              <a:t> </a:t>
            </a:r>
            <a:r>
              <a:rPr spc="-20" dirty="0"/>
              <a:t>com</a:t>
            </a:r>
            <a:r>
              <a:rPr dirty="0"/>
              <a:t> </a:t>
            </a:r>
            <a:r>
              <a:rPr spc="-10" dirty="0"/>
              <a:t>“un</a:t>
            </a:r>
            <a:r>
              <a:rPr spc="20" dirty="0"/>
              <a:t> </a:t>
            </a:r>
            <a:r>
              <a:rPr spc="-10" dirty="0"/>
              <a:t>acte</a:t>
            </a:r>
            <a:r>
              <a:rPr spc="-5" dirty="0"/>
              <a:t> únic</a:t>
            </a:r>
            <a:r>
              <a:rPr spc="10" dirty="0"/>
              <a:t> </a:t>
            </a:r>
            <a:r>
              <a:rPr spc="-5" dirty="0"/>
              <a:t>o </a:t>
            </a:r>
            <a:r>
              <a:rPr dirty="0"/>
              <a:t> </a:t>
            </a:r>
            <a:r>
              <a:rPr spc="-20" dirty="0"/>
              <a:t>repetit</a:t>
            </a:r>
            <a:r>
              <a:rPr spc="20" dirty="0"/>
              <a:t> </a:t>
            </a:r>
            <a:r>
              <a:rPr spc="-10" dirty="0"/>
              <a:t>que</a:t>
            </a:r>
            <a:r>
              <a:rPr spc="15" dirty="0"/>
              <a:t> </a:t>
            </a:r>
            <a:r>
              <a:rPr spc="-10" dirty="0"/>
              <a:t>causa</a:t>
            </a:r>
            <a:r>
              <a:rPr spc="20" dirty="0"/>
              <a:t> </a:t>
            </a:r>
            <a:r>
              <a:rPr spc="-5" dirty="0"/>
              <a:t>mal</a:t>
            </a:r>
            <a:r>
              <a:rPr spc="25" dirty="0"/>
              <a:t> </a:t>
            </a:r>
            <a:r>
              <a:rPr spc="-5" dirty="0"/>
              <a:t>o </a:t>
            </a:r>
            <a:r>
              <a:rPr spc="-15" dirty="0"/>
              <a:t>sofriment</a:t>
            </a:r>
            <a:r>
              <a:rPr spc="20" dirty="0"/>
              <a:t> 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10" dirty="0"/>
              <a:t>una</a:t>
            </a:r>
            <a:r>
              <a:rPr spc="10" dirty="0"/>
              <a:t> </a:t>
            </a:r>
            <a:r>
              <a:rPr spc="-20" dirty="0"/>
              <a:t>persona </a:t>
            </a:r>
            <a:r>
              <a:rPr spc="-710" dirty="0"/>
              <a:t> </a:t>
            </a:r>
            <a:r>
              <a:rPr spc="-10" dirty="0"/>
              <a:t>d'edat,</a:t>
            </a:r>
            <a:r>
              <a:rPr spc="30" dirty="0"/>
              <a:t> </a:t>
            </a:r>
            <a:r>
              <a:rPr spc="-5" dirty="0"/>
              <a:t>o la</a:t>
            </a:r>
            <a:r>
              <a:rPr spc="5" dirty="0"/>
              <a:t> </a:t>
            </a:r>
            <a:r>
              <a:rPr spc="-25" dirty="0"/>
              <a:t>falta</a:t>
            </a:r>
            <a:r>
              <a:rPr spc="-5" dirty="0"/>
              <a:t> </a:t>
            </a:r>
            <a:r>
              <a:rPr spc="-10" dirty="0"/>
              <a:t>de</a:t>
            </a:r>
            <a:r>
              <a:rPr spc="15" dirty="0"/>
              <a:t> </a:t>
            </a:r>
            <a:r>
              <a:rPr spc="-20" dirty="0"/>
              <a:t>mesures</a:t>
            </a:r>
            <a:r>
              <a:rPr spc="35" dirty="0"/>
              <a:t> </a:t>
            </a:r>
            <a:r>
              <a:rPr spc="-10" dirty="0"/>
              <a:t>apropiades</a:t>
            </a:r>
            <a:r>
              <a:rPr spc="30" dirty="0"/>
              <a:t> </a:t>
            </a:r>
            <a:r>
              <a:rPr spc="-10" dirty="0"/>
              <a:t>per</a:t>
            </a:r>
            <a:r>
              <a:rPr dirty="0"/>
              <a:t> </a:t>
            </a:r>
            <a:r>
              <a:rPr spc="-5" dirty="0"/>
              <a:t>a </a:t>
            </a:r>
            <a:r>
              <a:rPr dirty="0"/>
              <a:t> </a:t>
            </a:r>
            <a:r>
              <a:rPr spc="-15" dirty="0"/>
              <a:t>evitar-ho,</a:t>
            </a:r>
            <a:r>
              <a:rPr spc="30" dirty="0"/>
              <a:t> </a:t>
            </a:r>
            <a:r>
              <a:rPr spc="-10" dirty="0"/>
              <a:t>que</a:t>
            </a:r>
            <a:r>
              <a:rPr spc="10" dirty="0"/>
              <a:t> </a:t>
            </a:r>
            <a:r>
              <a:rPr spc="-5" dirty="0"/>
              <a:t>es</a:t>
            </a:r>
            <a:r>
              <a:rPr spc="-15" dirty="0"/>
              <a:t> produeix</a:t>
            </a:r>
            <a:r>
              <a:rPr spc="20" dirty="0"/>
              <a:t> </a:t>
            </a:r>
            <a:r>
              <a:rPr spc="-5" dirty="0"/>
              <a:t>en</a:t>
            </a:r>
            <a:r>
              <a:rPr spc="10" dirty="0"/>
              <a:t> </a:t>
            </a:r>
            <a:r>
              <a:rPr spc="-10" dirty="0"/>
              <a:t>una</a:t>
            </a:r>
            <a:r>
              <a:rPr spc="20" dirty="0"/>
              <a:t> </a:t>
            </a:r>
            <a:r>
              <a:rPr spc="-10" dirty="0"/>
              <a:t>relació</a:t>
            </a:r>
            <a:r>
              <a:rPr spc="5" dirty="0"/>
              <a:t> </a:t>
            </a:r>
            <a:r>
              <a:rPr spc="-10" dirty="0"/>
              <a:t>basada </a:t>
            </a:r>
            <a:r>
              <a:rPr spc="-705" dirty="0"/>
              <a:t> </a:t>
            </a:r>
            <a:r>
              <a:rPr spc="-5" dirty="0"/>
              <a:t>en</a:t>
            </a:r>
            <a:r>
              <a:rPr spc="10" dirty="0"/>
              <a:t> </a:t>
            </a:r>
            <a:r>
              <a:rPr spc="-5" dirty="0"/>
              <a:t>la </a:t>
            </a:r>
            <a:r>
              <a:rPr spc="-15" dirty="0"/>
              <a:t>confiança”</a:t>
            </a:r>
          </a:p>
        </p:txBody>
      </p:sp>
      <p:sp>
        <p:nvSpPr>
          <p:cNvPr id="4" name="object 4"/>
          <p:cNvSpPr/>
          <p:nvPr/>
        </p:nvSpPr>
        <p:spPr>
          <a:xfrm>
            <a:off x="323088" y="4654296"/>
            <a:ext cx="6410325" cy="368935"/>
          </a:xfrm>
          <a:custGeom>
            <a:avLst/>
            <a:gdLst/>
            <a:ahLst/>
            <a:cxnLst/>
            <a:rect l="l" t="t" r="r" b="b"/>
            <a:pathLst>
              <a:path w="6410325" h="368935">
                <a:moveTo>
                  <a:pt x="6409944" y="0"/>
                </a:moveTo>
                <a:lnTo>
                  <a:pt x="0" y="0"/>
                </a:lnTo>
                <a:lnTo>
                  <a:pt x="0" y="368807"/>
                </a:lnTo>
                <a:lnTo>
                  <a:pt x="6409944" y="368807"/>
                </a:lnTo>
                <a:lnTo>
                  <a:pt x="640994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088" y="4654296"/>
            <a:ext cx="6410325" cy="3689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  <a:tabLst>
                <a:tab pos="2485390" algn="l"/>
                <a:tab pos="475932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Detecció	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Avaluació	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Intervenció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9176" y="4700015"/>
            <a:ext cx="3226435" cy="324485"/>
            <a:chOff x="1789176" y="4700015"/>
            <a:chExt cx="3226435" cy="3244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9176" y="4700015"/>
              <a:ext cx="769416" cy="3244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36420" y="4782311"/>
              <a:ext cx="561975" cy="119380"/>
            </a:xfrm>
            <a:custGeom>
              <a:avLst/>
              <a:gdLst/>
              <a:ahLst/>
              <a:cxnLst/>
              <a:rect l="l" t="t" r="r" b="b"/>
              <a:pathLst>
                <a:path w="561975" h="119379">
                  <a:moveTo>
                    <a:pt x="443103" y="0"/>
                  </a:moveTo>
                  <a:lnTo>
                    <a:pt x="443103" y="118871"/>
                  </a:lnTo>
                  <a:lnTo>
                    <a:pt x="522350" y="79248"/>
                  </a:lnTo>
                  <a:lnTo>
                    <a:pt x="462915" y="79248"/>
                  </a:lnTo>
                  <a:lnTo>
                    <a:pt x="462915" y="39624"/>
                  </a:lnTo>
                  <a:lnTo>
                    <a:pt x="522350" y="39624"/>
                  </a:lnTo>
                  <a:lnTo>
                    <a:pt x="443103" y="0"/>
                  </a:lnTo>
                  <a:close/>
                </a:path>
                <a:path w="561975" h="119379">
                  <a:moveTo>
                    <a:pt x="443103" y="39624"/>
                  </a:moveTo>
                  <a:lnTo>
                    <a:pt x="0" y="39624"/>
                  </a:lnTo>
                  <a:lnTo>
                    <a:pt x="0" y="79248"/>
                  </a:lnTo>
                  <a:lnTo>
                    <a:pt x="443103" y="79248"/>
                  </a:lnTo>
                  <a:lnTo>
                    <a:pt x="443103" y="39624"/>
                  </a:lnTo>
                  <a:close/>
                </a:path>
                <a:path w="561975" h="119379">
                  <a:moveTo>
                    <a:pt x="522350" y="39624"/>
                  </a:moveTo>
                  <a:lnTo>
                    <a:pt x="462915" y="39624"/>
                  </a:lnTo>
                  <a:lnTo>
                    <a:pt x="462915" y="79248"/>
                  </a:lnTo>
                  <a:lnTo>
                    <a:pt x="522350" y="79248"/>
                  </a:lnTo>
                  <a:lnTo>
                    <a:pt x="561975" y="59436"/>
                  </a:lnTo>
                  <a:lnTo>
                    <a:pt x="522350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5864" y="4700015"/>
              <a:ext cx="769416" cy="3244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93108" y="4782311"/>
              <a:ext cx="561975" cy="119380"/>
            </a:xfrm>
            <a:custGeom>
              <a:avLst/>
              <a:gdLst/>
              <a:ahLst/>
              <a:cxnLst/>
              <a:rect l="l" t="t" r="r" b="b"/>
              <a:pathLst>
                <a:path w="561975" h="119379">
                  <a:moveTo>
                    <a:pt x="443102" y="0"/>
                  </a:moveTo>
                  <a:lnTo>
                    <a:pt x="443102" y="118871"/>
                  </a:lnTo>
                  <a:lnTo>
                    <a:pt x="522350" y="79248"/>
                  </a:lnTo>
                  <a:lnTo>
                    <a:pt x="462914" y="79248"/>
                  </a:lnTo>
                  <a:lnTo>
                    <a:pt x="462914" y="39624"/>
                  </a:lnTo>
                  <a:lnTo>
                    <a:pt x="522350" y="39624"/>
                  </a:lnTo>
                  <a:lnTo>
                    <a:pt x="443102" y="0"/>
                  </a:lnTo>
                  <a:close/>
                </a:path>
                <a:path w="561975" h="119379">
                  <a:moveTo>
                    <a:pt x="443102" y="39624"/>
                  </a:moveTo>
                  <a:lnTo>
                    <a:pt x="0" y="39624"/>
                  </a:lnTo>
                  <a:lnTo>
                    <a:pt x="0" y="79248"/>
                  </a:lnTo>
                  <a:lnTo>
                    <a:pt x="443102" y="79248"/>
                  </a:lnTo>
                  <a:lnTo>
                    <a:pt x="443102" y="39624"/>
                  </a:lnTo>
                  <a:close/>
                </a:path>
                <a:path w="561975" h="119379">
                  <a:moveTo>
                    <a:pt x="522350" y="39624"/>
                  </a:moveTo>
                  <a:lnTo>
                    <a:pt x="462914" y="39624"/>
                  </a:lnTo>
                  <a:lnTo>
                    <a:pt x="462914" y="79248"/>
                  </a:lnTo>
                  <a:lnTo>
                    <a:pt x="522350" y="79248"/>
                  </a:lnTo>
                  <a:lnTo>
                    <a:pt x="561975" y="59436"/>
                  </a:lnTo>
                  <a:lnTo>
                    <a:pt x="522350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59784" y="5693461"/>
            <a:ext cx="1398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REGISTRE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2713315"/>
            <a:ext cx="3874008" cy="20994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6629" y="865632"/>
            <a:ext cx="4350747" cy="49900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1563" y="3677411"/>
            <a:ext cx="2030095" cy="350520"/>
          </a:xfrm>
          <a:custGeom>
            <a:avLst/>
            <a:gdLst/>
            <a:ahLst/>
            <a:cxnLst/>
            <a:rect l="l" t="t" r="r" b="b"/>
            <a:pathLst>
              <a:path w="2030095" h="350520">
                <a:moveTo>
                  <a:pt x="0" y="58419"/>
                </a:moveTo>
                <a:lnTo>
                  <a:pt x="4591" y="35683"/>
                </a:lnTo>
                <a:lnTo>
                  <a:pt x="17113" y="17113"/>
                </a:lnTo>
                <a:lnTo>
                  <a:pt x="35683" y="4591"/>
                </a:lnTo>
                <a:lnTo>
                  <a:pt x="58420" y="0"/>
                </a:lnTo>
                <a:lnTo>
                  <a:pt x="1971548" y="0"/>
                </a:lnTo>
                <a:lnTo>
                  <a:pt x="1994284" y="4591"/>
                </a:lnTo>
                <a:lnTo>
                  <a:pt x="2012854" y="17113"/>
                </a:lnTo>
                <a:lnTo>
                  <a:pt x="2025376" y="35683"/>
                </a:lnTo>
                <a:lnTo>
                  <a:pt x="2029968" y="58419"/>
                </a:lnTo>
                <a:lnTo>
                  <a:pt x="2029968" y="292100"/>
                </a:lnTo>
                <a:lnTo>
                  <a:pt x="2025376" y="314836"/>
                </a:lnTo>
                <a:lnTo>
                  <a:pt x="2012854" y="333406"/>
                </a:lnTo>
                <a:lnTo>
                  <a:pt x="1994284" y="345928"/>
                </a:lnTo>
                <a:lnTo>
                  <a:pt x="1971548" y="350519"/>
                </a:lnTo>
                <a:lnTo>
                  <a:pt x="58420" y="350519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19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94047" y="1581911"/>
            <a:ext cx="454659" cy="265430"/>
            <a:chOff x="4194047" y="1581911"/>
            <a:chExt cx="454659" cy="265430"/>
          </a:xfrm>
        </p:grpSpPr>
        <p:sp>
          <p:nvSpPr>
            <p:cNvPr id="6" name="object 6"/>
            <p:cNvSpPr/>
            <p:nvPr/>
          </p:nvSpPr>
          <p:spPr>
            <a:xfrm>
              <a:off x="4206239" y="1594103"/>
              <a:ext cx="429895" cy="241300"/>
            </a:xfrm>
            <a:custGeom>
              <a:avLst/>
              <a:gdLst/>
              <a:ahLst/>
              <a:cxnLst/>
              <a:rect l="l" t="t" r="r" b="b"/>
              <a:pathLst>
                <a:path w="429895" h="241300">
                  <a:moveTo>
                    <a:pt x="309372" y="0"/>
                  </a:moveTo>
                  <a:lnTo>
                    <a:pt x="309372" y="60198"/>
                  </a:lnTo>
                  <a:lnTo>
                    <a:pt x="0" y="60198"/>
                  </a:lnTo>
                  <a:lnTo>
                    <a:pt x="0" y="180594"/>
                  </a:lnTo>
                  <a:lnTo>
                    <a:pt x="309372" y="180594"/>
                  </a:lnTo>
                  <a:lnTo>
                    <a:pt x="309372" y="240792"/>
                  </a:lnTo>
                  <a:lnTo>
                    <a:pt x="429768" y="12039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6239" y="1594103"/>
              <a:ext cx="429895" cy="241300"/>
            </a:xfrm>
            <a:custGeom>
              <a:avLst/>
              <a:gdLst/>
              <a:ahLst/>
              <a:cxnLst/>
              <a:rect l="l" t="t" r="r" b="b"/>
              <a:pathLst>
                <a:path w="429895" h="241300">
                  <a:moveTo>
                    <a:pt x="0" y="60198"/>
                  </a:moveTo>
                  <a:lnTo>
                    <a:pt x="309372" y="60198"/>
                  </a:lnTo>
                  <a:lnTo>
                    <a:pt x="309372" y="0"/>
                  </a:lnTo>
                  <a:lnTo>
                    <a:pt x="429768" y="120396"/>
                  </a:lnTo>
                  <a:lnTo>
                    <a:pt x="309372" y="240792"/>
                  </a:lnTo>
                  <a:lnTo>
                    <a:pt x="309372" y="180594"/>
                  </a:lnTo>
                  <a:lnTo>
                    <a:pt x="0" y="180594"/>
                  </a:lnTo>
                  <a:lnTo>
                    <a:pt x="0" y="60198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94047" y="3456432"/>
            <a:ext cx="454659" cy="265430"/>
            <a:chOff x="4194047" y="3456432"/>
            <a:chExt cx="454659" cy="265430"/>
          </a:xfrm>
        </p:grpSpPr>
        <p:sp>
          <p:nvSpPr>
            <p:cNvPr id="9" name="object 9"/>
            <p:cNvSpPr/>
            <p:nvPr/>
          </p:nvSpPr>
          <p:spPr>
            <a:xfrm>
              <a:off x="4206239" y="3468624"/>
              <a:ext cx="429895" cy="241300"/>
            </a:xfrm>
            <a:custGeom>
              <a:avLst/>
              <a:gdLst/>
              <a:ahLst/>
              <a:cxnLst/>
              <a:rect l="l" t="t" r="r" b="b"/>
              <a:pathLst>
                <a:path w="429895" h="241300">
                  <a:moveTo>
                    <a:pt x="309372" y="0"/>
                  </a:moveTo>
                  <a:lnTo>
                    <a:pt x="309372" y="60198"/>
                  </a:lnTo>
                  <a:lnTo>
                    <a:pt x="0" y="60198"/>
                  </a:lnTo>
                  <a:lnTo>
                    <a:pt x="0" y="180594"/>
                  </a:lnTo>
                  <a:lnTo>
                    <a:pt x="309372" y="180594"/>
                  </a:lnTo>
                  <a:lnTo>
                    <a:pt x="309372" y="240792"/>
                  </a:lnTo>
                  <a:lnTo>
                    <a:pt x="429768" y="12039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39" y="3468624"/>
              <a:ext cx="429895" cy="241300"/>
            </a:xfrm>
            <a:custGeom>
              <a:avLst/>
              <a:gdLst/>
              <a:ahLst/>
              <a:cxnLst/>
              <a:rect l="l" t="t" r="r" b="b"/>
              <a:pathLst>
                <a:path w="429895" h="241300">
                  <a:moveTo>
                    <a:pt x="0" y="60198"/>
                  </a:moveTo>
                  <a:lnTo>
                    <a:pt x="309372" y="60198"/>
                  </a:lnTo>
                  <a:lnTo>
                    <a:pt x="309372" y="0"/>
                  </a:lnTo>
                  <a:lnTo>
                    <a:pt x="429768" y="120396"/>
                  </a:lnTo>
                  <a:lnTo>
                    <a:pt x="309372" y="240792"/>
                  </a:lnTo>
                  <a:lnTo>
                    <a:pt x="309372" y="180594"/>
                  </a:lnTo>
                  <a:lnTo>
                    <a:pt x="0" y="180594"/>
                  </a:lnTo>
                  <a:lnTo>
                    <a:pt x="0" y="60198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94047" y="4303776"/>
            <a:ext cx="454659" cy="262255"/>
            <a:chOff x="4194047" y="4303776"/>
            <a:chExt cx="454659" cy="262255"/>
          </a:xfrm>
        </p:grpSpPr>
        <p:sp>
          <p:nvSpPr>
            <p:cNvPr id="12" name="object 12"/>
            <p:cNvSpPr/>
            <p:nvPr/>
          </p:nvSpPr>
          <p:spPr>
            <a:xfrm>
              <a:off x="4206239" y="4315968"/>
              <a:ext cx="429895" cy="238125"/>
            </a:xfrm>
            <a:custGeom>
              <a:avLst/>
              <a:gdLst/>
              <a:ahLst/>
              <a:cxnLst/>
              <a:rect l="l" t="t" r="r" b="b"/>
              <a:pathLst>
                <a:path w="429895" h="238125">
                  <a:moveTo>
                    <a:pt x="310896" y="0"/>
                  </a:moveTo>
                  <a:lnTo>
                    <a:pt x="310896" y="59435"/>
                  </a:lnTo>
                  <a:lnTo>
                    <a:pt x="0" y="59435"/>
                  </a:lnTo>
                  <a:lnTo>
                    <a:pt x="0" y="178307"/>
                  </a:lnTo>
                  <a:lnTo>
                    <a:pt x="310896" y="178307"/>
                  </a:lnTo>
                  <a:lnTo>
                    <a:pt x="310896" y="237743"/>
                  </a:lnTo>
                  <a:lnTo>
                    <a:pt x="429768" y="118871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239" y="4315968"/>
              <a:ext cx="429895" cy="238125"/>
            </a:xfrm>
            <a:custGeom>
              <a:avLst/>
              <a:gdLst/>
              <a:ahLst/>
              <a:cxnLst/>
              <a:rect l="l" t="t" r="r" b="b"/>
              <a:pathLst>
                <a:path w="429895" h="238125">
                  <a:moveTo>
                    <a:pt x="0" y="59435"/>
                  </a:moveTo>
                  <a:lnTo>
                    <a:pt x="310896" y="59435"/>
                  </a:lnTo>
                  <a:lnTo>
                    <a:pt x="310896" y="0"/>
                  </a:lnTo>
                  <a:lnTo>
                    <a:pt x="429768" y="118871"/>
                  </a:lnTo>
                  <a:lnTo>
                    <a:pt x="310896" y="237743"/>
                  </a:lnTo>
                  <a:lnTo>
                    <a:pt x="310896" y="178307"/>
                  </a:lnTo>
                  <a:lnTo>
                    <a:pt x="0" y="178307"/>
                  </a:lnTo>
                  <a:lnTo>
                    <a:pt x="0" y="59435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16573" y="4242307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1,6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2191" y="0"/>
            <a:ext cx="4447540" cy="1122045"/>
            <a:chOff x="-12191" y="0"/>
            <a:chExt cx="4447540" cy="112204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4422775" cy="1097280"/>
            </a:xfrm>
            <a:custGeom>
              <a:avLst/>
              <a:gdLst/>
              <a:ahLst/>
              <a:cxnLst/>
              <a:rect l="l" t="t" r="r" b="b"/>
              <a:pathLst>
                <a:path w="4422775" h="1097280">
                  <a:moveTo>
                    <a:pt x="0" y="1097279"/>
                  </a:moveTo>
                  <a:lnTo>
                    <a:pt x="4422648" y="1097279"/>
                  </a:lnTo>
                  <a:lnTo>
                    <a:pt x="4422648" y="0"/>
                  </a:lnTo>
                  <a:lnTo>
                    <a:pt x="0" y="0"/>
                  </a:lnTo>
                  <a:lnTo>
                    <a:pt x="0" y="109727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4422775" cy="1097280"/>
            </a:xfrm>
            <a:custGeom>
              <a:avLst/>
              <a:gdLst/>
              <a:ahLst/>
              <a:cxnLst/>
              <a:rect l="l" t="t" r="r" b="b"/>
              <a:pathLst>
                <a:path w="4422775" h="1097280">
                  <a:moveTo>
                    <a:pt x="0" y="1097279"/>
                  </a:moveTo>
                  <a:lnTo>
                    <a:pt x="4422648" y="1097279"/>
                  </a:lnTo>
                  <a:lnTo>
                    <a:pt x="4422648" y="0"/>
                  </a:lnTo>
                </a:path>
                <a:path w="4422775" h="1097280">
                  <a:moveTo>
                    <a:pt x="0" y="0"/>
                  </a:moveTo>
                  <a:lnTo>
                    <a:pt x="0" y="1097279"/>
                  </a:lnTo>
                </a:path>
              </a:pathLst>
            </a:custGeom>
            <a:ln w="24384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91" y="132079"/>
            <a:ext cx="439864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740" marR="39116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Maltreatment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Protection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Engloba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estados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EEUU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223" y="320040"/>
            <a:ext cx="7885430" cy="1308100"/>
          </a:xfrm>
          <a:custGeom>
            <a:avLst/>
            <a:gdLst/>
            <a:ahLst/>
            <a:cxnLst/>
            <a:rect l="l" t="t" r="r" b="b"/>
            <a:pathLst>
              <a:path w="7885430" h="1308100">
                <a:moveTo>
                  <a:pt x="7885176" y="0"/>
                </a:moveTo>
                <a:lnTo>
                  <a:pt x="0" y="0"/>
                </a:lnTo>
                <a:lnTo>
                  <a:pt x="0" y="1307591"/>
                </a:lnTo>
                <a:lnTo>
                  <a:pt x="7885176" y="1307591"/>
                </a:lnTo>
                <a:lnTo>
                  <a:pt x="788517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La</a:t>
            </a:r>
            <a:r>
              <a:rPr spc="5" dirty="0"/>
              <a:t> </a:t>
            </a:r>
            <a:r>
              <a:rPr spc="-10" dirty="0"/>
              <a:t>violencia</a:t>
            </a:r>
            <a:r>
              <a:rPr spc="80" dirty="0"/>
              <a:t> </a:t>
            </a:r>
            <a:r>
              <a:rPr spc="-5" dirty="0"/>
              <a:t>contra</a:t>
            </a:r>
            <a:r>
              <a:rPr dirty="0"/>
              <a:t> </a:t>
            </a:r>
            <a:r>
              <a:rPr spc="-10" dirty="0"/>
              <a:t>las</a:t>
            </a:r>
            <a:r>
              <a:rPr spc="-5" dirty="0"/>
              <a:t> personas</a:t>
            </a:r>
            <a:r>
              <a:rPr spc="25" dirty="0"/>
              <a:t> </a:t>
            </a:r>
            <a:r>
              <a:rPr spc="-10" dirty="0"/>
              <a:t>mayores</a:t>
            </a:r>
            <a:r>
              <a:rPr spc="20" dirty="0"/>
              <a:t> </a:t>
            </a:r>
            <a:r>
              <a:rPr spc="-5" dirty="0"/>
              <a:t>y</a:t>
            </a:r>
            <a:r>
              <a:rPr dirty="0"/>
              <a:t> </a:t>
            </a:r>
            <a:r>
              <a:rPr spc="-5" dirty="0"/>
              <a:t>sus</a:t>
            </a:r>
            <a:r>
              <a:rPr spc="-20" dirty="0"/>
              <a:t> </a:t>
            </a:r>
            <a:r>
              <a:rPr spc="-10" dirty="0"/>
              <a:t>percepciones</a:t>
            </a:r>
            <a:r>
              <a:rPr spc="45" dirty="0"/>
              <a:t> </a:t>
            </a:r>
            <a:r>
              <a:rPr spc="-5" dirty="0"/>
              <a:t>de</a:t>
            </a: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 dirty="0"/>
              <a:t>seguridad</a:t>
            </a:r>
            <a:r>
              <a:rPr spc="15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0" dirty="0"/>
              <a:t>Canadá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744" y="874270"/>
            <a:ext cx="6961505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Shana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Conroy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Danielle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Sutton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Centro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Canadiense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Justicia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Estadísticas</a:t>
            </a:r>
            <a:r>
              <a:rPr sz="1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Seguridad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Comunitaria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70904"/>
            <a:ext cx="7628497" cy="3285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Lords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2021.Domestic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abuse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older people</a:t>
            </a:r>
            <a:endParaRPr sz="2000">
              <a:latin typeface="Calibri"/>
              <a:cs typeface="Calibri"/>
            </a:endParaRPr>
          </a:p>
          <a:p>
            <a:pPr marL="732155">
              <a:lnSpc>
                <a:spcPct val="100000"/>
              </a:lnSpc>
              <a:spcBef>
                <a:spcPts val="25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https://lordslibrary.parliament.uk/domestic-abuse-of-older-people/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2197607"/>
            <a:ext cx="2295844" cy="3161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14947" y="2449195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Aprox.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1,9</a:t>
            </a:r>
            <a:r>
              <a:rPr sz="1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803" y="2629916"/>
            <a:ext cx="1687830" cy="973455"/>
          </a:xfrm>
          <a:custGeom>
            <a:avLst/>
            <a:gdLst/>
            <a:ahLst/>
            <a:cxnLst/>
            <a:rect l="l" t="t" r="r" b="b"/>
            <a:pathLst>
              <a:path w="1687829" h="973454">
                <a:moveTo>
                  <a:pt x="73913" y="862457"/>
                </a:moveTo>
                <a:lnTo>
                  <a:pt x="0" y="972947"/>
                </a:lnTo>
                <a:lnTo>
                  <a:pt x="132715" y="965708"/>
                </a:lnTo>
                <a:lnTo>
                  <a:pt x="118756" y="941197"/>
                </a:lnTo>
                <a:lnTo>
                  <a:pt x="95885" y="941197"/>
                </a:lnTo>
                <a:lnTo>
                  <a:pt x="76326" y="906653"/>
                </a:lnTo>
                <a:lnTo>
                  <a:pt x="93509" y="896866"/>
                </a:lnTo>
                <a:lnTo>
                  <a:pt x="73913" y="862457"/>
                </a:lnTo>
                <a:close/>
              </a:path>
              <a:path w="1687829" h="973454">
                <a:moveTo>
                  <a:pt x="93509" y="896866"/>
                </a:moveTo>
                <a:lnTo>
                  <a:pt x="76326" y="906653"/>
                </a:lnTo>
                <a:lnTo>
                  <a:pt x="95885" y="941197"/>
                </a:lnTo>
                <a:lnTo>
                  <a:pt x="113154" y="931361"/>
                </a:lnTo>
                <a:lnTo>
                  <a:pt x="93509" y="896866"/>
                </a:lnTo>
                <a:close/>
              </a:path>
              <a:path w="1687829" h="973454">
                <a:moveTo>
                  <a:pt x="113154" y="931361"/>
                </a:moveTo>
                <a:lnTo>
                  <a:pt x="95885" y="941197"/>
                </a:lnTo>
                <a:lnTo>
                  <a:pt x="118756" y="941197"/>
                </a:lnTo>
                <a:lnTo>
                  <a:pt x="113154" y="931361"/>
                </a:lnTo>
                <a:close/>
              </a:path>
              <a:path w="1687829" h="973454">
                <a:moveTo>
                  <a:pt x="1668145" y="0"/>
                </a:moveTo>
                <a:lnTo>
                  <a:pt x="93509" y="896866"/>
                </a:lnTo>
                <a:lnTo>
                  <a:pt x="113154" y="931361"/>
                </a:lnTo>
                <a:lnTo>
                  <a:pt x="1687830" y="34544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043" y="3566871"/>
            <a:ext cx="6506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període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març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2018,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210.000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adults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(60-74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anys)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havien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petit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maltractament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1395989"/>
            <a:ext cx="7939652" cy="53736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64792" y="621791"/>
            <a:ext cx="3594100" cy="368935"/>
          </a:xfrm>
          <a:custGeom>
            <a:avLst/>
            <a:gdLst/>
            <a:ahLst/>
            <a:cxnLst/>
            <a:rect l="l" t="t" r="r" b="b"/>
            <a:pathLst>
              <a:path w="3594100" h="368934">
                <a:moveTo>
                  <a:pt x="3593591" y="0"/>
                </a:moveTo>
                <a:lnTo>
                  <a:pt x="0" y="0"/>
                </a:lnTo>
                <a:lnTo>
                  <a:pt x="0" y="368808"/>
                </a:lnTo>
                <a:lnTo>
                  <a:pt x="3593591" y="368808"/>
                </a:lnTo>
                <a:lnTo>
                  <a:pt x="359359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43277" y="648080"/>
            <a:ext cx="340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Recerca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PUBMED: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Elder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856" y="216408"/>
            <a:ext cx="4090670" cy="835660"/>
          </a:xfrm>
          <a:prstGeom prst="rect">
            <a:avLst/>
          </a:prstGeom>
          <a:solidFill>
            <a:srgbClr val="B42A13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Maltrato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persones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mayores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família</a:t>
            </a:r>
            <a:r>
              <a:rPr sz="11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Isabel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Iborra.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100">
              <a:latin typeface="Calibri"/>
              <a:cs typeface="Calibri"/>
            </a:endParaRPr>
          </a:p>
          <a:p>
            <a:pPr marL="90805" marR="385445">
              <a:lnSpc>
                <a:spcPct val="100000"/>
              </a:lnSpc>
              <a:spcBef>
                <a:spcPts val="40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FUNDACIÓN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COMUNITAT </a:t>
            </a:r>
            <a:r>
              <a:rPr sz="700" b="1" spc="-15" dirty="0">
                <a:solidFill>
                  <a:srgbClr val="FFFFFF"/>
                </a:solidFill>
                <a:latin typeface="Arial"/>
                <a:cs typeface="Arial"/>
              </a:rPr>
              <a:t>VALENCIANA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ESTUDIO DE LA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VIOLENCIA </a:t>
            </a:r>
            <a:r>
              <a:rPr sz="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(CENTRO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REINA </a:t>
            </a:r>
            <a:r>
              <a:rPr sz="700" b="1" spc="-15" dirty="0">
                <a:solidFill>
                  <a:srgbClr val="FFFFFF"/>
                </a:solidFill>
                <a:latin typeface="Arial"/>
                <a:cs typeface="Arial"/>
              </a:rPr>
              <a:t>SOFÍA)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63792" y="191166"/>
            <a:ext cx="3816350" cy="1482725"/>
            <a:chOff x="4863792" y="191166"/>
            <a:chExt cx="3816350" cy="1482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3792" y="191166"/>
              <a:ext cx="3816007" cy="1432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5028" y="467868"/>
              <a:ext cx="350520" cy="1176655"/>
            </a:xfrm>
            <a:custGeom>
              <a:avLst/>
              <a:gdLst/>
              <a:ahLst/>
              <a:cxnLst/>
              <a:rect l="l" t="t" r="r" b="b"/>
              <a:pathLst>
                <a:path w="350520" h="1176655">
                  <a:moveTo>
                    <a:pt x="0" y="1176527"/>
                  </a:moveTo>
                  <a:lnTo>
                    <a:pt x="350520" y="1176527"/>
                  </a:lnTo>
                  <a:lnTo>
                    <a:pt x="350520" y="0"/>
                  </a:lnTo>
                  <a:lnTo>
                    <a:pt x="0" y="0"/>
                  </a:lnTo>
                  <a:lnTo>
                    <a:pt x="0" y="1176527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2063" y="3090672"/>
            <a:ext cx="7885430" cy="4572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ts val="1255"/>
              </a:lnSpc>
              <a:spcBef>
                <a:spcPts val="30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Fraga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Lindert</a:t>
            </a:r>
            <a:r>
              <a:rPr sz="10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J,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Barros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H,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Elder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abuse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socioeconomic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inequalities:</a:t>
            </a:r>
            <a:r>
              <a:rPr sz="10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multilevel</a:t>
            </a:r>
            <a:r>
              <a:rPr sz="10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in 7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European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countries.</a:t>
            </a:r>
            <a:endParaRPr sz="1050">
              <a:latin typeface="Calibri"/>
              <a:cs typeface="Calibri"/>
            </a:endParaRPr>
          </a:p>
          <a:p>
            <a:pPr marL="90805">
              <a:lnSpc>
                <a:spcPts val="1255"/>
              </a:lnSpc>
            </a:pP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Prev</a:t>
            </a:r>
            <a:r>
              <a:rPr sz="105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5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05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2014;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61:</a:t>
            </a:r>
            <a:r>
              <a:rPr sz="10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42–47.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3700271"/>
            <a:ext cx="7091680" cy="2598420"/>
            <a:chOff x="304800" y="3700271"/>
            <a:chExt cx="7091680" cy="25984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700271"/>
              <a:ext cx="7091379" cy="25979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62555" y="4564379"/>
              <a:ext cx="5145405" cy="378460"/>
            </a:xfrm>
            <a:custGeom>
              <a:avLst/>
              <a:gdLst/>
              <a:ahLst/>
              <a:cxnLst/>
              <a:rect l="l" t="t" r="r" b="b"/>
              <a:pathLst>
                <a:path w="5145405" h="378460">
                  <a:moveTo>
                    <a:pt x="0" y="377952"/>
                  </a:moveTo>
                  <a:lnTo>
                    <a:pt x="5145024" y="377952"/>
                  </a:lnTo>
                  <a:lnTo>
                    <a:pt x="5145024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360" y="4943855"/>
              <a:ext cx="854760" cy="3244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03603" y="5026151"/>
              <a:ext cx="647700" cy="119380"/>
            </a:xfrm>
            <a:custGeom>
              <a:avLst/>
              <a:gdLst/>
              <a:ahLst/>
              <a:cxnLst/>
              <a:rect l="l" t="t" r="r" b="b"/>
              <a:pathLst>
                <a:path w="647700" h="119379">
                  <a:moveTo>
                    <a:pt x="528828" y="0"/>
                  </a:moveTo>
                  <a:lnTo>
                    <a:pt x="528828" y="118872"/>
                  </a:lnTo>
                  <a:lnTo>
                    <a:pt x="608076" y="79248"/>
                  </a:lnTo>
                  <a:lnTo>
                    <a:pt x="548640" y="79248"/>
                  </a:lnTo>
                  <a:lnTo>
                    <a:pt x="548640" y="39624"/>
                  </a:lnTo>
                  <a:lnTo>
                    <a:pt x="608076" y="39624"/>
                  </a:lnTo>
                  <a:lnTo>
                    <a:pt x="528828" y="0"/>
                  </a:lnTo>
                  <a:close/>
                </a:path>
                <a:path w="647700" h="119379">
                  <a:moveTo>
                    <a:pt x="528828" y="39624"/>
                  </a:moveTo>
                  <a:lnTo>
                    <a:pt x="0" y="39624"/>
                  </a:lnTo>
                  <a:lnTo>
                    <a:pt x="0" y="79248"/>
                  </a:lnTo>
                  <a:lnTo>
                    <a:pt x="528828" y="79248"/>
                  </a:lnTo>
                  <a:lnTo>
                    <a:pt x="528828" y="39624"/>
                  </a:lnTo>
                  <a:close/>
                </a:path>
                <a:path w="647700" h="119379">
                  <a:moveTo>
                    <a:pt x="608076" y="39624"/>
                  </a:moveTo>
                  <a:lnTo>
                    <a:pt x="548640" y="39624"/>
                  </a:lnTo>
                  <a:lnTo>
                    <a:pt x="548640" y="79248"/>
                  </a:lnTo>
                  <a:lnTo>
                    <a:pt x="608076" y="79248"/>
                  </a:lnTo>
                  <a:lnTo>
                    <a:pt x="647700" y="59436"/>
                  </a:lnTo>
                  <a:lnTo>
                    <a:pt x="608076" y="3962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2737" y="1336675"/>
          <a:ext cx="3408679" cy="154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maltrac.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Barcelona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2001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219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11,9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PV/AND/CAN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2351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4,7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Iborra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2008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2401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956" y="1773935"/>
            <a:ext cx="4732020" cy="3738879"/>
            <a:chOff x="2148956" y="1773935"/>
            <a:chExt cx="4732020" cy="3738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956" y="1773935"/>
              <a:ext cx="4731612" cy="37387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13860" y="2351531"/>
              <a:ext cx="576580" cy="935990"/>
            </a:xfrm>
            <a:custGeom>
              <a:avLst/>
              <a:gdLst/>
              <a:ahLst/>
              <a:cxnLst/>
              <a:rect l="l" t="t" r="r" b="b"/>
              <a:pathLst>
                <a:path w="576579" h="935989">
                  <a:moveTo>
                    <a:pt x="0" y="935736"/>
                  </a:moveTo>
                  <a:lnTo>
                    <a:pt x="576072" y="935736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9412" y="364236"/>
            <a:ext cx="7888605" cy="993775"/>
          </a:xfrm>
          <a:prstGeom prst="rect">
            <a:avLst/>
          </a:prstGeom>
          <a:solidFill>
            <a:srgbClr val="C0504D"/>
          </a:solidFill>
          <a:ln w="9144">
            <a:solidFill>
              <a:srgbClr val="AA2812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38784" marR="430530" algn="ctr">
              <a:lnSpc>
                <a:spcPct val="100000"/>
              </a:lnSpc>
              <a:spcBef>
                <a:spcPts val="22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Prevalencia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malos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tratos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hacia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personas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mayores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viven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la comunidad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en Espan ̃a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Gema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Perez-Rojo,*,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Marı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́a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Izal,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Ignacio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Montorio,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Pilar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Regato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Manuel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Espinosa.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Clin (Barc).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2013;141(12):522–526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6A68EC8BE00D4CAE3303162B54AC76" ma:contentTypeVersion="14" ma:contentTypeDescription="Crear nuevo documento." ma:contentTypeScope="" ma:versionID="37ddf253fab7f29ce7ab3a0d5b717ac6">
  <xsd:schema xmlns:xsd="http://www.w3.org/2001/XMLSchema" xmlns:xs="http://www.w3.org/2001/XMLSchema" xmlns:p="http://schemas.microsoft.com/office/2006/metadata/properties" xmlns:ns3="1bd1a988-1162-4f13-82d0-9a9fd98c46d9" xmlns:ns4="05f9a78d-e2fb-4112-8cfc-1db8fb13c406" targetNamespace="http://schemas.microsoft.com/office/2006/metadata/properties" ma:root="true" ma:fieldsID="274e8355508681242a3a29e03d536a3e" ns3:_="" ns4:_="">
    <xsd:import namespace="1bd1a988-1162-4f13-82d0-9a9fd98c46d9"/>
    <xsd:import namespace="05f9a78d-e2fb-4112-8cfc-1db8fb13c4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1a988-1162-4f13-82d0-9a9fd98c46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a78d-e2fb-4112-8cfc-1db8fb13c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4E7DA-A616-4132-B740-EF2213542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d1a988-1162-4f13-82d0-9a9fd98c46d9"/>
    <ds:schemaRef ds:uri="05f9a78d-e2fb-4112-8cfc-1db8fb13c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084618-2964-43E1-B2A8-E286E1E8F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98DE6-E407-44FB-8A01-52DB1D77B7E5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5f9a78d-e2fb-4112-8cfc-1db8fb13c406"/>
    <ds:schemaRef ds:uri="1bd1a988-1162-4f13-82d0-9a9fd98c46d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Presentació en pantalla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7" baseType="lpstr">
      <vt:lpstr>Arial</vt:lpstr>
      <vt:lpstr>Arial MT</vt:lpstr>
      <vt:lpstr>Calibri</vt:lpstr>
      <vt:lpstr>Segoe UI</vt:lpstr>
      <vt:lpstr>Times New Roman</vt:lpstr>
      <vt:lpstr>Office Theme</vt:lpstr>
      <vt:lpstr>Presentació del PowerPoint</vt:lpstr>
      <vt:lpstr>Presentació del PowerPoint</vt:lpstr>
      <vt:lpstr>Maltractament de la gent gran:</vt:lpstr>
      <vt:lpstr>Presentació del PowerPoint</vt:lpstr>
      <vt:lpstr>La violencia contra las personas mayores y sus percepciones de seguridad en Canadá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DIBA 2019</vt:lpstr>
      <vt:lpstr>Presentació del PowerPoint</vt:lpstr>
      <vt:lpstr>TIPUS</vt:lpstr>
      <vt:lpstr>FRANGES EDAT</vt:lpstr>
      <vt:lpstr>Consell comarcal de les comarques gironines</vt:lpstr>
      <vt:lpstr>Consell comarcal de l’Anoia</vt:lpstr>
      <vt:lpstr>Presentació del PowerPoint</vt:lpstr>
      <vt:lpstr>Presentació del PowerPoint</vt:lpstr>
      <vt:lpstr>CONCLUSSIONS</vt:lpstr>
      <vt:lpstr>GRACIES PER LA SEVA ATENCIO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Marçal UB</dc:creator>
  <cp:lastModifiedBy>Marçal UB</cp:lastModifiedBy>
  <cp:revision>1</cp:revision>
  <dcterms:created xsi:type="dcterms:W3CDTF">2023-02-22T11:06:55Z</dcterms:created>
  <dcterms:modified xsi:type="dcterms:W3CDTF">2023-02-22T11:07:39Z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2023-02-22T00:00:00Z</vt:filetime>
  </property>
  <property fmtid="{D5CDD505-2E9C-101B-9397-08002B2CF9AE}" pid="5" name="ContentTypeId">
    <vt:lpwstr>0x010100656A68EC8BE00D4CAE3303162B54AC76</vt:lpwstr>
  </property>
</Properties>
</file>