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3" r:id="rId5"/>
    <p:sldMasterId id="2147483705" r:id="rId6"/>
  </p:sldMasterIdLst>
  <p:notesMasterIdLst>
    <p:notesMasterId r:id="rId17"/>
  </p:notesMasterIdLst>
  <p:handoutMasterIdLst>
    <p:handoutMasterId r:id="rId18"/>
  </p:handoutMasterIdLst>
  <p:sldIdLst>
    <p:sldId id="305" r:id="rId7"/>
    <p:sldId id="461" r:id="rId8"/>
    <p:sldId id="306" r:id="rId9"/>
    <p:sldId id="436" r:id="rId10"/>
    <p:sldId id="454" r:id="rId11"/>
    <p:sldId id="462" r:id="rId12"/>
    <p:sldId id="369" r:id="rId13"/>
    <p:sldId id="370" r:id="rId14"/>
    <p:sldId id="359" r:id="rId15"/>
    <p:sldId id="316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79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29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FE73746F-0CC9-4CE5-9977-1AB8E9C5A6CD}" type="datetime1">
              <a:rPr lang="es-ES" smtClean="0"/>
              <a:t>18/01/2023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17369B77-94AB-0344-9EBF-9DB9EE8D3A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DAE54629-29B8-49D0-9F55-8E8522E5CCAE}" type="datetime1">
              <a:rPr lang="es-ES" smtClean="0"/>
              <a:t>18/01/2023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0775476F-A808-1F46-A368-07984F6DA2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863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2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0775476F-A808-1F46-A368-07984F6DA22E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imagen que contiene texto, planta&#10;&#10;Descripción generada automáticamente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 descr="Una imagen que contiene texto&#10;&#10;Descripción generada automáticamente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3" name="Imagen 12" descr="Una imagen que contiene artículos de cerámica, porcelana&#10;&#10;Descripción generada automáticamente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s-ES" sz="46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s-ES" sz="24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conteni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9" name="Imagen 8" descr="Una imagen que contiene tejido&#10;&#10;Descripción generada automáticamente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3" name="Imagen 12" descr="Una imagen que contiene una flor, planta&#10;&#10;Descripción generada automáticamente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s-ES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0" name="Imagen 9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36" name="Imagen 35" descr="Un primer plano de un árbol&#10;&#10;Descripción generada automáticamente con confianza media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s-ES" sz="2000" b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Marcador de contenido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1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31" name="Marcador de texto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s-ES" sz="2000" b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2" name="Marcador de contenid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s-ES" sz="1600"/>
            </a:lvl1pPr>
            <a:lvl2pPr>
              <a:buClr>
                <a:srgbClr val="73292A"/>
              </a:buClr>
              <a:defRPr lang="es-ES" sz="1400"/>
            </a:lvl2pPr>
            <a:lvl3pPr>
              <a:buClr>
                <a:srgbClr val="73292A"/>
              </a:buClr>
              <a:defRPr lang="es-ES" sz="1200"/>
            </a:lvl3pPr>
            <a:lvl4pPr>
              <a:buClr>
                <a:srgbClr val="73292A"/>
              </a:buClr>
              <a:defRPr lang="es-ES" sz="1100"/>
            </a:lvl4pPr>
            <a:lvl5pPr>
              <a:buClr>
                <a:srgbClr val="73292A"/>
              </a:buClr>
              <a:defRPr lang="es-ES" sz="11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pic>
        <p:nvPicPr>
          <p:cNvPr id="38" name="Imagen 37" descr="Un grupo de flores&#10;&#10;Descripción generada automáticamente con confianza baja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s-ES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s-ES" sz="2000" b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s-ES" sz="11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s-ES" sz="2000" b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s-ES" sz="1600"/>
            </a:lvl1pPr>
            <a:lvl2pPr>
              <a:buClr>
                <a:srgbClr val="73292A"/>
              </a:buClr>
              <a:defRPr lang="es-ES" sz="1400"/>
            </a:lvl2pPr>
            <a:lvl3pPr>
              <a:buClr>
                <a:srgbClr val="73292A"/>
              </a:buClr>
              <a:defRPr lang="es-ES" sz="1200"/>
            </a:lvl3pPr>
            <a:lvl4pPr>
              <a:buClr>
                <a:srgbClr val="73292A"/>
              </a:buClr>
              <a:defRPr lang="es-ES" sz="1100"/>
            </a:lvl4pPr>
            <a:lvl5pPr>
              <a:buClr>
                <a:srgbClr val="73292A"/>
              </a:buClr>
              <a:defRPr lang="es-ES" sz="11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s-ES" sz="2000" b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contenido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s-ES" sz="1600"/>
            </a:lvl1pPr>
            <a:lvl2pPr>
              <a:buClr>
                <a:srgbClr val="73292A"/>
              </a:buClr>
              <a:defRPr lang="es-ES" sz="1400"/>
            </a:lvl2pPr>
            <a:lvl3pPr>
              <a:buClr>
                <a:srgbClr val="73292A"/>
              </a:buClr>
              <a:defRPr lang="es-ES" sz="1200"/>
            </a:lvl3pPr>
            <a:lvl4pPr>
              <a:buClr>
                <a:srgbClr val="73292A"/>
              </a:buClr>
              <a:defRPr lang="es-ES" sz="1100"/>
            </a:lvl4pPr>
            <a:lvl5pPr>
              <a:buClr>
                <a:srgbClr val="73292A"/>
              </a:buClr>
              <a:defRPr lang="es-ES" sz="11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a imagen que contiene tejido&#10;&#10;Descripción generada automáticamente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8" name="Imagen 7" descr="Una imagen que contiene una flor, planta&#10;&#10;Descripción generada automáticamente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Imagen 9" descr="Un primer plano de una flor&#10;&#10;Descripción generada automáticamente con confianza baja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Imagen 11" descr="Un primer plano de una flor&#10;&#10;Descripción generada automáticamente con confianza baja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s-ES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s-E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s-E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s-E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s-E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1" name="Imagen 10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7" name="Imagen 6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imagen que contiene tejido&#10;&#10;Descripción generada automáticamente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3" name="Imagen 12" descr="Un grupo de flores&#10;&#10;Descripción generada automáticamente con confianza baja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2" name="Marcador de contenido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s-ES" sz="2400"/>
            </a:lvl1pPr>
            <a:lvl2pPr marL="228600">
              <a:buClr>
                <a:srgbClr val="73292A"/>
              </a:buClr>
              <a:defRPr lang="es-ES" sz="2000"/>
            </a:lvl2pPr>
            <a:lvl3pPr marL="685800">
              <a:buClr>
                <a:srgbClr val="73292A"/>
              </a:buClr>
              <a:defRPr lang="es-ES" sz="1800"/>
            </a:lvl3pPr>
            <a:lvl4pPr marL="1143000">
              <a:buClr>
                <a:srgbClr val="73292A"/>
              </a:buClr>
              <a:defRPr lang="es-ES" sz="1600"/>
            </a:lvl4pPr>
            <a:lvl5pPr marL="1600200">
              <a:buClr>
                <a:srgbClr val="73292A"/>
              </a:buClr>
              <a:defRPr lang="es-ES"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pic>
        <p:nvPicPr>
          <p:cNvPr id="6" name="Imagen 5" descr="Una imagen que contiene una flor, planta&#10;&#10;Descripción generada automáticamente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Marcador de texto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s-ES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DFE06B8-6F5F-997E-6628-494F9E36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D588-9F08-419B-BE89-B50242DC792A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F983B73-559D-0580-7BAD-409FBFE4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FB62117-85F6-00F3-0A2F-BFB53539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94F4-DC78-42D5-A92A-0E495A2A91EC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2731284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5151249-5932-7317-9E81-67E07DB9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5C6B2-C845-4890-8A95-1EFF051F12EC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1D1CF4B-09CB-144A-E99E-7FEBD82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E25F3C3-CF2D-E699-E0BA-A0616E84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9F26-1DC8-4EB3-BDFE-DE6651BE3B32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439718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B467EC9-4639-7E21-1327-94F1E481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8507D-E471-44C9-AECD-A377014FFEA5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D4BE89EA-B0E9-BFD6-DB22-8CEB1DF2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FD871F9-1237-24A7-0635-F84E5010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D84B-3F6F-4F80-9913-346807ED2FAA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93107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95E92F5-70C1-F216-C888-E90E470A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916D-9B5D-4D77-B777-61D8DF36100C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2BBF2F3-6557-0785-3217-785047BF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5328078-95BD-B1C5-0080-4FB93A63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A19C-1A91-4CF5-AECA-EE8E9903DD33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463263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D531A6C2-08D3-A036-A2AF-5660F291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8F11-0FE4-40E9-BFDA-869249C8CC6C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DFD65CF4-57C3-50DD-95A9-62820BE2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FA300734-1A53-1825-51EF-64E6DD1D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2002-E421-44F0-8725-B52F2B70FC93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655552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1E0EA220-E121-DDF6-87C1-8669993E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551E-D0C9-4271-BC9D-235134A557F3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136774F3-A4B2-C5B7-4023-20F4FA38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62AF28D-30F7-78E5-87DB-EF1ACE1E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2FD1-4503-440E-A83D-2A11E4B208E4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146876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7D6F0A6A-39A4-814A-2E4A-7624514E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2716-5C46-4DEE-B692-E3A115D14E84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F5958A5A-6820-D56C-1035-1B323712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E65F8721-47DF-57A2-7CBA-B7BFE682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F876-C492-49EB-BC63-3B42D6F1994A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864630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1B21F78-04CF-9412-D192-5B8291E3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9B809-1B00-48E7-8D64-A6E3AFCF2788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F719A6C-4BA6-3CCB-435F-B3648663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11797CE-6352-F2FA-ADE4-9F4140FF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20857-83F9-452D-80C6-8820FA524EB6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878498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85C70E55-E534-7F76-3795-74BB273E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75EC-755A-478B-9C31-F2B3AC6E8173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3819A6A-F3EC-5C80-1C1B-70F476A5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9049FF5-1D33-7585-01C5-36640682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D8CC-BE0E-4125-9305-29FC782B902D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927588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DEFB5C7-8C38-81AC-359F-204A96F0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BA16-601B-4118-B3CF-D1734754BE8F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30D09B9-80BF-0FEB-C5D2-CA23D326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4AE1F8F-B071-D174-2463-6C6E49011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2CD6-4FF8-465A-A19A-5AC9CC4BF531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969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conteni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1" name="Imagen 10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s-ES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s-E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s-ES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s-E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s-E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s-E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5C0EBC2-00E3-C350-3165-F997B502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CAF5-8C12-4F81-A3D5-A9231C3420BF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35A3DE3-66EC-5092-044C-C45C7B738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060256C-6986-767A-94A6-872C90CA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7247-84C3-4A62-AFD8-3B7EA59BF82F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420740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7F6F4F-5C1C-1865-BC83-656C6F897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7277-B47E-4314-B9BB-0581CFC0276C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3C532-655C-6AF1-AC67-646A708E7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890FB2-8E90-7F20-724A-1446B20EF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65DCB-43BE-41BE-A958-7E5CEB1A14D6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60872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41133-F14F-45D6-E307-848041D2C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9ABD1-9FC6-451F-B7A3-FDF3ECD1C2F4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75676D-417E-4859-B9F4-BA9450DEE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F658F0-1E75-9689-612D-E1A8E016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FCD97-823A-4396-A66B-3270551AB0BA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1624451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06A123-1280-B98A-4557-36028433C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EEC5-FA9C-496F-A239-3617B132B694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71F60-933D-1236-2056-CD38CE2E6C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5FB8DE-D735-CB7A-E7FF-CBC9782029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701E1-FAA5-40FD-A972-3C8B9F29A31D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255538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0C40B-2850-1A6F-F1A2-4E79A019C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F2D1-0C73-4019-8A49-9A7EB487810F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F72901-B9B3-3530-68B4-999517D33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C1F56D-5B59-FFE3-8B8F-A20FA8BDE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D0D0B-7E48-47A0-AAB5-BB5C2BE0BB65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1392394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AFA269-6D66-4170-1033-0C21C82F5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2D6F-C5E8-413F-8B9C-B0EFB4A126C2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65086F-760E-3DC7-78E1-168ED76C6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1E2A5B-85EA-7B18-0388-979FE6011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3FFC9-7433-4AD1-ACCE-BE8ADBEB37AD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31531366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B67CC2-7F2D-499E-517E-AF516E70D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63DBF-75DA-4F24-A8C4-4B39D3DE33DE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DD62AD-0914-2460-4DE9-61C477DE5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3E72B6-91B4-E26A-E3AA-631100695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7FD12-9D32-4BAF-809F-0424318C802D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3377655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0330746-31A6-FB1E-0EEF-2F1FA8AB6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87B3-69A2-4B65-B8E2-95DDDC714EB7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7E0ACD-D679-1EE7-68B1-8D536706C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C414D8-C08E-8594-9ACD-F87A222FB2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87AE9-C0C6-4C40-A30F-65884B73DE48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3400815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862125-934B-B15D-52AF-BDE91B3A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79B9F-37AE-4DBB-9F5C-6D2BCC49251C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71E8A-F48B-D5C1-9F05-0A5DD8520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3B6A0-E5A9-0374-9FCF-CD4BF0C704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EA358-305A-4F6D-B736-B208208A4202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859880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974E0-0942-EC68-AB8E-9ABF0F5EC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85C62-63E2-4CA7-99F4-56D30E534B28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289127-1AFA-B62A-EA9B-9B403C8D8A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A8467-E1B2-298A-007E-CBDD026F2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0BE41-750E-4D70-9BC3-75E39EC8539D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277714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1" name="Imagen 10" descr="Un primer plano de una planta&#10;&#10;Descripción generada automáticamente con confianza baja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Imagen 8" descr="Una imagen que contiene ropa de cama, tejido&#10;&#10;Descripción generada automáticamente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Imagen 14" descr="Una imagen que contiene artículos de cerámica, porcelana&#10;&#10;Descripción generada automáticamente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Imagen 16" descr="Una imagen que contiene texto&#10;&#10;Descripción generada automáticamente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s-ES" sz="44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s-E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ABAF1E-9421-189B-42B8-0CA181345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FA654-0AC0-4343-9536-465EA186576E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82F28D-B18B-51CB-4B1E-D70ABE51C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07EE9-7E26-1120-672B-84B502376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A7F82-E58B-48B0-91F7-962ADE795D21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4032520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0400C0-6B8F-EE3D-AE42-3A10E8CCE5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409C-FBE1-41C0-B613-9845F474F5B4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98093-29FA-53FB-BB68-94A42BEFC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FF5B01-332A-7BF2-9671-914E5F5BE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1F2AA-419F-4648-9B5C-05F8C60E0C4F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19788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s-ES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ver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s-ES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s-E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8" name="Imagen 7" descr="Una imagen que contiene tejido&#10;&#10;Descripción generada automáticamente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6" name="Imagen 15" descr="Una imagen que contiene una flor, planta&#10;&#10;Descripción generada automáticamente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Imagen 18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s-ES" sz="44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s-ES" sz="2400">
                <a:solidFill>
                  <a:schemeClr val="accent3"/>
                </a:solidFill>
              </a:defRPr>
            </a:lvl1pPr>
            <a:lvl2pPr marL="457200" indent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7" name="Marcador de texto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s-ES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”</a:t>
            </a:r>
          </a:p>
        </p:txBody>
      </p:sp>
      <p:sp>
        <p:nvSpPr>
          <p:cNvPr id="28" name="Marcador de texto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s-ES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0" name="Imagen 9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2" name="Marcador de posición de imagen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Marcador de posición de imagen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3" name="Marcador de tex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2" name="Marcador de tex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Marcador de posición de imagen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Marcador de posición de imagen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7" name="Marcador de tex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tex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pic>
        <p:nvPicPr>
          <p:cNvPr id="10" name="Imagen 9" descr="Una imagen que contiene un molusco, un insecto&#10;&#10;Descripción generada automáticamente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22" name="Marcador de posición de imagen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6" name="Marcador de posición de imagen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5" name="Marcador de texto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4" name="Marcador de texto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Marcador de posición de imagen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3" name="Marcador de texto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2" name="Marcador de texto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Marcador de posición de imagen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Marcador de posición de imagen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Marcador de posición de imagen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Marcador de posición de imagen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7" name="Marcador de texto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texto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7" name="Marcador de posición de imagen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2" name="Marcador de texto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Marcador de texto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s-E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es-ES"/>
              <a:t>Título de la presentación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s-E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s-ES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s-ES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s-ES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s-ES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s-ES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>
            <a:extLst>
              <a:ext uri="{FF2B5EF4-FFF2-40B4-BE49-F238E27FC236}">
                <a16:creationId xmlns:a16="http://schemas.microsoft.com/office/drawing/2014/main" id="{52229CFD-71D6-1B39-4DD5-8B2849758D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7171" name="2 Marcador de texto">
            <a:extLst>
              <a:ext uri="{FF2B5EF4-FFF2-40B4-BE49-F238E27FC236}">
                <a16:creationId xmlns:a16="http://schemas.microsoft.com/office/drawing/2014/main" id="{3E053331-282A-92ED-2DE4-F951ED78E9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5CD767AE-9D4A-F8E0-CB69-41D9A6026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1C918E-64DF-44CE-AD82-1F626BE37E6F}" type="datetimeFigureOut">
              <a:rPr lang="es-ES"/>
              <a:pPr>
                <a:defRPr/>
              </a:pPr>
              <a:t>18/01/2023</a:t>
            </a:fld>
            <a:endParaRPr lang="en-U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5A40B2B4-6041-94B4-C690-F0F698B3C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A8F3A65-E617-7949-5885-30A102AE9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3D03FE-0C0B-4E01-8510-06E77AE127CB}" type="slidenum">
              <a:rPr lang="en-US" altLang="pt-PT"/>
              <a:pPr>
                <a:defRPr/>
              </a:pPr>
              <a:t>‹Nº›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312732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E743559-EBD0-87B2-8B31-6C0B8C4C0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/>
              <a:t>Haga clic para cambiar el estilo de título	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69ADAA3-4E1D-981E-B143-8525ECB1C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ES"/>
              <a:t>Haga clic para modificar el estilo de texto del patrón</a:t>
            </a:r>
          </a:p>
          <a:p>
            <a:pPr lvl="1"/>
            <a:r>
              <a:rPr lang="pt-BR" altLang="es-ES"/>
              <a:t>Segundo nivel</a:t>
            </a:r>
          </a:p>
          <a:p>
            <a:pPr lvl="2"/>
            <a:r>
              <a:rPr lang="pt-BR" altLang="es-ES"/>
              <a:t>Tercer nivel</a:t>
            </a:r>
          </a:p>
          <a:p>
            <a:pPr lvl="3"/>
            <a:r>
              <a:rPr lang="pt-BR" altLang="es-ES"/>
              <a:t>Cuarto nivel</a:t>
            </a:r>
          </a:p>
          <a:p>
            <a:pPr lvl="4"/>
            <a:r>
              <a:rPr lang="pt-BR" altLang="es-ES"/>
              <a:t>Quinto nivel</a:t>
            </a: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75DB30FD-E353-9870-4383-7FF052465B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D4876-3759-411A-AE1E-EF04271ADC70}" type="datetimeFigureOut">
              <a:rPr lang="es-ES"/>
              <a:pPr>
                <a:defRPr/>
              </a:pPr>
              <a:t>18/01/2023</a:t>
            </a:fld>
            <a:endParaRPr lang="pt-BR"/>
          </a:p>
        </p:txBody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4924EEF1-D05E-4D4E-C1DB-1543D83B6B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30A894B4-1410-0916-26B9-DDA81E052B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77A9C6-07F7-498E-9E25-AA94786FFB5B}" type="slidenum">
              <a:rPr lang="pt-BR" altLang="es-ES"/>
              <a:pPr/>
              <a:t>‹Nº›</a:t>
            </a:fld>
            <a:endParaRPr lang="pt-BR" altLang="es-ES"/>
          </a:p>
        </p:txBody>
      </p:sp>
    </p:spTree>
    <p:extLst>
      <p:ext uri="{BB962C8B-B14F-4D97-AF65-F5344CB8AC3E}">
        <p14:creationId xmlns:p14="http://schemas.microsoft.com/office/powerpoint/2010/main" val="199141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9923" y="1635853"/>
            <a:ext cx="4347790" cy="2501204"/>
          </a:xfrm>
        </p:spPr>
        <p:txBody>
          <a:bodyPr rtlCol="0"/>
          <a:lstStyle>
            <a:defPPr>
              <a:defRPr lang="es-ES"/>
            </a:defPPr>
          </a:lstStyle>
          <a:p>
            <a:pPr algn="l"/>
            <a:br>
              <a:rPr lang="es-E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748" y="1158800"/>
            <a:ext cx="7679506" cy="438912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pPr rtl="0">
              <a:spcBef>
                <a:spcPts val="0"/>
              </a:spcBef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Jorge Gracia</a:t>
            </a:r>
          </a:p>
          <a:p>
            <a:pPr>
              <a:spcBef>
                <a:spcPts val="0"/>
              </a:spcBef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UNIR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​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(La Rioja)</a:t>
            </a:r>
          </a:p>
          <a:p>
            <a:pPr>
              <a:spcBef>
                <a:spcPts val="0"/>
              </a:spcBef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FDUP- Escola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Criminologia</a:t>
            </a:r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(Oporto)</a:t>
            </a:r>
          </a:p>
          <a:p>
            <a:pPr rtl="0">
              <a:spcBef>
                <a:spcPts val="0"/>
              </a:spcBef>
            </a:pPr>
            <a:endParaRPr lang="es-ES" sz="4000" dirty="0"/>
          </a:p>
          <a:p>
            <a:pPr rtl="0">
              <a:spcBef>
                <a:spcPts val="0"/>
              </a:spcBef>
            </a:pP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maltrato </a:t>
            </a:r>
          </a:p>
          <a:p>
            <a:pPr rtl="0">
              <a:spcBef>
                <a:spcPts val="0"/>
              </a:spcBef>
            </a:pP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las personas mayores.</a:t>
            </a:r>
          </a:p>
          <a:p>
            <a:pPr rtl="0">
              <a:spcBef>
                <a:spcPts val="0"/>
              </a:spcBef>
            </a:pPr>
            <a:r>
              <a:rPr lang="es-ES" i="1" dirty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 abordaje victimológico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DBFF-28C2-9868-7A50-69DE3D74216E}"/>
              </a:ext>
            </a:extLst>
          </p:cNvPr>
          <p:cNvSpPr txBox="1"/>
          <p:nvPr/>
        </p:nvSpPr>
        <p:spPr>
          <a:xfrm>
            <a:off x="4489508" y="4529649"/>
            <a:ext cx="3212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1200" b="1" i="1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detecció</a:t>
            </a:r>
            <a:r>
              <a:rPr lang="es-ES" sz="12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s-ES" sz="1200" b="1" i="1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maltractament</a:t>
            </a:r>
            <a:r>
              <a:rPr lang="es-ES" sz="12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les persones </a:t>
            </a:r>
            <a:r>
              <a:rPr lang="es-ES" sz="1200" b="1" i="1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grans</a:t>
            </a:r>
            <a:r>
              <a:rPr lang="es-ES" sz="12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dades, </a:t>
            </a:r>
            <a:r>
              <a:rPr lang="es-ES" sz="1200" b="1" i="1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</a:t>
            </a:r>
            <a:r>
              <a:rPr lang="es-ES" sz="12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200" b="1" i="1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aplicats</a:t>
            </a:r>
            <a:r>
              <a:rPr lang="es-ES" sz="12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" sz="1200" b="1" i="1" u="none" strike="noStrike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abordatge</a:t>
            </a:r>
            <a:r>
              <a:rPr lang="es-ES" sz="1200" b="1" i="1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institucional</a:t>
            </a:r>
          </a:p>
          <a:p>
            <a:pPr algn="ctr"/>
            <a:endParaRPr lang="es-ES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Barcelona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Gracias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  <a:p>
            <a:pPr rtl="0"/>
            <a:r>
              <a:rPr lang="es-ES" dirty="0"/>
              <a:t>Jorge Gracia​</a:t>
            </a:r>
          </a:p>
          <a:p>
            <a:pPr rtl="0"/>
            <a:r>
              <a:rPr lang="es-ES" dirty="0"/>
              <a:t>jibanez@direito.up.pt</a:t>
            </a:r>
          </a:p>
          <a:p>
            <a:pPr rtl="0"/>
            <a:r>
              <a:rPr lang="es-ES" dirty="0"/>
              <a:t>jorge.gracia@unir.net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aixaDeTexto 6">
            <a:extLst>
              <a:ext uri="{FF2B5EF4-FFF2-40B4-BE49-F238E27FC236}">
                <a16:creationId xmlns:a16="http://schemas.microsoft.com/office/drawing/2014/main" id="{8F3D47F1-7EE6-758C-71EC-066709DF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17476"/>
            <a:ext cx="8569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endParaRPr lang="es-ES" altLang="pt-PT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s-ES" altLang="pt-PT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PT" altLang="es-ES" sz="2000" i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41C558-5A30-E70C-EF8D-A5264EB344C8}"/>
              </a:ext>
            </a:extLst>
          </p:cNvPr>
          <p:cNvSpPr txBox="1"/>
          <p:nvPr/>
        </p:nvSpPr>
        <p:spPr>
          <a:xfrm>
            <a:off x="813732" y="620785"/>
            <a:ext cx="1084696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Interés relativamente reciente frente a los malos tratos hacia otros colectivos.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Fenómeno complejo. Familiar e institucional.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Edadismo está en la base. ¿Cuál es la posición de las personas mayores en la sociedad?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Análisis complejos. No todos los marcos teóricos protegen de la misma forma a la víctima. Ejemplo violencia de género en la edad avanzada.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Reflexión constante sobre lo que constituye maltrato (maltrato económico, sujeciones físicas y farmacológicas, condiciones centros residenciales</a:t>
            </a:r>
            <a:r>
              <a:rPr lang="es-ES" sz="2000">
                <a:latin typeface="Aharoni" panose="02010803020104030203" pitchFamily="2" charset="-79"/>
                <a:cs typeface="Aharoni" panose="02010803020104030203" pitchFamily="2" charset="-79"/>
              </a:rPr>
              <a:t>, etc</a:t>
            </a: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s-ES" sz="2000"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Prevención, detección e intervención.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dirty="0">
                <a:latin typeface="Aharoni" panose="02010803020104030203" pitchFamily="2" charset="-79"/>
                <a:cs typeface="Aharoni" panose="02010803020104030203" pitchFamily="2" charset="-79"/>
              </a:rPr>
              <a:t>Es una cuestión de derechos humanos. Derecho a vivir libres de violencia. ¿Convención Internacional de los Derechos de las personas mayores?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Definición de consenso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El maltrato a las personas mayores. Un abordaje victimológico.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294A09A9-5501-47C1-A89A-A340965A2BE2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18B78A9-73DA-8C3C-66F6-CFB0D7CBB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93" y="2400090"/>
            <a:ext cx="7744968" cy="269748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defRPr/>
            </a:pPr>
            <a:r>
              <a:rPr lang="es-ES" sz="3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Una acción única o repetida, o la falta de respuesta apropiada, que causa daño o angustia a una persona mayor y que ocurre dentro de cualquier relación en la que exista una expectativa de confianza</a:t>
            </a:r>
          </a:p>
          <a:p>
            <a:pPr algn="ctr" eaLnBrk="1" hangingPunct="1">
              <a:defRPr/>
            </a:pPr>
            <a:endParaRPr lang="es-ES" b="1" i="1" dirty="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(INPEA, 1998; OMS, 2001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II Asamblea Mundial sobre envejecimiento; </a:t>
            </a:r>
          </a:p>
          <a:p>
            <a:pPr algn="ctr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Moya y Barbero, 2006)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entágono">
            <a:extLst>
              <a:ext uri="{FF2B5EF4-FFF2-40B4-BE49-F238E27FC236}">
                <a16:creationId xmlns:a16="http://schemas.microsoft.com/office/drawing/2014/main" id="{86C2DDAA-DB82-C0D1-6F9F-3A51046823BA}"/>
              </a:ext>
            </a:extLst>
          </p:cNvPr>
          <p:cNvSpPr/>
          <p:nvPr/>
        </p:nvSpPr>
        <p:spPr>
          <a:xfrm>
            <a:off x="402731" y="248394"/>
            <a:ext cx="2143125" cy="1214438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SV" b="1" i="1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es-SV" b="1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Maltrato Físico </a:t>
            </a:r>
            <a:endParaRPr lang="es-ES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10 Cheurón">
            <a:extLst>
              <a:ext uri="{FF2B5EF4-FFF2-40B4-BE49-F238E27FC236}">
                <a16:creationId xmlns:a16="http://schemas.microsoft.com/office/drawing/2014/main" id="{CE315D79-3ED7-2155-F94A-F40E7CB1DFC9}"/>
              </a:ext>
            </a:extLst>
          </p:cNvPr>
          <p:cNvSpPr/>
          <p:nvPr/>
        </p:nvSpPr>
        <p:spPr>
          <a:xfrm>
            <a:off x="2538352" y="248394"/>
            <a:ext cx="8890407" cy="1214438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Daño corporal, dolor o deterioro físico, producidos por fuerza física o violencia no accidental. </a:t>
            </a:r>
            <a:endParaRPr lang="en-US" sz="16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19 Pentágono">
            <a:extLst>
              <a:ext uri="{FF2B5EF4-FFF2-40B4-BE49-F238E27FC236}">
                <a16:creationId xmlns:a16="http://schemas.microsoft.com/office/drawing/2014/main" id="{ECB2A2E2-C511-5582-419B-5EFE9F611AA9}"/>
              </a:ext>
            </a:extLst>
          </p:cNvPr>
          <p:cNvSpPr/>
          <p:nvPr/>
        </p:nvSpPr>
        <p:spPr>
          <a:xfrm>
            <a:off x="395228" y="1597580"/>
            <a:ext cx="2143125" cy="1214437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SV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SV" b="1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Maltrato psicológico emocional </a:t>
            </a:r>
            <a:endParaRPr lang="es-ES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20 Pentágono">
            <a:extLst>
              <a:ext uri="{FF2B5EF4-FFF2-40B4-BE49-F238E27FC236}">
                <a16:creationId xmlns:a16="http://schemas.microsoft.com/office/drawing/2014/main" id="{912E0A58-6DA2-BE4A-A2D2-C25D549779D7}"/>
              </a:ext>
            </a:extLst>
          </p:cNvPr>
          <p:cNvSpPr/>
          <p:nvPr/>
        </p:nvSpPr>
        <p:spPr>
          <a:xfrm>
            <a:off x="402731" y="2949846"/>
            <a:ext cx="2143125" cy="1214437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SV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SV" b="1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Negligencia</a:t>
            </a:r>
            <a:endParaRPr lang="es-ES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21 Pentágono">
            <a:extLst>
              <a:ext uri="{FF2B5EF4-FFF2-40B4-BE49-F238E27FC236}">
                <a16:creationId xmlns:a16="http://schemas.microsoft.com/office/drawing/2014/main" id="{2A47805F-F4E8-0AB9-2B2F-5C4134D75983}"/>
              </a:ext>
            </a:extLst>
          </p:cNvPr>
          <p:cNvSpPr/>
          <p:nvPr/>
        </p:nvSpPr>
        <p:spPr>
          <a:xfrm>
            <a:off x="402731" y="4283169"/>
            <a:ext cx="2143125" cy="1071562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SV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SV" b="1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Abuso sexual </a:t>
            </a:r>
            <a:endParaRPr lang="es-ES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22 Pentágono">
            <a:extLst>
              <a:ext uri="{FF2B5EF4-FFF2-40B4-BE49-F238E27FC236}">
                <a16:creationId xmlns:a16="http://schemas.microsoft.com/office/drawing/2014/main" id="{FBE7BA31-CB63-0BCD-A792-FF42D2E830C9}"/>
              </a:ext>
            </a:extLst>
          </p:cNvPr>
          <p:cNvSpPr/>
          <p:nvPr/>
        </p:nvSpPr>
        <p:spPr>
          <a:xfrm>
            <a:off x="395227" y="5473617"/>
            <a:ext cx="2143125" cy="1143000"/>
          </a:xfrm>
          <a:prstGeom prst="homePlate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SV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SV" b="1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Maltrato económico o material</a:t>
            </a:r>
            <a:endParaRPr lang="es-ES" b="1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25 Cheurón">
            <a:extLst>
              <a:ext uri="{FF2B5EF4-FFF2-40B4-BE49-F238E27FC236}">
                <a16:creationId xmlns:a16="http://schemas.microsoft.com/office/drawing/2014/main" id="{B9729A46-7C70-56D3-5DEE-25FA377AD688}"/>
              </a:ext>
            </a:extLst>
          </p:cNvPr>
          <p:cNvSpPr/>
          <p:nvPr/>
        </p:nvSpPr>
        <p:spPr>
          <a:xfrm>
            <a:off x="2545854" y="1616523"/>
            <a:ext cx="8963838" cy="1214437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s-ES" sz="16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Causar intencionadamente angustia, pena, sentimientos </a:t>
            </a:r>
          </a:p>
          <a:p>
            <a:pPr algn="ctr" eaLnBrk="1" hangingPunct="1">
              <a:defRPr/>
            </a:pPr>
            <a:r>
              <a:rPr lang="es-ES" sz="16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indignidad, miedo o estrés, mediante </a:t>
            </a:r>
          </a:p>
          <a:p>
            <a:pPr algn="ctr" eaLnBrk="1" hangingPunct="1">
              <a:defRPr/>
            </a:pPr>
            <a:r>
              <a:rPr lang="es-ES" sz="16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actos verbales o no verbales</a:t>
            </a:r>
            <a:r>
              <a:rPr lang="es-ES" sz="10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10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7" name="26 Cheurón">
            <a:extLst>
              <a:ext uri="{FF2B5EF4-FFF2-40B4-BE49-F238E27FC236}">
                <a16:creationId xmlns:a16="http://schemas.microsoft.com/office/drawing/2014/main" id="{CE7BC621-2231-FC50-8815-14F05F7DE39A}"/>
              </a:ext>
            </a:extLst>
          </p:cNvPr>
          <p:cNvSpPr/>
          <p:nvPr/>
        </p:nvSpPr>
        <p:spPr>
          <a:xfrm>
            <a:off x="2582571" y="2995675"/>
            <a:ext cx="8963838" cy="1168608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5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r>
              <a:rPr lang="es-ES" sz="14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rechazo, negativa o fallo para continuar o completar la </a:t>
            </a:r>
          </a:p>
          <a:p>
            <a:pPr algn="ctr" eaLnBrk="1" hangingPunct="1">
              <a:defRPr/>
            </a:pPr>
            <a:r>
              <a:rPr lang="es-ES" sz="14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atención de las   necesidades de cuidado de una persona mayor</a:t>
            </a:r>
          </a:p>
          <a:p>
            <a:pPr algn="ctr" eaLnBrk="1" hangingPunct="1">
              <a:defRPr/>
            </a:pPr>
            <a:r>
              <a:rPr lang="es-ES" sz="14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 sea voluntaria o involuntariamente, por parte </a:t>
            </a:r>
          </a:p>
          <a:p>
            <a:pPr algn="ctr" eaLnBrk="1" hangingPunct="1">
              <a:defRPr/>
            </a:pPr>
            <a:r>
              <a:rPr lang="es-ES" sz="14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una persona responsable de su cuidado. </a:t>
            </a:r>
            <a:endParaRPr lang="en-US" sz="1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27 Cheurón">
            <a:extLst>
              <a:ext uri="{FF2B5EF4-FFF2-40B4-BE49-F238E27FC236}">
                <a16:creationId xmlns:a16="http://schemas.microsoft.com/office/drawing/2014/main" id="{08C4B6AE-9B32-8FCE-EA72-82D2AE9BF3C7}"/>
              </a:ext>
            </a:extLst>
          </p:cNvPr>
          <p:cNvSpPr/>
          <p:nvPr/>
        </p:nvSpPr>
        <p:spPr>
          <a:xfrm>
            <a:off x="2538352" y="4291512"/>
            <a:ext cx="8963837" cy="1143000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Comportamientos o contacto sexual  de cualquier tipo, </a:t>
            </a:r>
          </a:p>
          <a:p>
            <a:pPr algn="ctr" eaLnBrk="1" hangingPunct="1">
              <a:defRPr/>
            </a:pPr>
            <a:r>
              <a:rPr lang="es-ES" sz="16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intentado o consumado, no consentido o con </a:t>
            </a:r>
          </a:p>
          <a:p>
            <a:pPr algn="ctr" eaLnBrk="1" hangingPunct="1">
              <a:defRPr/>
            </a:pPr>
            <a:r>
              <a:rPr lang="es-ES" sz="16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personas incapaces de dar consentimiento</a:t>
            </a:r>
            <a:endParaRPr lang="en-US" sz="16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28 Cheurón">
            <a:extLst>
              <a:ext uri="{FF2B5EF4-FFF2-40B4-BE49-F238E27FC236}">
                <a16:creationId xmlns:a16="http://schemas.microsoft.com/office/drawing/2014/main" id="{04C690F9-2E3C-5526-7C7D-42F76C9ECEE1}"/>
              </a:ext>
            </a:extLst>
          </p:cNvPr>
          <p:cNvSpPr/>
          <p:nvPr/>
        </p:nvSpPr>
        <p:spPr>
          <a:xfrm>
            <a:off x="2656005" y="5550469"/>
            <a:ext cx="8890404" cy="1143000"/>
          </a:xfrm>
          <a:prstGeom prst="chevron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600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s-ES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Utilización no autorizada, ilegal o inapropiada </a:t>
            </a:r>
          </a:p>
          <a:p>
            <a:pPr algn="ctr" eaLnBrk="1" hangingPunct="1">
              <a:defRPr/>
            </a:pPr>
            <a:r>
              <a:rPr lang="es-ES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fondos, propiedades, o recursos </a:t>
            </a:r>
          </a:p>
          <a:p>
            <a:pPr algn="ctr" eaLnBrk="1" hangingPunct="1">
              <a:defRPr/>
            </a:pPr>
            <a:r>
              <a:rPr lang="es-ES" i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una persona mayor</a:t>
            </a:r>
            <a:endParaRPr lang="en-US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>
            <a:extLst>
              <a:ext uri="{FF2B5EF4-FFF2-40B4-BE49-F238E27FC236}">
                <a16:creationId xmlns:a16="http://schemas.microsoft.com/office/drawing/2014/main" id="{E49BDECB-FFA3-33EE-AA95-9D3531AC0F57}"/>
              </a:ext>
            </a:extLst>
          </p:cNvPr>
          <p:cNvSpPr/>
          <p:nvPr/>
        </p:nvSpPr>
        <p:spPr>
          <a:xfrm>
            <a:off x="1991545" y="404665"/>
            <a:ext cx="3959994" cy="5616724"/>
          </a:xfrm>
          <a:prstGeom prst="roundRect">
            <a:avLst/>
          </a:prstGeom>
          <a:solidFill>
            <a:schemeClr val="bg2">
              <a:lumMod val="75000"/>
              <a:alpha val="77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400" b="1" u="sng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Violencia de género</a:t>
            </a:r>
          </a:p>
          <a:p>
            <a:pPr algn="ctr" eaLnBrk="1" hangingPunct="1">
              <a:defRPr/>
            </a:pPr>
            <a:endParaRPr lang="es-ES" sz="24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Poder y  control</a:t>
            </a:r>
          </a:p>
          <a:p>
            <a:pPr algn="ctr" eaLnBrk="1" hangingPunct="1">
              <a:defRPr/>
            </a:pPr>
            <a:endParaRPr lang="es-ES" sz="24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Subordina</a:t>
            </a:r>
            <a:r>
              <a:rPr lang="pt-PT" sz="2400" b="1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ción</a:t>
            </a:r>
            <a:r>
              <a:rPr lang="pt-PT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las  mujeres</a:t>
            </a:r>
          </a:p>
          <a:p>
            <a:pPr algn="ctr" eaLnBrk="1" hangingPunct="1">
              <a:defRPr/>
            </a:pPr>
            <a:endParaRPr lang="es-ES" sz="24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400" b="1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Sexismo</a:t>
            </a:r>
          </a:p>
          <a:p>
            <a:pPr algn="ctr" eaLnBrk="1" hangingPunct="1">
              <a:defRPr/>
            </a:pPr>
            <a:endParaRPr lang="es-ES" sz="2400" b="1" i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400" b="1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Violencia de género que envejeció</a:t>
            </a:r>
          </a:p>
          <a:p>
            <a:pPr algn="ctr" eaLnBrk="1" hangingPunct="1">
              <a:defRPr/>
            </a:pPr>
            <a:endParaRPr lang="es-ES" sz="2400" b="1" i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400" b="1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Enfatiza la violencia sobre la vejez</a:t>
            </a:r>
            <a:endParaRPr lang="es-ES" sz="2400" i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551140AD-A193-F36D-BD46-6A8A05425EE8}"/>
              </a:ext>
            </a:extLst>
          </p:cNvPr>
          <p:cNvSpPr/>
          <p:nvPr/>
        </p:nvSpPr>
        <p:spPr>
          <a:xfrm>
            <a:off x="6384033" y="404665"/>
            <a:ext cx="3960118" cy="5662761"/>
          </a:xfrm>
          <a:prstGeom prst="roundRect">
            <a:avLst/>
          </a:prstGeom>
          <a:solidFill>
            <a:schemeClr val="accent1">
              <a:lumMod val="50000"/>
              <a:alpha val="78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Maltrato  personas mayores</a:t>
            </a:r>
          </a:p>
          <a:p>
            <a:pPr algn="ctr" eaLnBrk="1" hangingPunct="1">
              <a:defRPr/>
            </a:pPr>
            <a:endParaRPr lang="es-ES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Neutral  en relación al género</a:t>
            </a:r>
          </a:p>
          <a:p>
            <a:pPr algn="ctr" eaLnBrk="1" hangingPunct="1">
              <a:defRPr/>
            </a:pPr>
            <a:endParaRPr lang="es-ES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Stress del cuidador/a</a:t>
            </a:r>
          </a:p>
          <a:p>
            <a:pPr algn="ctr" eaLnBrk="1" hangingPunct="1">
              <a:defRPr/>
            </a:pPr>
            <a:endParaRPr lang="es-ES" sz="2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000" b="1" i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Edadismo</a:t>
            </a:r>
            <a:endParaRPr lang="es-ES" sz="20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endParaRPr lang="es-ES" sz="20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0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 de maltrato a personas mayores</a:t>
            </a:r>
          </a:p>
          <a:p>
            <a:pPr algn="ctr" eaLnBrk="1" hangingPunct="1">
              <a:defRPr/>
            </a:pPr>
            <a:endParaRPr lang="es-ES" sz="2000" b="1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defRPr/>
            </a:pPr>
            <a:r>
              <a:rPr lang="es-ES" sz="2000" b="1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Enfatiza la vejez sobre la violencia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aixaDeTexto 6">
            <a:extLst>
              <a:ext uri="{FF2B5EF4-FFF2-40B4-BE49-F238E27FC236}">
                <a16:creationId xmlns:a16="http://schemas.microsoft.com/office/drawing/2014/main" id="{8F3D47F1-7EE6-758C-71EC-066709DF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17476"/>
            <a:ext cx="8569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endParaRPr lang="es-ES" altLang="pt-PT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s-ES" altLang="pt-PT" sz="2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pt-PT" altLang="es-ES" sz="2000" i="1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4" descr="http://wp.clicrbs.com.br/saladecinema/files/2013/02/amor_poster_f2.jpg">
            <a:extLst>
              <a:ext uri="{FF2B5EF4-FFF2-40B4-BE49-F238E27FC236}">
                <a16:creationId xmlns:a16="http://schemas.microsoft.com/office/drawing/2014/main" id="{1A121E96-9DFB-0447-71E9-690F88628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581025"/>
            <a:ext cx="3960812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3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6 Título">
            <a:extLst>
              <a:ext uri="{FF2B5EF4-FFF2-40B4-BE49-F238E27FC236}">
                <a16:creationId xmlns:a16="http://schemas.microsoft.com/office/drawing/2014/main" id="{FAFD708C-B471-FCC6-01AC-B8655DBCB2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878888" y="6308725"/>
            <a:ext cx="3313112" cy="366713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ES" sz="2800" b="1" dirty="0">
                <a:solidFill>
                  <a:schemeClr val="accent1"/>
                </a:solidFill>
              </a:rPr>
            </a:br>
            <a:br>
              <a:rPr lang="es-ES" sz="2800" b="1" dirty="0">
                <a:solidFill>
                  <a:schemeClr val="accent1"/>
                </a:solidFill>
              </a:rPr>
            </a:br>
            <a:br>
              <a:rPr lang="es-ES" sz="2800" b="1" dirty="0">
                <a:solidFill>
                  <a:schemeClr val="accent1"/>
                </a:solidFill>
              </a:rPr>
            </a:b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Portugal (APAV, 2011)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627" name="15 Imagen" descr="titono_abandono_2.jpg">
            <a:extLst>
              <a:ext uri="{FF2B5EF4-FFF2-40B4-BE49-F238E27FC236}">
                <a16:creationId xmlns:a16="http://schemas.microsoft.com/office/drawing/2014/main" id="{9796ACB0-F871-4424-9F23-8080270F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76251"/>
            <a:ext cx="39608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16 Imagen" descr="titono_vf_2.jpg">
            <a:extLst>
              <a:ext uri="{FF2B5EF4-FFF2-40B4-BE49-F238E27FC236}">
                <a16:creationId xmlns:a16="http://schemas.microsoft.com/office/drawing/2014/main" id="{B9357834-EEE2-67C1-6066-0A2E2EE40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3213100"/>
            <a:ext cx="25923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http://www.presspeople.pt/ficheiros/Actualidade_APAV_ViolenciaIdosos.jpg">
            <a:extLst>
              <a:ext uri="{FF2B5EF4-FFF2-40B4-BE49-F238E27FC236}">
                <a16:creationId xmlns:a16="http://schemas.microsoft.com/office/drawing/2014/main" id="{67A65A18-C9F2-3CCF-E080-6E35EAC7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3561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pav.pt/portal/images/campanha_idosos_1.jpg">
            <a:extLst>
              <a:ext uri="{FF2B5EF4-FFF2-40B4-BE49-F238E27FC236}">
                <a16:creationId xmlns:a16="http://schemas.microsoft.com/office/drawing/2014/main" id="{2BAB31B7-28D4-9425-CB63-31CF4610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549275"/>
            <a:ext cx="38893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www.apav.pt/portal/images/campanha_idosos_2.jpg">
            <a:extLst>
              <a:ext uri="{FF2B5EF4-FFF2-40B4-BE49-F238E27FC236}">
                <a16:creationId xmlns:a16="http://schemas.microsoft.com/office/drawing/2014/main" id="{E3DCB7AE-22AD-7C6F-89CD-73C29E97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76251"/>
            <a:ext cx="38893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>
            <a:extLst>
              <a:ext uri="{FF2B5EF4-FFF2-40B4-BE49-F238E27FC236}">
                <a16:creationId xmlns:a16="http://schemas.microsoft.com/office/drawing/2014/main" id="{25A1B181-C5FE-4DC2-C588-9BDA4A156917}"/>
              </a:ext>
            </a:extLst>
          </p:cNvPr>
          <p:cNvSpPr/>
          <p:nvPr/>
        </p:nvSpPr>
        <p:spPr>
          <a:xfrm>
            <a:off x="7751764" y="6237288"/>
            <a:ext cx="2565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 charset="0"/>
              </a:rPr>
              <a:t>Portugal (APAV, 2006)</a:t>
            </a:r>
            <a:endParaRPr lang="pt-BR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>
            <a:extLst>
              <a:ext uri="{FF2B5EF4-FFF2-40B4-BE49-F238E27FC236}">
                <a16:creationId xmlns:a16="http://schemas.microsoft.com/office/drawing/2014/main" id="{E6A1DA37-B85A-7387-9D94-C6D091CA0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5560"/>
            <a:ext cx="8229600" cy="5783918"/>
          </a:xfr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s-E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Necesidad de acercamientos multidisciplinares y conscientes de la complejidad del fenómeno.</a:t>
            </a:r>
            <a:br>
              <a:rPr lang="es-E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s-E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Mayor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sensibilidad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formación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Salga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la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categoría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“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otras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violencias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”.</a:t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Necesidad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escuchar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víctimas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Intervención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adecuada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2800" b="1" i="1" dirty="0" err="1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Efecto</a:t>
            </a: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boomerang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Tema de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6_TF56410444_Win32" id="{4BFEF56A-F735-4152-B603-A1E122BB3908}" vid="{FDD0F073-5101-45D4-A826-EE8DC00FD294}"/>
    </a:ext>
  </a:extLst>
</a:theme>
</file>

<file path=ppt/theme/theme2.xml><?xml version="1.0" encoding="utf-8"?>
<a:theme xmlns:a="http://schemas.openxmlformats.org/drawingml/2006/main" name="4_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l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ustom 20">
    <a:dk1>
      <a:srgbClr val="000000"/>
    </a:dk1>
    <a:lt1>
      <a:srgbClr val="FFFFFF"/>
    </a:lt1>
    <a:dk2>
      <a:srgbClr val="CAD8D6"/>
    </a:dk2>
    <a:lt2>
      <a:srgbClr val="E7E6E6"/>
    </a:lt2>
    <a:accent1>
      <a:srgbClr val="7E8679"/>
    </a:accent1>
    <a:accent2>
      <a:srgbClr val="72292A"/>
    </a:accent2>
    <a:accent3>
      <a:srgbClr val="4A3A1C"/>
    </a:accent3>
    <a:accent4>
      <a:srgbClr val="E47D60"/>
    </a:accent4>
    <a:accent5>
      <a:srgbClr val="CEBBAF"/>
    </a:accent5>
    <a:accent6>
      <a:srgbClr val="E8DAC4"/>
    </a:accent6>
    <a:hlink>
      <a:srgbClr val="3968F6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Custom 20">
    <a:dk1>
      <a:srgbClr val="000000"/>
    </a:dk1>
    <a:lt1>
      <a:srgbClr val="FFFFFF"/>
    </a:lt1>
    <a:dk2>
      <a:srgbClr val="CAD8D6"/>
    </a:dk2>
    <a:lt2>
      <a:srgbClr val="E7E6E6"/>
    </a:lt2>
    <a:accent1>
      <a:srgbClr val="7E8679"/>
    </a:accent1>
    <a:accent2>
      <a:srgbClr val="72292A"/>
    </a:accent2>
    <a:accent3>
      <a:srgbClr val="4A3A1C"/>
    </a:accent3>
    <a:accent4>
      <a:srgbClr val="E47D60"/>
    </a:accent4>
    <a:accent5>
      <a:srgbClr val="CEBBAF"/>
    </a:accent5>
    <a:accent6>
      <a:srgbClr val="E8DAC4"/>
    </a:accent6>
    <a:hlink>
      <a:srgbClr val="3968F6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492</Words>
  <Application>Microsoft Office PowerPoint</Application>
  <PresentationFormat>Panorámica</PresentationFormat>
  <Paragraphs>93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24" baseType="lpstr">
      <vt:lpstr>Aharoni</vt:lpstr>
      <vt:lpstr>Arial</vt:lpstr>
      <vt:lpstr>Baskerville</vt:lpstr>
      <vt:lpstr>Baskerville Old Face</vt:lpstr>
      <vt:lpstr>Calibri</vt:lpstr>
      <vt:lpstr>Century Gothic</vt:lpstr>
      <vt:lpstr>Gill Sans Light</vt:lpstr>
      <vt:lpstr>Gill Sans Nova</vt:lpstr>
      <vt:lpstr>Gill Sans Nova Light</vt:lpstr>
      <vt:lpstr>Times New Roman</vt:lpstr>
      <vt:lpstr>Wingdings</vt:lpstr>
      <vt:lpstr>Tema de Office</vt:lpstr>
      <vt:lpstr>4_Tema de Office</vt:lpstr>
      <vt:lpstr>Diseño predeterminado</vt:lpstr>
      <vt:lpstr> </vt:lpstr>
      <vt:lpstr>Presentación de PowerPoint</vt:lpstr>
      <vt:lpstr>Definición de consenso</vt:lpstr>
      <vt:lpstr>Presentación de PowerPoint</vt:lpstr>
      <vt:lpstr>Presentación de PowerPoint</vt:lpstr>
      <vt:lpstr>Presentación de PowerPoint</vt:lpstr>
      <vt:lpstr>   Portugal (APAV, 2011)</vt:lpstr>
      <vt:lpstr>Presentación de PowerPoint</vt:lpstr>
      <vt:lpstr>Necesidad de acercamientos multidisciplinares y conscientes de la complejidad del fenómeno.  Mayor sensibilidad y formación. Salga de la categoría “otras violencias”.  Necesidad de escuchar a las víctimas.  Intervención adecuada. Efecto boomerang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</dc:title>
  <dc:creator>Jorge Gracia Ibáñez</dc:creator>
  <cp:lastModifiedBy>Jorge Gracia Ibáñez</cp:lastModifiedBy>
  <cp:revision>7</cp:revision>
  <dcterms:created xsi:type="dcterms:W3CDTF">2023-01-03T11:08:38Z</dcterms:created>
  <dcterms:modified xsi:type="dcterms:W3CDTF">2023-01-18T11:04:38Z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