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</p:sldIdLst>
  <p:sldSz cx="9144000" cy="6858000" type="screen4x3"/>
  <p:notesSz cx="9144000" cy="6858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 u="heavy">
                <a:solidFill>
                  <a:schemeClr val="hlink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2/22/2023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85800" y="2130552"/>
            <a:ext cx="7772400" cy="1469390"/>
          </a:xfrm>
          <a:custGeom>
            <a:avLst/>
            <a:gdLst/>
            <a:ahLst/>
            <a:cxnLst/>
            <a:rect l="l" t="t" r="r" b="b"/>
            <a:pathLst>
              <a:path w="7772400" h="1469389">
                <a:moveTo>
                  <a:pt x="7772400" y="0"/>
                </a:moveTo>
                <a:lnTo>
                  <a:pt x="0" y="0"/>
                </a:lnTo>
                <a:lnTo>
                  <a:pt x="0" y="1469136"/>
                </a:lnTo>
                <a:lnTo>
                  <a:pt x="7772400" y="1469136"/>
                </a:lnTo>
                <a:lnTo>
                  <a:pt x="7772400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85800" y="2130552"/>
            <a:ext cx="7772400" cy="1469390"/>
          </a:xfrm>
          <a:custGeom>
            <a:avLst/>
            <a:gdLst/>
            <a:ahLst/>
            <a:cxnLst/>
            <a:rect l="l" t="t" r="r" b="b"/>
            <a:pathLst>
              <a:path w="7772400" h="1469389">
                <a:moveTo>
                  <a:pt x="0" y="1469136"/>
                </a:moveTo>
                <a:lnTo>
                  <a:pt x="7772400" y="1469136"/>
                </a:lnTo>
                <a:lnTo>
                  <a:pt x="7772400" y="0"/>
                </a:lnTo>
                <a:lnTo>
                  <a:pt x="0" y="0"/>
                </a:lnTo>
                <a:lnTo>
                  <a:pt x="0" y="1469136"/>
                </a:lnTo>
                <a:close/>
              </a:path>
            </a:pathLst>
          </a:custGeom>
          <a:ln w="24384">
            <a:solidFill>
              <a:srgbClr val="8B383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2/22/2023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2/22/2023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54327" y="1890471"/>
            <a:ext cx="6435344" cy="18554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33679" y="2162937"/>
            <a:ext cx="8476640" cy="36347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 u="heavy">
                <a:solidFill>
                  <a:schemeClr val="hlink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s://www.who.int/es/news-room/fact-sheets/detail/elder-abuse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s://www.ohchr.org/es/special-procedures/ie-older-persons/international-standards-and-principle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ocialistes.cat/actualitat/proposta-de-llei-de-la-gent-gran-de-catalunya-2/" TargetMode="External"/><Relationship Id="rId2" Type="http://schemas.openxmlformats.org/officeDocument/2006/relationships/hyperlink" Target="https://dretssocials.gencat.cat/ca/ambits_tematics/gent_gran/carta_dels_drets_i_deures_de_la_gent_gra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6240" y="1844039"/>
            <a:ext cx="8351520" cy="1515110"/>
          </a:xfrm>
          <a:prstGeom prst="rect">
            <a:avLst/>
          </a:prstGeom>
          <a:solidFill>
            <a:srgbClr val="C0504D"/>
          </a:solidFill>
          <a:ln w="24384">
            <a:solidFill>
              <a:srgbClr val="8B3836"/>
            </a:solidFill>
          </a:ln>
        </p:spPr>
        <p:txBody>
          <a:bodyPr vert="horz" wrap="square" lIns="0" tIns="245110" rIns="0" bIns="0" rtlCol="0">
            <a:spAutoFit/>
          </a:bodyPr>
          <a:lstStyle/>
          <a:p>
            <a:pPr marL="286385" marR="280670" indent="109220">
              <a:lnSpc>
                <a:spcPct val="100000"/>
              </a:lnSpc>
              <a:spcBef>
                <a:spcPts val="1930"/>
              </a:spcBef>
            </a:pPr>
            <a:r>
              <a:rPr sz="3200" b="1" spc="-5" dirty="0">
                <a:latin typeface="Calibri"/>
                <a:cs typeface="Calibri"/>
              </a:rPr>
              <a:t>La</a:t>
            </a:r>
            <a:r>
              <a:rPr sz="3200" b="1" spc="-10" dirty="0">
                <a:latin typeface="Calibri"/>
                <a:cs typeface="Calibri"/>
              </a:rPr>
              <a:t> </a:t>
            </a:r>
            <a:r>
              <a:rPr sz="3200" b="1" spc="-15" dirty="0">
                <a:latin typeface="Calibri"/>
                <a:cs typeface="Calibri"/>
              </a:rPr>
              <a:t>detecció</a:t>
            </a:r>
            <a:r>
              <a:rPr sz="3200" b="1" spc="25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del</a:t>
            </a:r>
            <a:r>
              <a:rPr sz="3200" b="1" spc="25" dirty="0">
                <a:latin typeface="Calibri"/>
                <a:cs typeface="Calibri"/>
              </a:rPr>
              <a:t> </a:t>
            </a:r>
            <a:r>
              <a:rPr sz="3200" b="1" spc="-15" dirty="0">
                <a:latin typeface="Calibri"/>
                <a:cs typeface="Calibri"/>
              </a:rPr>
              <a:t>maltractament</a:t>
            </a:r>
            <a:r>
              <a:rPr sz="3200" b="1" dirty="0">
                <a:latin typeface="Calibri"/>
                <a:cs typeface="Calibri"/>
              </a:rPr>
              <a:t> </a:t>
            </a:r>
            <a:r>
              <a:rPr sz="3200" b="1" spc="-5" dirty="0">
                <a:latin typeface="Calibri"/>
                <a:cs typeface="Calibri"/>
              </a:rPr>
              <a:t>a</a:t>
            </a:r>
            <a:r>
              <a:rPr sz="3200" b="1" dirty="0">
                <a:latin typeface="Calibri"/>
                <a:cs typeface="Calibri"/>
              </a:rPr>
              <a:t> </a:t>
            </a:r>
            <a:r>
              <a:rPr sz="3200" b="1" spc="-5" dirty="0">
                <a:latin typeface="Calibri"/>
                <a:cs typeface="Calibri"/>
              </a:rPr>
              <a:t>les</a:t>
            </a:r>
            <a:r>
              <a:rPr sz="3200" b="1" spc="5" dirty="0">
                <a:latin typeface="Calibri"/>
                <a:cs typeface="Calibri"/>
              </a:rPr>
              <a:t> </a:t>
            </a:r>
            <a:r>
              <a:rPr sz="3200" b="1" spc="-15" dirty="0">
                <a:latin typeface="Calibri"/>
                <a:cs typeface="Calibri"/>
              </a:rPr>
              <a:t>persones </a:t>
            </a:r>
            <a:r>
              <a:rPr sz="3200" b="1" spc="-10" dirty="0">
                <a:latin typeface="Calibri"/>
                <a:cs typeface="Calibri"/>
              </a:rPr>
              <a:t> </a:t>
            </a:r>
            <a:r>
              <a:rPr sz="3200" b="1" spc="-20" dirty="0">
                <a:latin typeface="Calibri"/>
                <a:cs typeface="Calibri"/>
              </a:rPr>
              <a:t>grans:</a:t>
            </a:r>
            <a:r>
              <a:rPr sz="3200" b="1" spc="20" dirty="0">
                <a:latin typeface="Calibri"/>
                <a:cs typeface="Calibri"/>
              </a:rPr>
              <a:t> </a:t>
            </a:r>
            <a:r>
              <a:rPr sz="3200" b="1" spc="-15" dirty="0">
                <a:latin typeface="Calibri"/>
                <a:cs typeface="Calibri"/>
              </a:rPr>
              <a:t>protocols</a:t>
            </a:r>
            <a:r>
              <a:rPr sz="3200" b="1" spc="20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aplicats</a:t>
            </a:r>
            <a:r>
              <a:rPr sz="3200" b="1" spc="-40" dirty="0">
                <a:latin typeface="Calibri"/>
                <a:cs typeface="Calibri"/>
              </a:rPr>
              <a:t> </a:t>
            </a:r>
            <a:r>
              <a:rPr sz="3200" b="1" spc="-5" dirty="0">
                <a:latin typeface="Calibri"/>
                <a:cs typeface="Calibri"/>
              </a:rPr>
              <a:t>a </a:t>
            </a:r>
            <a:r>
              <a:rPr sz="3200" b="1" spc="-20" dirty="0">
                <a:latin typeface="Calibri"/>
                <a:cs typeface="Calibri"/>
              </a:rPr>
              <a:t>Catalunya</a:t>
            </a:r>
            <a:r>
              <a:rPr sz="3200" b="1" spc="-5" dirty="0">
                <a:latin typeface="Calibri"/>
                <a:cs typeface="Calibri"/>
              </a:rPr>
              <a:t> i</a:t>
            </a:r>
            <a:r>
              <a:rPr sz="3200" b="1" spc="-10" dirty="0">
                <a:latin typeface="Calibri"/>
                <a:cs typeface="Calibri"/>
              </a:rPr>
              <a:t> </a:t>
            </a:r>
            <a:r>
              <a:rPr sz="3200" b="1" spc="-20" dirty="0">
                <a:latin typeface="Calibri"/>
                <a:cs typeface="Calibri"/>
              </a:rPr>
              <a:t>Espanya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73124" y="4149852"/>
            <a:ext cx="6400800" cy="1009015"/>
          </a:xfrm>
          <a:prstGeom prst="rect">
            <a:avLst/>
          </a:prstGeom>
          <a:solidFill>
            <a:srgbClr val="FCEADA"/>
          </a:solidFill>
          <a:ln w="9144">
            <a:solidFill>
              <a:srgbClr val="C0000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2215"/>
              </a:lnSpc>
            </a:pPr>
            <a:r>
              <a:rPr sz="2000" spc="-10" dirty="0">
                <a:latin typeface="Calibri"/>
                <a:cs typeface="Calibri"/>
              </a:rPr>
              <a:t>Dolors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Capdevila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Folguera</a:t>
            </a:r>
            <a:endParaRPr sz="2000">
              <a:latin typeface="Calibri"/>
              <a:cs typeface="Calibri"/>
            </a:endParaRPr>
          </a:p>
          <a:p>
            <a:pPr marL="4445" algn="ctr">
              <a:lnSpc>
                <a:spcPct val="100000"/>
              </a:lnSpc>
            </a:pPr>
            <a:r>
              <a:rPr sz="2000" spc="-10" dirty="0">
                <a:latin typeface="Calibri"/>
                <a:cs typeface="Calibri"/>
              </a:rPr>
              <a:t>Clínica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jurídica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dret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al </a:t>
            </a:r>
            <a:r>
              <a:rPr sz="2000" spc="-10" dirty="0">
                <a:latin typeface="Calibri"/>
                <a:cs typeface="Calibri"/>
              </a:rPr>
              <a:t>Dret,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UB.</a:t>
            </a:r>
            <a:endParaRPr sz="20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20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de</a:t>
            </a:r>
            <a:r>
              <a:rPr sz="2000" spc="-15" dirty="0">
                <a:latin typeface="Calibri"/>
                <a:cs typeface="Calibri"/>
              </a:rPr>
              <a:t> gener</a:t>
            </a:r>
            <a:r>
              <a:rPr sz="2000" spc="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2023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79520" y="451104"/>
            <a:ext cx="1944624" cy="716279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885883" y="364302"/>
            <a:ext cx="1276208" cy="763325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04115" y="188976"/>
            <a:ext cx="1494563" cy="110991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solidFill>
            <a:srgbClr val="C0504D"/>
          </a:solidFill>
          <a:ln w="24384">
            <a:solidFill>
              <a:srgbClr val="8B3836"/>
            </a:solidFill>
          </a:ln>
        </p:spPr>
        <p:txBody>
          <a:bodyPr vert="horz" wrap="square" lIns="0" tIns="234950" rIns="0" bIns="0" rtlCol="0">
            <a:spAutoFit/>
          </a:bodyPr>
          <a:lstStyle/>
          <a:p>
            <a:pPr marL="186690">
              <a:lnSpc>
                <a:spcPct val="100000"/>
              </a:lnSpc>
              <a:spcBef>
                <a:spcPts val="1850"/>
              </a:spcBef>
            </a:pPr>
            <a:r>
              <a:rPr sz="4000" b="1" spc="-15" dirty="0">
                <a:latin typeface="Calibri"/>
                <a:cs typeface="Calibri"/>
              </a:rPr>
              <a:t>Perfil</a:t>
            </a:r>
            <a:r>
              <a:rPr sz="4000" b="1" spc="-30" dirty="0">
                <a:latin typeface="Calibri"/>
                <a:cs typeface="Calibri"/>
              </a:rPr>
              <a:t> </a:t>
            </a:r>
            <a:r>
              <a:rPr sz="4000" b="1" dirty="0">
                <a:latin typeface="Calibri"/>
                <a:cs typeface="Calibri"/>
              </a:rPr>
              <a:t>del</a:t>
            </a:r>
            <a:r>
              <a:rPr sz="4000" b="1" spc="25" dirty="0">
                <a:latin typeface="Calibri"/>
                <a:cs typeface="Calibri"/>
              </a:rPr>
              <a:t> </a:t>
            </a:r>
            <a:r>
              <a:rPr sz="4000" b="1" spc="-15" dirty="0">
                <a:latin typeface="Calibri"/>
                <a:cs typeface="Calibri"/>
              </a:rPr>
              <a:t>maltractador</a:t>
            </a:r>
            <a:r>
              <a:rPr sz="4000" b="1" spc="5" dirty="0">
                <a:latin typeface="Calibri"/>
                <a:cs typeface="Calibri"/>
              </a:rPr>
              <a:t> </a:t>
            </a:r>
            <a:r>
              <a:rPr sz="4000" b="1" spc="-5" dirty="0">
                <a:latin typeface="Calibri"/>
                <a:cs typeface="Calibri"/>
              </a:rPr>
              <a:t>comunitari</a:t>
            </a:r>
            <a:r>
              <a:rPr sz="4000" b="1" spc="-55" dirty="0">
                <a:latin typeface="Calibri"/>
                <a:cs typeface="Calibri"/>
              </a:rPr>
              <a:t> </a:t>
            </a:r>
            <a:r>
              <a:rPr sz="4000" b="1" dirty="0">
                <a:latin typeface="Calibri"/>
                <a:cs typeface="Calibri"/>
              </a:rPr>
              <a:t>(II)</a:t>
            </a:r>
            <a:endParaRPr sz="40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22477" y="2565859"/>
            <a:ext cx="2362503" cy="2860302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799919" y="2953816"/>
            <a:ext cx="3440619" cy="275823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solidFill>
            <a:srgbClr val="C0504D"/>
          </a:solidFill>
          <a:ln w="24384">
            <a:solidFill>
              <a:srgbClr val="8B3836"/>
            </a:solidFill>
          </a:ln>
        </p:spPr>
        <p:txBody>
          <a:bodyPr vert="horz" wrap="square" lIns="0" tIns="234950" rIns="0" bIns="0" rtlCol="0">
            <a:spAutoFit/>
          </a:bodyPr>
          <a:lstStyle/>
          <a:p>
            <a:pPr marL="381635">
              <a:lnSpc>
                <a:spcPct val="100000"/>
              </a:lnSpc>
              <a:spcBef>
                <a:spcPts val="1850"/>
              </a:spcBef>
            </a:pPr>
            <a:r>
              <a:rPr sz="4000" b="1" spc="-15" dirty="0">
                <a:latin typeface="Calibri"/>
                <a:cs typeface="Calibri"/>
              </a:rPr>
              <a:t>Perfil</a:t>
            </a:r>
            <a:r>
              <a:rPr sz="4000" b="1" spc="-35" dirty="0">
                <a:latin typeface="Calibri"/>
                <a:cs typeface="Calibri"/>
              </a:rPr>
              <a:t> </a:t>
            </a:r>
            <a:r>
              <a:rPr sz="4000" b="1" dirty="0">
                <a:latin typeface="Calibri"/>
                <a:cs typeface="Calibri"/>
              </a:rPr>
              <a:t>del</a:t>
            </a:r>
            <a:r>
              <a:rPr sz="4000" b="1" spc="20" dirty="0">
                <a:latin typeface="Calibri"/>
                <a:cs typeface="Calibri"/>
              </a:rPr>
              <a:t> </a:t>
            </a:r>
            <a:r>
              <a:rPr sz="4000" b="1" spc="-15" dirty="0">
                <a:latin typeface="Calibri"/>
                <a:cs typeface="Calibri"/>
              </a:rPr>
              <a:t>maltractador</a:t>
            </a:r>
            <a:r>
              <a:rPr sz="4000" b="1" spc="-5" dirty="0">
                <a:latin typeface="Calibri"/>
                <a:cs typeface="Calibri"/>
              </a:rPr>
              <a:t> </a:t>
            </a:r>
            <a:r>
              <a:rPr sz="4000" b="1" dirty="0">
                <a:latin typeface="Calibri"/>
                <a:cs typeface="Calibri"/>
              </a:rPr>
              <a:t>institucional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6244" y="2707081"/>
            <a:ext cx="7698105" cy="198945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800" dirty="0">
                <a:latin typeface="Calibri"/>
                <a:cs typeface="Calibri"/>
              </a:rPr>
              <a:t>25</a:t>
            </a:r>
            <a:r>
              <a:rPr sz="2800" spc="-2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a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35</a:t>
            </a:r>
            <a:r>
              <a:rPr sz="2800" spc="-20" dirty="0">
                <a:latin typeface="Calibri"/>
                <a:cs typeface="Calibri"/>
              </a:rPr>
              <a:t> anys</a:t>
            </a:r>
            <a:endParaRPr sz="28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675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800" spc="-5" dirty="0">
                <a:latin typeface="Calibri"/>
                <a:cs typeface="Calibri"/>
              </a:rPr>
              <a:t>Baixa</a:t>
            </a:r>
            <a:r>
              <a:rPr sz="2800" spc="-35" dirty="0">
                <a:latin typeface="Calibri"/>
                <a:cs typeface="Calibri"/>
              </a:rPr>
              <a:t> </a:t>
            </a:r>
            <a:r>
              <a:rPr sz="2800" spc="-15" dirty="0">
                <a:latin typeface="Calibri"/>
                <a:cs typeface="Calibri"/>
              </a:rPr>
              <a:t>capacitat</a:t>
            </a:r>
            <a:r>
              <a:rPr sz="2800" spc="-1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de</a:t>
            </a:r>
            <a:r>
              <a:rPr sz="2800" spc="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controlar</a:t>
            </a:r>
            <a:r>
              <a:rPr sz="2800" spc="-25" dirty="0">
                <a:latin typeface="Calibri"/>
                <a:cs typeface="Calibri"/>
              </a:rPr>
              <a:t> l’agressivitat</a:t>
            </a:r>
            <a:endParaRPr sz="2800">
              <a:latin typeface="Calibri"/>
              <a:cs typeface="Calibri"/>
            </a:endParaRPr>
          </a:p>
          <a:p>
            <a:pPr marL="356870" marR="5080" indent="-344805">
              <a:lnSpc>
                <a:spcPct val="100000"/>
              </a:lnSpc>
              <a:spcBef>
                <a:spcPts val="67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800" spc="-15" dirty="0">
                <a:latin typeface="Calibri"/>
                <a:cs typeface="Calibri"/>
              </a:rPr>
              <a:t>Pobresa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25" dirty="0">
                <a:latin typeface="Calibri"/>
                <a:cs typeface="Calibri"/>
              </a:rPr>
              <a:t>d’elements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professionals,</a:t>
            </a:r>
            <a:r>
              <a:rPr sz="2800" spc="-60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lligat</a:t>
            </a:r>
            <a:r>
              <a:rPr sz="2800" spc="-45" dirty="0">
                <a:latin typeface="Calibri"/>
                <a:cs typeface="Calibri"/>
              </a:rPr>
              <a:t> </a:t>
            </a:r>
            <a:r>
              <a:rPr sz="2800" spc="5" dirty="0">
                <a:latin typeface="Calibri"/>
                <a:cs typeface="Calibri"/>
              </a:rPr>
              <a:t>a</a:t>
            </a:r>
            <a:r>
              <a:rPr sz="2800" spc="-20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elements </a:t>
            </a:r>
            <a:r>
              <a:rPr sz="2800" spc="-615" dirty="0">
                <a:latin typeface="Calibri"/>
                <a:cs typeface="Calibri"/>
              </a:rPr>
              <a:t> </a:t>
            </a:r>
            <a:r>
              <a:rPr sz="2800" spc="-10" dirty="0">
                <a:latin typeface="Calibri"/>
                <a:cs typeface="Calibri"/>
              </a:rPr>
              <a:t>culturals,</a:t>
            </a:r>
            <a:r>
              <a:rPr sz="2800" spc="-15" dirty="0">
                <a:latin typeface="Calibri"/>
                <a:cs typeface="Calibri"/>
              </a:rPr>
              <a:t> </a:t>
            </a:r>
            <a:r>
              <a:rPr sz="2800" spc="-5" dirty="0">
                <a:latin typeface="Calibri"/>
                <a:cs typeface="Calibri"/>
              </a:rPr>
              <a:t>asimetria</a:t>
            </a:r>
            <a:r>
              <a:rPr sz="2800" spc="-40" dirty="0">
                <a:latin typeface="Calibri"/>
                <a:cs typeface="Calibri"/>
              </a:rPr>
              <a:t> </a:t>
            </a:r>
            <a:r>
              <a:rPr sz="2800" spc="5" dirty="0">
                <a:latin typeface="Calibri"/>
                <a:cs typeface="Calibri"/>
              </a:rPr>
              <a:t>en</a:t>
            </a:r>
            <a:r>
              <a:rPr sz="2800" spc="-5" dirty="0">
                <a:latin typeface="Calibri"/>
                <a:cs typeface="Calibri"/>
              </a:rPr>
              <a:t> </a:t>
            </a:r>
            <a:r>
              <a:rPr sz="2800" dirty="0">
                <a:latin typeface="Calibri"/>
                <a:cs typeface="Calibri"/>
              </a:rPr>
              <a:t>la</a:t>
            </a:r>
            <a:r>
              <a:rPr sz="2800" spc="-10" dirty="0">
                <a:latin typeface="Calibri"/>
                <a:cs typeface="Calibri"/>
              </a:rPr>
              <a:t> relació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274320"/>
            <a:ext cx="8229600" cy="561340"/>
          </a:xfrm>
          <a:prstGeom prst="rect">
            <a:avLst/>
          </a:prstGeom>
          <a:solidFill>
            <a:srgbClr val="C0504D"/>
          </a:solidFill>
          <a:ln w="24384">
            <a:solidFill>
              <a:srgbClr val="8B3836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6350" algn="ctr">
              <a:lnSpc>
                <a:spcPts val="4360"/>
              </a:lnSpc>
            </a:pPr>
            <a:r>
              <a:rPr sz="4000" spc="-20" dirty="0"/>
              <a:t>Protocols</a:t>
            </a:r>
            <a:r>
              <a:rPr sz="4000" spc="-40" dirty="0"/>
              <a:t> </a:t>
            </a:r>
            <a:r>
              <a:rPr sz="4000" spc="-25" dirty="0"/>
              <a:t>Catalunya</a:t>
            </a:r>
            <a:endParaRPr sz="40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17500" y="1119250"/>
          <a:ext cx="8515350" cy="57073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23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69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27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537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6988">
                <a:tc>
                  <a:txBody>
                    <a:bodyPr/>
                    <a:lstStyle/>
                    <a:p>
                      <a:pPr>
                        <a:lnSpc>
                          <a:spcPts val="1280"/>
                        </a:lnSpc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Organisme responsable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any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49149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Tipo</a:t>
                      </a:r>
                      <a:r>
                        <a:rPr sz="1100" b="1" spc="-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</a:t>
                      </a:r>
                      <a:r>
                        <a:rPr sz="1100" b="1" spc="-4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document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Nom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1780">
                <a:tc>
                  <a:txBody>
                    <a:bodyPr/>
                    <a:lstStyle/>
                    <a:p>
                      <a:pPr>
                        <a:lnSpc>
                          <a:spcPts val="1280"/>
                        </a:lnSpc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Col.legi</a:t>
                      </a:r>
                      <a:r>
                        <a:rPr sz="1100" b="1" spc="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Metges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(Barcelona)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spc="-10" dirty="0">
                          <a:latin typeface="Calibri"/>
                          <a:cs typeface="Calibri"/>
                        </a:rPr>
                        <a:t>2005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Guia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Maltractaments</a:t>
                      </a:r>
                      <a:r>
                        <a:rPr sz="11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la</a:t>
                      </a:r>
                      <a:r>
                        <a:rPr sz="11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gent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gran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4842">
                <a:tc>
                  <a:txBody>
                    <a:bodyPr/>
                    <a:lstStyle/>
                    <a:p>
                      <a:pPr>
                        <a:lnSpc>
                          <a:spcPts val="1285"/>
                        </a:lnSpc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Diverses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entitats</a:t>
                      </a:r>
                      <a:r>
                        <a:rPr sz="1100" b="1" spc="-3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</a:t>
                      </a:r>
                      <a:r>
                        <a:rPr sz="11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Girona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spc="-10" dirty="0">
                          <a:latin typeface="Calibri"/>
                          <a:cs typeface="Calibri"/>
                        </a:rPr>
                        <a:t>2007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spc="-10" dirty="0">
                          <a:latin typeface="Calibri"/>
                          <a:cs typeface="Calibri"/>
                        </a:rPr>
                        <a:t>Protocol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44450" marR="407670">
                        <a:lnSpc>
                          <a:spcPts val="1390"/>
                        </a:lnSpc>
                        <a:spcBef>
                          <a:spcPts val="20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Protocolo de actuación contra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el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Maltrato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 las Personas </a:t>
                      </a:r>
                      <a:r>
                        <a:rPr sz="1100" spc="-2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Mayores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2133">
                <a:tc>
                  <a:txBody>
                    <a:bodyPr/>
                    <a:lstStyle/>
                    <a:p>
                      <a:pPr>
                        <a:lnSpc>
                          <a:spcPts val="1285"/>
                        </a:lnSpc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Col.legi</a:t>
                      </a:r>
                      <a:r>
                        <a:rPr sz="1100" b="1" spc="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Metges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(Barcelona)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spc="-10" dirty="0">
                          <a:latin typeface="Calibri"/>
                          <a:cs typeface="Calibri"/>
                        </a:rPr>
                        <a:t>2011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Guia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“Contencions”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6234">
                <a:tc>
                  <a:txBody>
                    <a:bodyPr/>
                    <a:lstStyle/>
                    <a:p>
                      <a:pPr>
                        <a:lnSpc>
                          <a:spcPts val="1285"/>
                        </a:lnSpc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Diputació</a:t>
                      </a:r>
                      <a:r>
                        <a:rPr sz="1100" b="1" spc="-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(Barcelona</a:t>
                      </a:r>
                      <a:r>
                        <a:rPr sz="11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100" b="1" spc="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Hospitalet)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100" spc="-10" dirty="0">
                          <a:latin typeface="Calibri"/>
                          <a:cs typeface="Calibri"/>
                        </a:rPr>
                        <a:t>2012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Guia</a:t>
                      </a:r>
                      <a:r>
                        <a:rPr sz="11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local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Guia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local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per</a:t>
                      </a:r>
                      <a:r>
                        <a:rPr sz="11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fer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front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al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maltractament</a:t>
                      </a:r>
                      <a:r>
                        <a:rPr sz="11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de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les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persones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grans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3184">
                <a:tc>
                  <a:txBody>
                    <a:bodyPr/>
                    <a:lstStyle/>
                    <a:p>
                      <a:pPr>
                        <a:lnSpc>
                          <a:spcPts val="1285"/>
                        </a:lnSpc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Generalitat,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Departament</a:t>
                      </a:r>
                      <a:r>
                        <a:rPr sz="1100" b="1" spc="-3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Benestar</a:t>
                      </a:r>
                      <a:r>
                        <a:rPr sz="1100" b="1" spc="-6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social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Família</a:t>
                      </a:r>
                      <a:r>
                        <a:rPr sz="1100" b="1" spc="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(Catalunya)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100" spc="-10" dirty="0">
                          <a:latin typeface="Calibri"/>
                          <a:cs typeface="Calibri"/>
                        </a:rPr>
                        <a:t>2012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100" b="1" spc="-5" dirty="0">
                          <a:latin typeface="Calibri"/>
                          <a:cs typeface="Calibri"/>
                        </a:rPr>
                        <a:t>Protocol</a:t>
                      </a:r>
                      <a:r>
                        <a:rPr sz="1100" b="1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latin typeface="Calibri"/>
                          <a:cs typeface="Calibri"/>
                        </a:rPr>
                        <a:t>marc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100" spc="-10" dirty="0">
                          <a:latin typeface="Calibri"/>
                          <a:cs typeface="Calibri"/>
                        </a:rPr>
                        <a:t>Protocol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marc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i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orientacions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d’actuació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contra</a:t>
                      </a:r>
                      <a:r>
                        <a:rPr sz="1100" spc="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els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4445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maltractaments</a:t>
                      </a:r>
                      <a:r>
                        <a:rPr sz="11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les</a:t>
                      </a:r>
                      <a:r>
                        <a:rPr sz="11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persones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grans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77392">
                <a:tc>
                  <a:txBody>
                    <a:bodyPr/>
                    <a:lstStyle/>
                    <a:p>
                      <a:pPr>
                        <a:lnSpc>
                          <a:spcPts val="1290"/>
                        </a:lnSpc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Obra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Social</a:t>
                      </a:r>
                      <a:r>
                        <a:rPr sz="1100" b="1" spc="-2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La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Caixa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 Benestar</a:t>
                      </a:r>
                      <a:r>
                        <a:rPr sz="1100" b="1" spc="2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Família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R="12700">
                        <a:lnSpc>
                          <a:spcPts val="1420"/>
                        </a:lnSpc>
                        <a:spcBef>
                          <a:spcPts val="35"/>
                        </a:spcBef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Obra Social 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La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Caixa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Catalunya,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Creu </a:t>
                      </a:r>
                      <a:r>
                        <a:rPr sz="1100" b="1" spc="-23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Roja,</a:t>
                      </a:r>
                      <a:r>
                        <a:rPr sz="1100" b="1" spc="-3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Generalitat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(Catalunya)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100" spc="-10" dirty="0">
                          <a:latin typeface="Calibri"/>
                          <a:cs typeface="Calibri"/>
                        </a:rPr>
                        <a:t>2013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4318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100" spc="-10" dirty="0">
                          <a:latin typeface="Calibri"/>
                          <a:cs typeface="Calibri"/>
                        </a:rPr>
                        <a:t>2007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Guia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4318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Document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Violència:</a:t>
                      </a:r>
                      <a:r>
                        <a:rPr sz="11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Tolerància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ZERO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Programa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prevenció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l’Obra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4445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Social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“la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Caixa”</a:t>
                      </a:r>
                      <a:r>
                        <a:rPr sz="11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Els maltractaments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les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Persones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Grans.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Guia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4445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per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la</a:t>
                      </a:r>
                      <a:r>
                        <a:rPr sz="11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detecció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per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l’acció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89051">
                <a:tc>
                  <a:txBody>
                    <a:bodyPr/>
                    <a:lstStyle/>
                    <a:p>
                      <a:pPr>
                        <a:lnSpc>
                          <a:spcPts val="1295"/>
                        </a:lnSpc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Diputació</a:t>
                      </a:r>
                      <a:r>
                        <a:rPr sz="1100" b="1" spc="-4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(Barcelona)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spc="-10" dirty="0">
                          <a:latin typeface="Calibri"/>
                          <a:cs typeface="Calibri"/>
                        </a:rPr>
                        <a:t>2014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4318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100" spc="-10" dirty="0">
                          <a:latin typeface="Calibri"/>
                          <a:cs typeface="Calibri"/>
                        </a:rPr>
                        <a:t>2020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ns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ment</a:t>
                      </a:r>
                      <a:r>
                        <a:rPr sz="11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ó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4318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Guía</a:t>
                      </a:r>
                      <a:r>
                        <a:rPr sz="11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Local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Instrument</a:t>
                      </a:r>
                      <a:r>
                        <a:rPr sz="11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recollida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d’informació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per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casos de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4445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100" spc="-5" dirty="0">
                          <a:latin typeface="Calibri"/>
                          <a:cs typeface="Calibri"/>
                        </a:rPr>
                        <a:t>maltractaments</a:t>
                      </a:r>
                      <a:r>
                        <a:rPr sz="11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persones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grans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44450" marR="284480">
                        <a:lnSpc>
                          <a:spcPts val="1420"/>
                        </a:lnSpc>
                        <a:spcBef>
                          <a:spcPts val="40"/>
                        </a:spcBef>
                      </a:pPr>
                      <a:r>
                        <a:rPr sz="1100" spc="5" dirty="0">
                          <a:latin typeface="Calibri"/>
                          <a:cs typeface="Calibri"/>
                        </a:rPr>
                        <a:t>GUIA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LOCAL PER FER FRONT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ALS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MALTRACTAMENTS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 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LES </a:t>
                      </a:r>
                      <a:r>
                        <a:rPr sz="1100" spc="-2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PERSONES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GRANS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84136">
                <a:tc>
                  <a:txBody>
                    <a:bodyPr/>
                    <a:lstStyle/>
                    <a:p>
                      <a:pPr>
                        <a:lnSpc>
                          <a:spcPts val="1295"/>
                        </a:lnSpc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Generalitat,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Departament</a:t>
                      </a:r>
                      <a:r>
                        <a:rPr sz="1100" b="1" spc="-3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R="345440">
                        <a:lnSpc>
                          <a:spcPct val="105500"/>
                        </a:lnSpc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Treball,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Afers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Socials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Famílies </a:t>
                      </a:r>
                      <a:r>
                        <a:rPr sz="1100" b="1" spc="-23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(Catalunya)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100" spc="-10" dirty="0">
                          <a:latin typeface="Calibri"/>
                          <a:cs typeface="Calibri"/>
                        </a:rPr>
                        <a:t>2017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Guies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1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desplegament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Guies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territorials,</a:t>
                      </a:r>
                      <a:r>
                        <a:rPr sz="11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Alt</a:t>
                      </a:r>
                      <a:r>
                        <a:rPr sz="11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Penedès,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Anoia,</a:t>
                      </a:r>
                      <a:r>
                        <a:rPr sz="11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Comarques</a:t>
                      </a:r>
                      <a:r>
                        <a:rPr sz="11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Gironines,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44450" marR="394335">
                        <a:lnSpc>
                          <a:spcPct val="105500"/>
                        </a:lnSpc>
                      </a:pPr>
                      <a:r>
                        <a:rPr sz="1100" spc="-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ares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a,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ar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g</a:t>
                      </a:r>
                      <a:r>
                        <a:rPr sz="1100" spc="-1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è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Ba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x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-</a:t>
                      </a:r>
                      <a:r>
                        <a:rPr sz="1100" spc="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am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1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erres</a:t>
                      </a:r>
                      <a:r>
                        <a:rPr sz="11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b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re, </a:t>
                      </a:r>
                      <a:r>
                        <a:rPr sz="1100" spc="-1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erres</a:t>
                      </a:r>
                      <a:r>
                        <a:rPr sz="11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 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Ponent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88554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</a:pP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Serveis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Socials</a:t>
                      </a:r>
                      <a:r>
                        <a:rPr sz="11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Bàsics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i</a:t>
                      </a:r>
                      <a:r>
                        <a:rPr sz="11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Serveis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de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Salut</a:t>
                      </a:r>
                      <a:r>
                        <a:rPr sz="11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CSB</a:t>
                      </a:r>
                      <a:r>
                        <a:rPr sz="11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 Ajuntament</a:t>
                      </a:r>
                      <a:r>
                        <a:rPr sz="1100" b="1" spc="-5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1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(Barcelona)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100" spc="-10" dirty="0">
                          <a:latin typeface="Calibri"/>
                          <a:cs typeface="Calibri"/>
                        </a:rPr>
                        <a:t>2018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43180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100" spc="-10" dirty="0">
                          <a:latin typeface="Calibri"/>
                          <a:cs typeface="Calibri"/>
                        </a:rPr>
                        <a:t>2015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marL="43180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1100" spc="-10" dirty="0">
                          <a:latin typeface="Calibri"/>
                          <a:cs typeface="Calibri"/>
                        </a:rPr>
                        <a:t>2007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Procediment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44450" marR="209550">
                        <a:lnSpc>
                          <a:spcPts val="1390"/>
                        </a:lnSpc>
                        <a:spcBef>
                          <a:spcPts val="35"/>
                        </a:spcBef>
                      </a:pPr>
                      <a:r>
                        <a:rPr sz="1100" dirty="0">
                          <a:latin typeface="Calibri"/>
                          <a:cs typeface="Calibri"/>
                        </a:rPr>
                        <a:t>Procediment</a:t>
                      </a:r>
                      <a:r>
                        <a:rPr sz="11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específic</a:t>
                      </a:r>
                      <a:r>
                        <a:rPr sz="11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d’actuació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 davant</a:t>
                      </a:r>
                      <a:r>
                        <a:rPr sz="11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el 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maltractament</a:t>
                      </a:r>
                      <a:r>
                        <a:rPr sz="11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a </a:t>
                      </a:r>
                      <a:r>
                        <a:rPr sz="1100" spc="-2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les</a:t>
                      </a:r>
                      <a:r>
                        <a:rPr sz="11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persones</a:t>
                      </a:r>
                      <a:r>
                        <a:rPr sz="11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100" dirty="0">
                          <a:latin typeface="Calibri"/>
                          <a:cs typeface="Calibri"/>
                        </a:rPr>
                        <a:t>grans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274320"/>
            <a:ext cx="8229600" cy="1143000"/>
          </a:xfrm>
          <a:custGeom>
            <a:avLst/>
            <a:gdLst/>
            <a:ahLst/>
            <a:cxnLst/>
            <a:rect l="l" t="t" r="r" b="b"/>
            <a:pathLst>
              <a:path w="8229600" h="1143000">
                <a:moveTo>
                  <a:pt x="8229600" y="0"/>
                </a:moveTo>
                <a:lnTo>
                  <a:pt x="0" y="0"/>
                </a:lnTo>
                <a:lnTo>
                  <a:pt x="0" y="1143000"/>
                </a:lnTo>
                <a:lnTo>
                  <a:pt x="8229600" y="1143000"/>
                </a:lnTo>
                <a:lnTo>
                  <a:pt x="8229600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ln w="24384">
            <a:solidFill>
              <a:srgbClr val="8B3836"/>
            </a:solidFill>
          </a:ln>
        </p:spPr>
        <p:txBody>
          <a:bodyPr vert="horz" wrap="square" lIns="0" tIns="20256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1595"/>
              </a:spcBef>
            </a:pPr>
            <a:r>
              <a:rPr sz="4400" b="1" spc="-5" dirty="0">
                <a:latin typeface="Calibri"/>
                <a:cs typeface="Calibri"/>
              </a:rPr>
              <a:t>Un</a:t>
            </a:r>
            <a:r>
              <a:rPr sz="4400" b="1" spc="-10" dirty="0">
                <a:latin typeface="Calibri"/>
                <a:cs typeface="Calibri"/>
              </a:rPr>
              <a:t> </a:t>
            </a:r>
            <a:r>
              <a:rPr sz="4400" b="1" spc="-15" dirty="0">
                <a:latin typeface="Calibri"/>
                <a:cs typeface="Calibri"/>
              </a:rPr>
              <a:t>bon</a:t>
            </a:r>
            <a:r>
              <a:rPr sz="4400" b="1" spc="20" dirty="0">
                <a:latin typeface="Calibri"/>
                <a:cs typeface="Calibri"/>
              </a:rPr>
              <a:t> </a:t>
            </a:r>
            <a:r>
              <a:rPr sz="4400" b="1" spc="-30" dirty="0">
                <a:latin typeface="Calibri"/>
                <a:cs typeface="Calibri"/>
              </a:rPr>
              <a:t>exemple: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6244" y="1557069"/>
            <a:ext cx="7368540" cy="4121785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575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000" spc="-10" dirty="0">
                <a:latin typeface="Calibri"/>
                <a:cs typeface="Calibri"/>
              </a:rPr>
              <a:t>2015-2020</a:t>
            </a:r>
            <a:endParaRPr sz="20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48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000" spc="-5" dirty="0">
                <a:latin typeface="Calibri"/>
                <a:cs typeface="Calibri"/>
              </a:rPr>
              <a:t>Equip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multidisciplinar</a:t>
            </a:r>
            <a:endParaRPr sz="2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750">
              <a:latin typeface="Calibri"/>
              <a:cs typeface="Calibri"/>
            </a:endParaRPr>
          </a:p>
          <a:p>
            <a:pPr marL="274320" indent="-262255">
              <a:lnSpc>
                <a:spcPct val="100000"/>
              </a:lnSpc>
              <a:buAutoNum type="arabicParenR"/>
              <a:tabLst>
                <a:tab pos="274955" algn="l"/>
              </a:tabLst>
            </a:pPr>
            <a:r>
              <a:rPr sz="2000" spc="-15" dirty="0">
                <a:latin typeface="Calibri"/>
                <a:cs typeface="Calibri"/>
              </a:rPr>
              <a:t>Promou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la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visibilitat</a:t>
            </a:r>
            <a:r>
              <a:rPr sz="2000" spc="8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del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fenòmen:</a:t>
            </a:r>
            <a:r>
              <a:rPr sz="2000" spc="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augment</a:t>
            </a:r>
            <a:r>
              <a:rPr sz="2000" spc="4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del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registre</a:t>
            </a:r>
            <a:r>
              <a:rPr sz="2000" spc="4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de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situacions</a:t>
            </a:r>
            <a:endParaRPr sz="2000">
              <a:latin typeface="Calibri"/>
              <a:cs typeface="Calibri"/>
            </a:endParaRPr>
          </a:p>
          <a:p>
            <a:pPr marL="274320" indent="-262255">
              <a:lnSpc>
                <a:spcPct val="100000"/>
              </a:lnSpc>
              <a:spcBef>
                <a:spcPts val="480"/>
              </a:spcBef>
              <a:buAutoNum type="arabicParenR"/>
              <a:tabLst>
                <a:tab pos="274955" algn="l"/>
              </a:tabLst>
            </a:pPr>
            <a:r>
              <a:rPr sz="2000" spc="-20" dirty="0">
                <a:latin typeface="Calibri"/>
                <a:cs typeface="Calibri"/>
              </a:rPr>
              <a:t>Ofereix</a:t>
            </a:r>
            <a:r>
              <a:rPr sz="2000" spc="5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una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visió</a:t>
            </a:r>
            <a:r>
              <a:rPr sz="2000" spc="3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interdisciplinària</a:t>
            </a:r>
            <a:r>
              <a:rPr sz="2000" spc="9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d’especialització</a:t>
            </a:r>
            <a:endParaRPr sz="2000">
              <a:latin typeface="Calibri"/>
              <a:cs typeface="Calibri"/>
            </a:endParaRPr>
          </a:p>
          <a:p>
            <a:pPr marL="274955" indent="-262890">
              <a:lnSpc>
                <a:spcPct val="100000"/>
              </a:lnSpc>
              <a:spcBef>
                <a:spcPts val="480"/>
              </a:spcBef>
              <a:buAutoNum type="arabicParenR"/>
              <a:tabLst>
                <a:tab pos="275590" algn="l"/>
              </a:tabLst>
            </a:pPr>
            <a:r>
              <a:rPr sz="2000" spc="-10" dirty="0">
                <a:latin typeface="Calibri"/>
                <a:cs typeface="Calibri"/>
              </a:rPr>
              <a:t>Proporciona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una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gestió</a:t>
            </a:r>
            <a:r>
              <a:rPr sz="2000" spc="6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integral</a:t>
            </a:r>
            <a:r>
              <a:rPr sz="2000" spc="5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de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la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situació</a:t>
            </a:r>
            <a:endParaRPr sz="2000">
              <a:latin typeface="Calibri"/>
              <a:cs typeface="Calibri"/>
            </a:endParaRPr>
          </a:p>
          <a:p>
            <a:pPr marL="273685" indent="-261620">
              <a:lnSpc>
                <a:spcPct val="100000"/>
              </a:lnSpc>
              <a:spcBef>
                <a:spcPts val="480"/>
              </a:spcBef>
              <a:buAutoNum type="arabicParenR"/>
              <a:tabLst>
                <a:tab pos="274320" algn="l"/>
              </a:tabLst>
            </a:pPr>
            <a:r>
              <a:rPr sz="2000" spc="-15" dirty="0">
                <a:latin typeface="Calibri"/>
                <a:cs typeface="Calibri"/>
              </a:rPr>
              <a:t>Facilita</a:t>
            </a:r>
            <a:r>
              <a:rPr sz="2000" spc="5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la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proximitat</a:t>
            </a:r>
            <a:r>
              <a:rPr sz="2000" spc="3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30" dirty="0">
                <a:latin typeface="Calibri"/>
                <a:cs typeface="Calibri"/>
              </a:rPr>
              <a:t>l’entorn</a:t>
            </a:r>
            <a:r>
              <a:rPr sz="2000" spc="4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de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la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persona</a:t>
            </a:r>
            <a:endParaRPr sz="2000">
              <a:latin typeface="Calibri"/>
              <a:cs typeface="Calibri"/>
            </a:endParaRPr>
          </a:p>
          <a:p>
            <a:pPr marL="274320" indent="-262255">
              <a:lnSpc>
                <a:spcPct val="100000"/>
              </a:lnSpc>
              <a:spcBef>
                <a:spcPts val="484"/>
              </a:spcBef>
              <a:buAutoNum type="arabicParenR"/>
              <a:tabLst>
                <a:tab pos="274955" algn="l"/>
              </a:tabLst>
            </a:pPr>
            <a:r>
              <a:rPr sz="2000" spc="-10" dirty="0">
                <a:latin typeface="Calibri"/>
                <a:cs typeface="Calibri"/>
              </a:rPr>
              <a:t>Assoleix</a:t>
            </a:r>
            <a:r>
              <a:rPr sz="2000" spc="7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ser</a:t>
            </a:r>
            <a:r>
              <a:rPr sz="2000" spc="5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un</a:t>
            </a:r>
            <a:r>
              <a:rPr sz="2000" spc="-15" dirty="0">
                <a:latin typeface="Calibri"/>
                <a:cs typeface="Calibri"/>
              </a:rPr>
              <a:t> servei</a:t>
            </a:r>
            <a:r>
              <a:rPr sz="2000" spc="7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social</a:t>
            </a:r>
            <a:r>
              <a:rPr sz="2000" spc="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especialitzat</a:t>
            </a:r>
            <a:r>
              <a:rPr sz="2000" spc="8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integrat</a:t>
            </a:r>
            <a:r>
              <a:rPr sz="2000" spc="6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la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xarxa</a:t>
            </a:r>
            <a:endParaRPr sz="2000">
              <a:latin typeface="Calibri"/>
              <a:cs typeface="Calibri"/>
            </a:endParaRPr>
          </a:p>
          <a:p>
            <a:pPr marL="274320" indent="-262255">
              <a:lnSpc>
                <a:spcPct val="100000"/>
              </a:lnSpc>
              <a:spcBef>
                <a:spcPts val="480"/>
              </a:spcBef>
              <a:buAutoNum type="arabicParenR"/>
              <a:tabLst>
                <a:tab pos="274955" algn="l"/>
              </a:tabLst>
            </a:pPr>
            <a:r>
              <a:rPr sz="2000" spc="-25" dirty="0">
                <a:latin typeface="Calibri"/>
                <a:cs typeface="Calibri"/>
              </a:rPr>
              <a:t>Vetlla</a:t>
            </a:r>
            <a:r>
              <a:rPr sz="2000" spc="4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pel</a:t>
            </a:r>
            <a:r>
              <a:rPr sz="2000" spc="4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desenvolupament</a:t>
            </a:r>
            <a:r>
              <a:rPr sz="2000" spc="10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de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la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guia</a:t>
            </a:r>
            <a:r>
              <a:rPr sz="2000" spc="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territorial</a:t>
            </a:r>
            <a:r>
              <a:rPr sz="2000" spc="6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de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40" dirty="0">
                <a:latin typeface="Calibri"/>
                <a:cs typeface="Calibri"/>
              </a:rPr>
              <a:t>l’Anoia,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2017</a:t>
            </a:r>
            <a:endParaRPr sz="2000">
              <a:latin typeface="Calibri"/>
              <a:cs typeface="Calibri"/>
            </a:endParaRPr>
          </a:p>
          <a:p>
            <a:pPr marL="274320" indent="-262255">
              <a:lnSpc>
                <a:spcPct val="100000"/>
              </a:lnSpc>
              <a:spcBef>
                <a:spcPts val="480"/>
              </a:spcBef>
              <a:buAutoNum type="arabicParenR"/>
              <a:tabLst>
                <a:tab pos="274955" algn="l"/>
              </a:tabLst>
            </a:pPr>
            <a:r>
              <a:rPr sz="2000" spc="-10" dirty="0">
                <a:latin typeface="Calibri"/>
                <a:cs typeface="Calibri"/>
              </a:rPr>
              <a:t>Redueix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despesa</a:t>
            </a:r>
            <a:r>
              <a:rPr sz="2000" spc="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pública</a:t>
            </a:r>
            <a:endParaRPr sz="2000">
              <a:latin typeface="Calibri"/>
              <a:cs typeface="Calibri"/>
            </a:endParaRPr>
          </a:p>
          <a:p>
            <a:pPr marL="2756535">
              <a:lnSpc>
                <a:spcPct val="100000"/>
              </a:lnSpc>
              <a:spcBef>
                <a:spcPts val="560"/>
              </a:spcBef>
            </a:pPr>
            <a:r>
              <a:rPr sz="2400" b="1" dirty="0">
                <a:latin typeface="Calibri"/>
                <a:cs typeface="Calibri"/>
              </a:rPr>
              <a:t>El</a:t>
            </a:r>
            <a:r>
              <a:rPr sz="2400" b="1" spc="-25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canvi</a:t>
            </a:r>
            <a:r>
              <a:rPr sz="2400" b="1" spc="-2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és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5" dirty="0">
                <a:latin typeface="Calibri"/>
                <a:cs typeface="Calibri"/>
              </a:rPr>
              <a:t>possible!!!</a:t>
            </a:r>
            <a:endParaRPr sz="2400">
              <a:latin typeface="Calibri"/>
              <a:cs typeface="Calibri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64479" y="335279"/>
            <a:ext cx="1847087" cy="102108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9495" y="765048"/>
            <a:ext cx="7699248" cy="5129783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27432"/>
            <a:ext cx="8229600" cy="378460"/>
          </a:xfrm>
          <a:prstGeom prst="rect">
            <a:avLst/>
          </a:prstGeom>
          <a:solidFill>
            <a:srgbClr val="C0504D"/>
          </a:solidFill>
          <a:ln w="24384">
            <a:solidFill>
              <a:srgbClr val="8B3836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1905" algn="ctr">
              <a:lnSpc>
                <a:spcPts val="2975"/>
              </a:lnSpc>
            </a:pPr>
            <a:r>
              <a:rPr sz="2800" spc="-15" dirty="0"/>
              <a:t>Protocols</a:t>
            </a:r>
            <a:r>
              <a:rPr sz="2800" spc="-45" dirty="0"/>
              <a:t> </a:t>
            </a:r>
            <a:r>
              <a:rPr sz="2800" spc="-15" dirty="0"/>
              <a:t>Espanya</a:t>
            </a:r>
            <a:endParaRPr sz="2800"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-6350" y="542925"/>
          <a:ext cx="9144000" cy="62947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22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16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37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53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424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9266"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0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Espanya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Any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</a:t>
                      </a:r>
                      <a:r>
                        <a:rPr sz="10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000" b="1" spc="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0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000" b="1" spc="-6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re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000" b="1" spc="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sz="10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000" b="1" spc="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</a:t>
                      </a:r>
                      <a:r>
                        <a:rPr sz="10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sa</a:t>
                      </a:r>
                      <a:r>
                        <a:rPr sz="10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b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2984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Tipo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2984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0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Document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29845"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r>
                        <a:rPr sz="10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Nom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9625"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0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0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0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do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,</a:t>
                      </a:r>
                      <a:r>
                        <a:rPr sz="1000" b="1" spc="-6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MS</a:t>
                      </a:r>
                      <a:r>
                        <a:rPr sz="10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E</a:t>
                      </a:r>
                      <a:r>
                        <a:rPr sz="10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SO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2005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28575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2015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te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ri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000" spc="-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 T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ab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j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y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s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2857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Sociales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28575" marR="377825">
                        <a:lnSpc>
                          <a:spcPct val="108000"/>
                        </a:lnSpc>
                        <a:spcBef>
                          <a:spcPts val="770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te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ri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000" spc="-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da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ici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s  Sociales</a:t>
                      </a:r>
                      <a:r>
                        <a:rPr sz="10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Igualdad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298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000" spc="5" dirty="0">
                          <a:latin typeface="Calibri"/>
                          <a:cs typeface="Calibri"/>
                        </a:rPr>
                        <a:t>Guia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2984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Iinstitucional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298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Malos</a:t>
                      </a:r>
                      <a:r>
                        <a:rPr sz="10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tratos</a:t>
                      </a:r>
                      <a:r>
                        <a:rPr sz="1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persones</a:t>
                      </a:r>
                      <a:r>
                        <a:rPr sz="10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mayores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29845" marR="373380">
                        <a:lnSpc>
                          <a:spcPct val="106000"/>
                        </a:lnSpc>
                        <a:spcBef>
                          <a:spcPts val="815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Protocolo</a:t>
                      </a:r>
                      <a:r>
                        <a:rPr sz="10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para</a:t>
                      </a:r>
                      <a:r>
                        <a:rPr sz="10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la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detección</a:t>
                      </a:r>
                      <a:r>
                        <a:rPr sz="10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y</a:t>
                      </a:r>
                      <a:r>
                        <a:rPr sz="10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actuación</a:t>
                      </a:r>
                      <a:r>
                        <a:rPr sz="10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ante situacions</a:t>
                      </a:r>
                      <a:r>
                        <a:rPr sz="10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maltrato</a:t>
                      </a:r>
                      <a:r>
                        <a:rPr sz="10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en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centros</a:t>
                      </a:r>
                      <a:r>
                        <a:rPr sz="10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del </a:t>
                      </a:r>
                      <a:r>
                        <a:rPr sz="1000" spc="-2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Imserso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Castilla</a:t>
                      </a:r>
                      <a:r>
                        <a:rPr sz="1000" b="1" spc="-4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-León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2008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Consejeria</a:t>
                      </a:r>
                      <a:r>
                        <a:rPr sz="10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0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Familia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298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000" spc="5" dirty="0">
                          <a:latin typeface="Calibri"/>
                          <a:cs typeface="Calibri"/>
                        </a:rPr>
                        <a:t>Li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eas</a:t>
                      </a:r>
                      <a:r>
                        <a:rPr sz="10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de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2984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investigación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298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000" spc="5" dirty="0">
                          <a:latin typeface="Calibri"/>
                          <a:cs typeface="Calibri"/>
                        </a:rPr>
                        <a:t>El</a:t>
                      </a:r>
                      <a:r>
                        <a:rPr sz="1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maltrato</a:t>
                      </a:r>
                      <a:r>
                        <a:rPr sz="10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las</a:t>
                      </a:r>
                      <a:r>
                        <a:rPr sz="1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personas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mayores:</a:t>
                      </a:r>
                      <a:r>
                        <a:rPr sz="10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bases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teóricas</a:t>
                      </a:r>
                      <a:r>
                        <a:rPr sz="10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para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su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estudio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17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09091"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Valencia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2008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28575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2016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28575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2017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Centro</a:t>
                      </a:r>
                      <a:r>
                        <a:rPr sz="10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Reina</a:t>
                      </a:r>
                      <a:r>
                        <a:rPr sz="10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Sofia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28575" marR="1395095">
                        <a:lnSpc>
                          <a:spcPts val="2090"/>
                        </a:lnSpc>
                        <a:spcBef>
                          <a:spcPts val="215"/>
                        </a:spcBef>
                      </a:pPr>
                      <a:r>
                        <a:rPr sz="1000" spc="10" dirty="0">
                          <a:latin typeface="Calibri"/>
                          <a:cs typeface="Calibri"/>
                        </a:rPr>
                        <a:t>G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ene</a:t>
                      </a:r>
                      <a:r>
                        <a:rPr sz="1000" spc="1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al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t  </a:t>
                      </a:r>
                      <a:r>
                        <a:rPr sz="1000" spc="10" dirty="0">
                          <a:latin typeface="Calibri"/>
                          <a:cs typeface="Calibri"/>
                        </a:rPr>
                        <a:t>G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ene</a:t>
                      </a:r>
                      <a:r>
                        <a:rPr sz="1000" spc="1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al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t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2984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spc="5" dirty="0">
                          <a:latin typeface="Calibri"/>
                          <a:cs typeface="Calibri"/>
                        </a:rPr>
                        <a:t>Informe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29845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Procedimient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2984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o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29845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Protocolo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2984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Maltrato</a:t>
                      </a:r>
                      <a:r>
                        <a:rPr sz="10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persones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mayores</a:t>
                      </a:r>
                      <a:r>
                        <a:rPr sz="10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en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família</a:t>
                      </a:r>
                      <a:r>
                        <a:rPr sz="10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en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España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29845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Procedimiento</a:t>
                      </a:r>
                      <a:r>
                        <a:rPr sz="1000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de actuación</a:t>
                      </a:r>
                      <a:r>
                        <a:rPr sz="1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los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equipos</a:t>
                      </a:r>
                      <a:r>
                        <a:rPr sz="10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municipales</a:t>
                      </a:r>
                      <a:r>
                        <a:rPr sz="10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Servicios</a:t>
                      </a:r>
                      <a:r>
                        <a:rPr sz="10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sociales</a:t>
                      </a:r>
                      <a:r>
                        <a:rPr sz="10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ante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una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2984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possible</a:t>
                      </a:r>
                      <a:r>
                        <a:rPr sz="1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situación</a:t>
                      </a:r>
                      <a:r>
                        <a:rPr sz="10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maltrato</a:t>
                      </a:r>
                      <a:r>
                        <a:rPr sz="10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una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persona</a:t>
                      </a:r>
                      <a:r>
                        <a:rPr sz="10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mayor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29845" marR="36830">
                        <a:lnSpc>
                          <a:spcPct val="108000"/>
                        </a:lnSpc>
                        <a:spcBef>
                          <a:spcPts val="795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Protocolo</a:t>
                      </a:r>
                      <a:r>
                        <a:rPr sz="10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de actuación</a:t>
                      </a:r>
                      <a:r>
                        <a:rPr sz="10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contra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la</a:t>
                      </a:r>
                      <a:r>
                        <a:rPr sz="10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violència</a:t>
                      </a:r>
                      <a:r>
                        <a:rPr sz="10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genero</a:t>
                      </a:r>
                      <a:r>
                        <a:rPr sz="10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en</a:t>
                      </a:r>
                      <a:r>
                        <a:rPr sz="10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centros</a:t>
                      </a:r>
                      <a:r>
                        <a:rPr sz="10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0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personas</a:t>
                      </a:r>
                      <a:r>
                        <a:rPr sz="10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mayores</a:t>
                      </a:r>
                      <a:r>
                        <a:rPr sz="10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de </a:t>
                      </a:r>
                      <a:r>
                        <a:rPr sz="1000" spc="-2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la</a:t>
                      </a:r>
                      <a:r>
                        <a:rPr sz="1000" spc="2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GVA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551"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Santander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2011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Ayuntamiento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2984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Estudio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2984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Prevalencia</a:t>
                      </a:r>
                      <a:r>
                        <a:rPr sz="10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de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sospecha</a:t>
                      </a:r>
                      <a:r>
                        <a:rPr sz="10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de malos</a:t>
                      </a:r>
                      <a:r>
                        <a:rPr sz="10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tratos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personas</a:t>
                      </a:r>
                      <a:r>
                        <a:rPr sz="1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mayores</a:t>
                      </a:r>
                      <a:r>
                        <a:rPr sz="10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en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el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municipio</a:t>
                      </a:r>
                      <a:r>
                        <a:rPr sz="1000" spc="-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de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2984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Santander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4301"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Galicia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2011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cr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eta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rí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0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10" dirty="0">
                          <a:latin typeface="Calibri"/>
                          <a:cs typeface="Calibri"/>
                        </a:rPr>
                        <a:t>G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ene</a:t>
                      </a:r>
                      <a:r>
                        <a:rPr sz="1000" spc="1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al</a:t>
                      </a:r>
                      <a:r>
                        <a:rPr sz="10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lí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ic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0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ci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al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2984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spc="5" dirty="0">
                          <a:latin typeface="Calibri"/>
                          <a:cs typeface="Calibri"/>
                        </a:rPr>
                        <a:t>Guia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29845"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r>
                        <a:rPr sz="1000" spc="5" dirty="0">
                          <a:latin typeface="Calibri"/>
                          <a:cs typeface="Calibri"/>
                        </a:rPr>
                        <a:t>Guia</a:t>
                      </a:r>
                      <a:r>
                        <a:rPr sz="10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0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actuación</a:t>
                      </a:r>
                      <a:r>
                        <a:rPr sz="1000" spc="-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coordinada</a:t>
                      </a:r>
                      <a:r>
                        <a:rPr sz="10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contra</a:t>
                      </a:r>
                      <a:r>
                        <a:rPr sz="10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0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maltrato</a:t>
                      </a:r>
                      <a:r>
                        <a:rPr sz="10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de persoas</a:t>
                      </a:r>
                      <a:r>
                        <a:rPr sz="10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maiores</a:t>
                      </a:r>
                      <a:r>
                        <a:rPr sz="10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ou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adultes</a:t>
                      </a:r>
                      <a:r>
                        <a:rPr sz="10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con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2984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dicapacidades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8632"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Cantabria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2013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Consejeria</a:t>
                      </a:r>
                      <a:r>
                        <a:rPr sz="10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0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Familia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2984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TFG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2984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000" spc="1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0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Ma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0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en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el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ci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o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8427"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0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Murcia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2017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on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eje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rí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0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F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mili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0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g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ua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da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0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de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2857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Oportunidades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2984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000" spc="5" dirty="0">
                          <a:latin typeface="Calibri"/>
                          <a:cs typeface="Calibri"/>
                        </a:rPr>
                        <a:t>Guía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2984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000" spc="10" dirty="0">
                          <a:latin typeface="Calibri"/>
                          <a:cs typeface="Calibri"/>
                        </a:rPr>
                        <a:t>G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í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0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B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ue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 T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as</a:t>
                      </a:r>
                      <a:r>
                        <a:rPr sz="1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ona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0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May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es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2424"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Aragón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2018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Depa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000" spc="10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ent</a:t>
                      </a:r>
                      <a:r>
                        <a:rPr sz="10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ud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dan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0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y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2857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ec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0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es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2984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Documentp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2984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Estrategia</a:t>
                      </a:r>
                      <a:r>
                        <a:rPr sz="10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atención</a:t>
                      </a:r>
                      <a:r>
                        <a:rPr sz="1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y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protección</a:t>
                      </a:r>
                      <a:r>
                        <a:rPr sz="10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social</a:t>
                      </a:r>
                      <a:r>
                        <a:rPr sz="1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para</a:t>
                      </a:r>
                      <a:r>
                        <a:rPr sz="10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las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persones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mayores</a:t>
                      </a:r>
                      <a:r>
                        <a:rPr sz="10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en Aragon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444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98944"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Asturias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28575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sz="1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*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</a:t>
                      </a:r>
                      <a:r>
                        <a:rPr sz="10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0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v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</a:t>
                      </a:r>
                      <a:r>
                        <a:rPr sz="1000" b="1" spc="-3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0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il</a:t>
                      </a:r>
                      <a:r>
                        <a:rPr sz="1000" b="1" spc="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o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t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2017-2018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on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eje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rí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0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ici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000" spc="-7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y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ho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s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28575" marR="359410">
                        <a:lnSpc>
                          <a:spcPct val="106200"/>
                        </a:lnSpc>
                        <a:spcBef>
                          <a:spcPts val="2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ci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ale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0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en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bo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ac</a:t>
                      </a:r>
                      <a:r>
                        <a:rPr sz="1000" spc="10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ó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0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a  Consejería</a:t>
                      </a:r>
                      <a:r>
                        <a:rPr sz="10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Sanidad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2984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Protocolo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29845" marR="35560">
                        <a:lnSpc>
                          <a:spcPts val="1270"/>
                        </a:lnSpc>
                        <a:spcBef>
                          <a:spcPts val="20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Protocolo</a:t>
                      </a:r>
                      <a:r>
                        <a:rPr sz="10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dirigido</a:t>
                      </a:r>
                      <a:r>
                        <a:rPr sz="1000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000" spc="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promover</a:t>
                      </a:r>
                      <a:r>
                        <a:rPr sz="10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el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buen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trato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hacia</a:t>
                      </a:r>
                      <a:r>
                        <a:rPr sz="1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las</a:t>
                      </a:r>
                      <a:r>
                        <a:rPr sz="10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personas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mayores</a:t>
                      </a:r>
                      <a:r>
                        <a:rPr sz="10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y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proporcionar </a:t>
                      </a:r>
                      <a:r>
                        <a:rPr sz="1000" spc="-2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una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herramienta</a:t>
                      </a:r>
                      <a:r>
                        <a:rPr sz="1000" spc="-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útil</a:t>
                      </a:r>
                      <a:r>
                        <a:rPr sz="1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en 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la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prevención,</a:t>
                      </a:r>
                      <a:r>
                        <a:rPr sz="10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detección</a:t>
                      </a:r>
                      <a:r>
                        <a:rPr sz="1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e intervención</a:t>
                      </a:r>
                      <a:r>
                        <a:rPr sz="1000" spc="-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ante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las</a:t>
                      </a:r>
                      <a:r>
                        <a:rPr sz="1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situaciones</a:t>
                      </a:r>
                      <a:r>
                        <a:rPr sz="10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de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29845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maltrato.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254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0380"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Andalucia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2020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spc="-10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on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eje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rí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0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g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ua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dad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,</a:t>
                      </a:r>
                      <a:r>
                        <a:rPr sz="10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lí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ic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as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2857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Sociales</a:t>
                      </a:r>
                      <a:r>
                        <a:rPr sz="1000" spc="-6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y</a:t>
                      </a:r>
                      <a:r>
                        <a:rPr sz="1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Conciliación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2984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spc="5" dirty="0">
                          <a:latin typeface="Calibri"/>
                          <a:cs typeface="Calibri"/>
                        </a:rPr>
                        <a:t>Plan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2984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000" spc="5" dirty="0">
                          <a:latin typeface="Calibri"/>
                          <a:cs typeface="Calibri"/>
                        </a:rPr>
                        <a:t>Estratégico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2984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I 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Plan</a:t>
                      </a:r>
                      <a:r>
                        <a:rPr sz="10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Estratégico</a:t>
                      </a:r>
                      <a:r>
                        <a:rPr sz="1000" spc="-8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Integral</a:t>
                      </a:r>
                      <a:r>
                        <a:rPr sz="10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para</a:t>
                      </a:r>
                      <a:r>
                        <a:rPr sz="10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Personas</a:t>
                      </a:r>
                      <a:r>
                        <a:rPr sz="10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Mayores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75665"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Madrid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spc="-5" dirty="0">
                          <a:latin typeface="Calibri"/>
                          <a:cs typeface="Calibri"/>
                        </a:rPr>
                        <a:t>2021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Consejeria</a:t>
                      </a:r>
                      <a:r>
                        <a:rPr sz="10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0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Sanidad</a:t>
                      </a:r>
                      <a:endParaRPr sz="1000">
                        <a:latin typeface="Calibri"/>
                        <a:cs typeface="Calibri"/>
                      </a:endParaRPr>
                    </a:p>
                    <a:p>
                      <a:pPr marL="28575">
                        <a:lnSpc>
                          <a:spcPct val="100000"/>
                        </a:lnSpc>
                        <a:spcBef>
                          <a:spcPts val="75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ir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cci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ó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n</a:t>
                      </a:r>
                      <a:r>
                        <a:rPr sz="10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gene</a:t>
                      </a:r>
                      <a:r>
                        <a:rPr sz="1000" spc="1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al</a:t>
                      </a:r>
                      <a:r>
                        <a:rPr sz="10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1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al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d</a:t>
                      </a:r>
                      <a:r>
                        <a:rPr sz="100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P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úb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l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ic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2984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spc="5" dirty="0">
                          <a:latin typeface="Calibri"/>
                          <a:cs typeface="Calibri"/>
                        </a:rPr>
                        <a:t>Guía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2984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sz="1000" dirty="0">
                          <a:latin typeface="Calibri"/>
                          <a:cs typeface="Calibri"/>
                        </a:rPr>
                        <a:t>Guia</a:t>
                      </a:r>
                      <a:r>
                        <a:rPr sz="10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de</a:t>
                      </a:r>
                      <a:r>
                        <a:rPr sz="10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Buen</a:t>
                      </a:r>
                      <a:r>
                        <a:rPr sz="10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trato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5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las</a:t>
                      </a:r>
                      <a:r>
                        <a:rPr sz="1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spc="-5" dirty="0">
                          <a:latin typeface="Calibri"/>
                          <a:cs typeface="Calibri"/>
                        </a:rPr>
                        <a:t>persones</a:t>
                      </a:r>
                      <a:r>
                        <a:rPr sz="10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00" dirty="0">
                          <a:latin typeface="Calibri"/>
                          <a:cs typeface="Calibri"/>
                        </a:rPr>
                        <a:t>mayores</a:t>
                      </a:r>
                      <a:endParaRPr sz="1000">
                        <a:latin typeface="Calibri"/>
                        <a:cs typeface="Calibri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solidFill>
            <a:srgbClr val="C0504D"/>
          </a:solidFill>
          <a:ln w="24384">
            <a:solidFill>
              <a:srgbClr val="8B3836"/>
            </a:solidFill>
          </a:ln>
        </p:spPr>
        <p:txBody>
          <a:bodyPr vert="horz" wrap="square" lIns="0" tIns="23495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850"/>
              </a:spcBef>
            </a:pPr>
            <a:r>
              <a:rPr sz="4000" spc="-15" dirty="0"/>
              <a:t>PROPOSTES</a:t>
            </a:r>
            <a:r>
              <a:rPr sz="4000" spc="-70" dirty="0"/>
              <a:t> </a:t>
            </a:r>
            <a:r>
              <a:rPr sz="4000" dirty="0"/>
              <a:t>I</a:t>
            </a:r>
            <a:r>
              <a:rPr sz="4000" spc="-5" dirty="0"/>
              <a:t> </a:t>
            </a:r>
            <a:r>
              <a:rPr sz="4000" spc="-10" dirty="0"/>
              <a:t>CONCLUSIONS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36244" y="2646680"/>
            <a:ext cx="3585845" cy="21710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6870" marR="5080" indent="-344805">
              <a:lnSpc>
                <a:spcPct val="100000"/>
              </a:lnSpc>
              <a:spcBef>
                <a:spcPts val="9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3200" spc="-20" dirty="0">
                <a:latin typeface="Calibri"/>
                <a:cs typeface="Calibri"/>
              </a:rPr>
              <a:t>Propostes</a:t>
            </a:r>
            <a:r>
              <a:rPr sz="3200" spc="-1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de</a:t>
            </a:r>
            <a:r>
              <a:rPr sz="3200" spc="-5" dirty="0">
                <a:latin typeface="Calibri"/>
                <a:cs typeface="Calibri"/>
              </a:rPr>
              <a:t> </a:t>
            </a:r>
            <a:r>
              <a:rPr sz="3200" spc="-35" dirty="0">
                <a:latin typeface="Calibri"/>
                <a:cs typeface="Calibri"/>
              </a:rPr>
              <a:t>l’OMS </a:t>
            </a:r>
            <a:r>
              <a:rPr sz="3200" spc="-710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pel</a:t>
            </a:r>
            <a:r>
              <a:rPr sz="320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2021-2030</a:t>
            </a:r>
            <a:endParaRPr sz="32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3200" spc="-5" dirty="0">
                <a:latin typeface="Calibri"/>
                <a:cs typeface="Calibri"/>
              </a:rPr>
              <a:t>Més</a:t>
            </a:r>
            <a:r>
              <a:rPr sz="3200" spc="-2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formació</a:t>
            </a:r>
            <a:endParaRPr sz="32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77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3200" spc="-5" dirty="0">
                <a:latin typeface="Calibri"/>
                <a:cs typeface="Calibri"/>
              </a:rPr>
              <a:t>(</a:t>
            </a:r>
            <a:r>
              <a:rPr sz="3200" spc="-25" dirty="0">
                <a:latin typeface="Calibri"/>
                <a:cs typeface="Calibri"/>
              </a:rPr>
              <a:t> </a:t>
            </a:r>
            <a:r>
              <a:rPr sz="3200" spc="-10" dirty="0">
                <a:latin typeface="Calibri"/>
                <a:cs typeface="Calibri"/>
              </a:rPr>
              <a:t>0ds </a:t>
            </a:r>
            <a:r>
              <a:rPr sz="3200" spc="-5" dirty="0">
                <a:latin typeface="Calibri"/>
                <a:cs typeface="Calibri"/>
              </a:rPr>
              <a:t>16</a:t>
            </a:r>
            <a:r>
              <a:rPr sz="2800" spc="-5" dirty="0">
                <a:latin typeface="Calibri"/>
                <a:cs typeface="Calibri"/>
              </a:rPr>
              <a:t>)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48200" y="2606039"/>
            <a:ext cx="4038600" cy="25146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39494" marR="5080" indent="-1024890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Moltes </a:t>
            </a:r>
            <a:r>
              <a:rPr spc="-20" dirty="0"/>
              <a:t>gràcies</a:t>
            </a:r>
            <a:r>
              <a:rPr spc="-30" dirty="0"/>
              <a:t> </a:t>
            </a:r>
            <a:r>
              <a:rPr spc="-10" dirty="0"/>
              <a:t>per</a:t>
            </a:r>
            <a:r>
              <a:rPr spc="10" dirty="0"/>
              <a:t> </a:t>
            </a:r>
            <a:r>
              <a:rPr spc="5" dirty="0"/>
              <a:t>la </a:t>
            </a:r>
            <a:r>
              <a:rPr spc="-1340" dirty="0"/>
              <a:t> </a:t>
            </a:r>
            <a:r>
              <a:rPr spc="-45" dirty="0"/>
              <a:t>vostra</a:t>
            </a:r>
            <a:r>
              <a:rPr spc="-10" dirty="0"/>
              <a:t> </a:t>
            </a:r>
            <a:r>
              <a:rPr spc="-20" dirty="0"/>
              <a:t>atenció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200" y="274320"/>
            <a:ext cx="8229600" cy="1325880"/>
          </a:xfrm>
          <a:prstGeom prst="rect">
            <a:avLst/>
          </a:prstGeom>
          <a:solidFill>
            <a:srgbClr val="C0504D"/>
          </a:solidFill>
          <a:ln w="24384">
            <a:solidFill>
              <a:srgbClr val="8B3836"/>
            </a:solidFill>
          </a:ln>
        </p:spPr>
        <p:txBody>
          <a:bodyPr vert="horz" wrap="square" lIns="0" tIns="21590" rIns="0" bIns="0" rtlCol="0">
            <a:spAutoFit/>
          </a:bodyPr>
          <a:lstStyle/>
          <a:p>
            <a:pPr marL="2540" algn="ctr">
              <a:lnSpc>
                <a:spcPct val="100000"/>
              </a:lnSpc>
              <a:spcBef>
                <a:spcPts val="170"/>
              </a:spcBef>
            </a:pPr>
            <a:r>
              <a:rPr sz="4000" dirty="0">
                <a:solidFill>
                  <a:srgbClr val="FFFFFF"/>
                </a:solidFill>
                <a:latin typeface="Calibri"/>
                <a:cs typeface="Calibri"/>
              </a:rPr>
              <a:t>Dades</a:t>
            </a:r>
            <a:r>
              <a:rPr sz="4000" spc="-7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000" spc="5" dirty="0">
                <a:solidFill>
                  <a:srgbClr val="FFFFFF"/>
                </a:solidFill>
                <a:latin typeface="Calibri"/>
                <a:cs typeface="Calibri"/>
              </a:rPr>
              <a:t>OMS</a:t>
            </a:r>
            <a:endParaRPr sz="4000">
              <a:latin typeface="Calibri"/>
              <a:cs typeface="Calibri"/>
            </a:endParaRPr>
          </a:p>
          <a:p>
            <a:pPr marL="4445" algn="ctr">
              <a:lnSpc>
                <a:spcPct val="100000"/>
              </a:lnSpc>
              <a:spcBef>
                <a:spcPts val="125"/>
              </a:spcBef>
            </a:pPr>
            <a:r>
              <a:rPr sz="20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https://www.who.int/es/news-room/fact-sheets/detail/elder-abuse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60248" y="2203704"/>
            <a:ext cx="8226552" cy="412893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solidFill>
            <a:srgbClr val="C0504D"/>
          </a:solidFill>
          <a:ln w="24384">
            <a:solidFill>
              <a:srgbClr val="8B3836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3175" algn="ctr">
              <a:lnSpc>
                <a:spcPts val="4250"/>
              </a:lnSpc>
            </a:pPr>
            <a:r>
              <a:rPr sz="4000" spc="-10" dirty="0"/>
              <a:t>Marc</a:t>
            </a:r>
            <a:r>
              <a:rPr sz="4000" spc="-50" dirty="0"/>
              <a:t> </a:t>
            </a:r>
            <a:r>
              <a:rPr sz="4000" spc="-10" dirty="0"/>
              <a:t>normatiu</a:t>
            </a:r>
            <a:r>
              <a:rPr sz="4000" spc="-25" dirty="0"/>
              <a:t> </a:t>
            </a:r>
            <a:r>
              <a:rPr sz="4000" spc="-10" dirty="0"/>
              <a:t>general</a:t>
            </a:r>
            <a:endParaRPr sz="40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436880" marR="5080" indent="-344805">
              <a:lnSpc>
                <a:spcPct val="100000"/>
              </a:lnSpc>
              <a:spcBef>
                <a:spcPts val="90"/>
              </a:spcBef>
              <a:buClr>
                <a:srgbClr val="000000"/>
              </a:buClr>
              <a:buFont typeface="Arial MT"/>
              <a:buChar char="•"/>
              <a:tabLst>
                <a:tab pos="436880" algn="l"/>
                <a:tab pos="437515" algn="l"/>
              </a:tabLst>
            </a:pPr>
            <a:r>
              <a:rPr spc="-10" dirty="0">
                <a:hlinkClick r:id="rId2"/>
              </a:rPr>
              <a:t>https://www.ohchr.org/es/special-procedures/ie-older-persons/international- </a:t>
            </a:r>
            <a:r>
              <a:rPr u="none" spc="-440" dirty="0">
                <a:hlinkClick r:id="rId2"/>
              </a:rPr>
              <a:t> </a:t>
            </a:r>
            <a:r>
              <a:rPr spc="-10" dirty="0">
                <a:hlinkClick r:id="rId2"/>
              </a:rPr>
              <a:t>standards-and-principles</a:t>
            </a:r>
          </a:p>
          <a:p>
            <a:pPr marL="80010">
              <a:lnSpc>
                <a:spcPct val="100000"/>
              </a:lnSpc>
              <a:spcBef>
                <a:spcPts val="25"/>
              </a:spcBef>
              <a:buChar char="•"/>
            </a:pPr>
            <a:endParaRPr sz="2800"/>
          </a:p>
          <a:p>
            <a:pPr marL="436880" marR="65405" indent="-344805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436880" algn="l"/>
                <a:tab pos="437515" algn="l"/>
              </a:tabLst>
            </a:pPr>
            <a:r>
              <a:rPr sz="2400" u="none" spc="-5" dirty="0">
                <a:solidFill>
                  <a:srgbClr val="000000"/>
                </a:solidFill>
              </a:rPr>
              <a:t>Primera</a:t>
            </a:r>
            <a:r>
              <a:rPr sz="2400" u="none" spc="-40" dirty="0">
                <a:solidFill>
                  <a:srgbClr val="000000"/>
                </a:solidFill>
              </a:rPr>
              <a:t> </a:t>
            </a:r>
            <a:r>
              <a:rPr sz="2400" u="none" spc="-5" dirty="0">
                <a:solidFill>
                  <a:srgbClr val="000000"/>
                </a:solidFill>
              </a:rPr>
              <a:t>resolució:</a:t>
            </a:r>
            <a:r>
              <a:rPr sz="2400" u="none" spc="-30" dirty="0">
                <a:solidFill>
                  <a:srgbClr val="000000"/>
                </a:solidFill>
              </a:rPr>
              <a:t> </a:t>
            </a:r>
            <a:r>
              <a:rPr sz="2400" u="none" dirty="0">
                <a:solidFill>
                  <a:srgbClr val="000000"/>
                </a:solidFill>
              </a:rPr>
              <a:t>46/91</a:t>
            </a:r>
            <a:r>
              <a:rPr sz="2400" u="none" spc="-55" dirty="0">
                <a:solidFill>
                  <a:srgbClr val="000000"/>
                </a:solidFill>
              </a:rPr>
              <a:t> </a:t>
            </a:r>
            <a:r>
              <a:rPr sz="2400" u="none" spc="-5" dirty="0">
                <a:solidFill>
                  <a:srgbClr val="000000"/>
                </a:solidFill>
              </a:rPr>
              <a:t>(16</a:t>
            </a:r>
            <a:r>
              <a:rPr sz="2400" u="none" spc="-30" dirty="0">
                <a:solidFill>
                  <a:srgbClr val="000000"/>
                </a:solidFill>
              </a:rPr>
              <a:t> </a:t>
            </a:r>
            <a:r>
              <a:rPr sz="2400" u="none" dirty="0">
                <a:solidFill>
                  <a:srgbClr val="000000"/>
                </a:solidFill>
              </a:rPr>
              <a:t>de</a:t>
            </a:r>
            <a:r>
              <a:rPr sz="2400" u="none" spc="-10" dirty="0">
                <a:solidFill>
                  <a:srgbClr val="000000"/>
                </a:solidFill>
              </a:rPr>
              <a:t> </a:t>
            </a:r>
            <a:r>
              <a:rPr sz="2400" u="none" spc="-5" dirty="0">
                <a:solidFill>
                  <a:srgbClr val="000000"/>
                </a:solidFill>
              </a:rPr>
              <a:t>desembre)</a:t>
            </a:r>
            <a:r>
              <a:rPr sz="2400" u="none" spc="-40" dirty="0">
                <a:solidFill>
                  <a:srgbClr val="000000"/>
                </a:solidFill>
              </a:rPr>
              <a:t> </a:t>
            </a:r>
            <a:r>
              <a:rPr sz="2400" u="none" spc="-5" dirty="0">
                <a:solidFill>
                  <a:srgbClr val="000000"/>
                </a:solidFill>
              </a:rPr>
              <a:t>sobre </a:t>
            </a:r>
            <a:r>
              <a:rPr sz="2400" u="none" dirty="0">
                <a:solidFill>
                  <a:srgbClr val="000000"/>
                </a:solidFill>
              </a:rPr>
              <a:t>principis</a:t>
            </a:r>
            <a:r>
              <a:rPr sz="2400" u="none" spc="-40" dirty="0">
                <a:solidFill>
                  <a:srgbClr val="000000"/>
                </a:solidFill>
              </a:rPr>
              <a:t> </a:t>
            </a:r>
            <a:r>
              <a:rPr sz="2400" u="none" dirty="0">
                <a:solidFill>
                  <a:srgbClr val="000000"/>
                </a:solidFill>
              </a:rPr>
              <a:t>de</a:t>
            </a:r>
            <a:r>
              <a:rPr sz="2400" u="none" spc="-10" dirty="0">
                <a:solidFill>
                  <a:srgbClr val="000000"/>
                </a:solidFill>
              </a:rPr>
              <a:t> </a:t>
            </a:r>
            <a:r>
              <a:rPr sz="2400" u="none" dirty="0">
                <a:solidFill>
                  <a:srgbClr val="000000"/>
                </a:solidFill>
              </a:rPr>
              <a:t>les </a:t>
            </a:r>
            <a:r>
              <a:rPr sz="2400" u="none" spc="-525" dirty="0">
                <a:solidFill>
                  <a:srgbClr val="000000"/>
                </a:solidFill>
              </a:rPr>
              <a:t> </a:t>
            </a:r>
            <a:r>
              <a:rPr sz="2400" u="none" dirty="0">
                <a:solidFill>
                  <a:srgbClr val="000000"/>
                </a:solidFill>
              </a:rPr>
              <a:t>Nacions</a:t>
            </a:r>
            <a:r>
              <a:rPr sz="2400" u="none" spc="-50" dirty="0">
                <a:solidFill>
                  <a:srgbClr val="000000"/>
                </a:solidFill>
              </a:rPr>
              <a:t> </a:t>
            </a:r>
            <a:r>
              <a:rPr sz="2400" u="none" dirty="0">
                <a:solidFill>
                  <a:srgbClr val="000000"/>
                </a:solidFill>
              </a:rPr>
              <a:t>Unides</a:t>
            </a:r>
            <a:r>
              <a:rPr sz="2400" u="none" spc="-15" dirty="0">
                <a:solidFill>
                  <a:srgbClr val="000000"/>
                </a:solidFill>
              </a:rPr>
              <a:t> </a:t>
            </a:r>
            <a:r>
              <a:rPr sz="2400" u="none" dirty="0">
                <a:solidFill>
                  <a:srgbClr val="000000"/>
                </a:solidFill>
              </a:rPr>
              <a:t>a</a:t>
            </a:r>
            <a:r>
              <a:rPr sz="2400" u="none" spc="-15" dirty="0">
                <a:solidFill>
                  <a:srgbClr val="000000"/>
                </a:solidFill>
              </a:rPr>
              <a:t> </a:t>
            </a:r>
            <a:r>
              <a:rPr sz="2400" u="none" spc="-25" dirty="0">
                <a:solidFill>
                  <a:srgbClr val="000000"/>
                </a:solidFill>
              </a:rPr>
              <a:t>favor</a:t>
            </a:r>
            <a:r>
              <a:rPr sz="2400" u="none" spc="10" dirty="0">
                <a:solidFill>
                  <a:srgbClr val="000000"/>
                </a:solidFill>
              </a:rPr>
              <a:t> </a:t>
            </a:r>
            <a:r>
              <a:rPr sz="2400" u="none" dirty="0">
                <a:solidFill>
                  <a:srgbClr val="000000"/>
                </a:solidFill>
              </a:rPr>
              <a:t>de</a:t>
            </a:r>
            <a:r>
              <a:rPr sz="2400" u="none" spc="-10" dirty="0">
                <a:solidFill>
                  <a:srgbClr val="000000"/>
                </a:solidFill>
              </a:rPr>
              <a:t> </a:t>
            </a:r>
            <a:r>
              <a:rPr sz="2400" u="none" dirty="0">
                <a:solidFill>
                  <a:srgbClr val="000000"/>
                </a:solidFill>
              </a:rPr>
              <a:t>les</a:t>
            </a:r>
            <a:r>
              <a:rPr sz="2400" u="none" spc="-15" dirty="0">
                <a:solidFill>
                  <a:srgbClr val="000000"/>
                </a:solidFill>
              </a:rPr>
              <a:t> </a:t>
            </a:r>
            <a:r>
              <a:rPr sz="2400" u="none" spc="-5" dirty="0">
                <a:solidFill>
                  <a:srgbClr val="000000"/>
                </a:solidFill>
              </a:rPr>
              <a:t>persones</a:t>
            </a:r>
            <a:r>
              <a:rPr sz="2400" u="none" spc="-40" dirty="0">
                <a:solidFill>
                  <a:srgbClr val="000000"/>
                </a:solidFill>
              </a:rPr>
              <a:t> </a:t>
            </a:r>
            <a:r>
              <a:rPr sz="2400" u="none" spc="-30" dirty="0">
                <a:solidFill>
                  <a:srgbClr val="000000"/>
                </a:solidFill>
              </a:rPr>
              <a:t>d’edat </a:t>
            </a:r>
            <a:r>
              <a:rPr sz="2400" u="none" spc="-15" dirty="0">
                <a:solidFill>
                  <a:srgbClr val="000000"/>
                </a:solidFill>
              </a:rPr>
              <a:t>avançada:</a:t>
            </a:r>
            <a:endParaRPr sz="2400"/>
          </a:p>
          <a:p>
            <a:pPr marL="836294" lvl="1" indent="-287020">
              <a:lnSpc>
                <a:spcPct val="100000"/>
              </a:lnSpc>
              <a:spcBef>
                <a:spcPts val="495"/>
              </a:spcBef>
              <a:buFont typeface="Arial MT"/>
              <a:buChar char="–"/>
              <a:tabLst>
                <a:tab pos="836294" algn="l"/>
                <a:tab pos="836930" algn="l"/>
              </a:tabLst>
            </a:pPr>
            <a:r>
              <a:rPr sz="2000" spc="-5" dirty="0">
                <a:latin typeface="Calibri"/>
                <a:cs typeface="Calibri"/>
              </a:rPr>
              <a:t>Independència</a:t>
            </a:r>
            <a:endParaRPr sz="2000">
              <a:latin typeface="Calibri"/>
              <a:cs typeface="Calibri"/>
            </a:endParaRPr>
          </a:p>
          <a:p>
            <a:pPr marL="836294" lvl="1" indent="-287020">
              <a:lnSpc>
                <a:spcPct val="100000"/>
              </a:lnSpc>
              <a:spcBef>
                <a:spcPts val="480"/>
              </a:spcBef>
              <a:buFont typeface="Arial MT"/>
              <a:buChar char="–"/>
              <a:tabLst>
                <a:tab pos="836294" algn="l"/>
                <a:tab pos="836930" algn="l"/>
              </a:tabLst>
            </a:pPr>
            <a:r>
              <a:rPr sz="2000" spc="-10" dirty="0">
                <a:latin typeface="Calibri"/>
                <a:cs typeface="Calibri"/>
              </a:rPr>
              <a:t>Participació</a:t>
            </a:r>
            <a:endParaRPr sz="2000">
              <a:latin typeface="Calibri"/>
              <a:cs typeface="Calibri"/>
            </a:endParaRPr>
          </a:p>
          <a:p>
            <a:pPr marL="836294" lvl="1" indent="-287020">
              <a:lnSpc>
                <a:spcPct val="100000"/>
              </a:lnSpc>
              <a:spcBef>
                <a:spcPts val="484"/>
              </a:spcBef>
              <a:buFont typeface="Arial MT"/>
              <a:buChar char="–"/>
              <a:tabLst>
                <a:tab pos="836294" algn="l"/>
                <a:tab pos="836930" algn="l"/>
              </a:tabLst>
            </a:pPr>
            <a:r>
              <a:rPr sz="2000" spc="-20" dirty="0">
                <a:latin typeface="Calibri"/>
                <a:cs typeface="Calibri"/>
              </a:rPr>
              <a:t>Cura</a:t>
            </a:r>
            <a:endParaRPr sz="2000">
              <a:latin typeface="Calibri"/>
              <a:cs typeface="Calibri"/>
            </a:endParaRPr>
          </a:p>
          <a:p>
            <a:pPr marL="836294" lvl="1" indent="-287020">
              <a:lnSpc>
                <a:spcPct val="100000"/>
              </a:lnSpc>
              <a:spcBef>
                <a:spcPts val="480"/>
              </a:spcBef>
              <a:buFont typeface="Arial MT"/>
              <a:buChar char="–"/>
              <a:tabLst>
                <a:tab pos="836294" algn="l"/>
                <a:tab pos="836930" algn="l"/>
              </a:tabLst>
            </a:pPr>
            <a:r>
              <a:rPr sz="2000" spc="-10" dirty="0">
                <a:latin typeface="Calibri"/>
                <a:cs typeface="Calibri"/>
              </a:rPr>
              <a:t>Autorealització</a:t>
            </a:r>
            <a:endParaRPr sz="2000">
              <a:latin typeface="Calibri"/>
              <a:cs typeface="Calibri"/>
            </a:endParaRPr>
          </a:p>
          <a:p>
            <a:pPr marL="836294" lvl="1" indent="-287020">
              <a:lnSpc>
                <a:spcPct val="100000"/>
              </a:lnSpc>
              <a:spcBef>
                <a:spcPts val="480"/>
              </a:spcBef>
              <a:buFont typeface="Arial MT"/>
              <a:buChar char="–"/>
              <a:tabLst>
                <a:tab pos="836294" algn="l"/>
                <a:tab pos="836930" algn="l"/>
              </a:tabLst>
            </a:pPr>
            <a:r>
              <a:rPr sz="2000" spc="-15" dirty="0">
                <a:latin typeface="Calibri"/>
                <a:cs typeface="Calibri"/>
              </a:rPr>
              <a:t>Dignitat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563111" y="4148328"/>
            <a:ext cx="4888992" cy="258165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246888"/>
            <a:ext cx="8229600" cy="1143000"/>
          </a:xfrm>
          <a:prstGeom prst="rect">
            <a:avLst/>
          </a:prstGeom>
          <a:solidFill>
            <a:srgbClr val="C0504D"/>
          </a:solidFill>
          <a:ln w="24384">
            <a:solidFill>
              <a:srgbClr val="8B3836"/>
            </a:solidFill>
          </a:ln>
        </p:spPr>
        <p:txBody>
          <a:bodyPr vert="horz" wrap="square" lIns="0" tIns="20129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585"/>
              </a:spcBef>
            </a:pPr>
            <a:r>
              <a:rPr sz="4400" spc="-25" dirty="0"/>
              <a:t>Marc</a:t>
            </a:r>
            <a:r>
              <a:rPr sz="4400" spc="15" dirty="0"/>
              <a:t> </a:t>
            </a:r>
            <a:r>
              <a:rPr sz="4400" spc="-15" dirty="0"/>
              <a:t>normatiu</a:t>
            </a:r>
            <a:r>
              <a:rPr sz="4400" spc="40" dirty="0"/>
              <a:t> </a:t>
            </a:r>
            <a:r>
              <a:rPr sz="4400" spc="-30" dirty="0"/>
              <a:t>Catalunya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6244" y="2167889"/>
            <a:ext cx="8050530" cy="33540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90"/>
              </a:spcBef>
              <a:buClr>
                <a:srgbClr val="000000"/>
              </a:buClr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0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https://dretssocials.gencat.cat/ca/ambits_tematics/gent_gran/carta_dels_</a:t>
            </a:r>
            <a:endParaRPr sz="20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</a:pPr>
            <a:r>
              <a:rPr sz="20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2"/>
              </a:rPr>
              <a:t>drets_i_deures_de_la_gent_gran</a:t>
            </a:r>
            <a:r>
              <a:rPr sz="2000" spc="135" dirty="0">
                <a:solidFill>
                  <a:srgbClr val="0000FF"/>
                </a:solidFill>
                <a:latin typeface="Calibri"/>
                <a:cs typeface="Calibri"/>
                <a:hlinkClick r:id="rId2"/>
              </a:rPr>
              <a:t> </a:t>
            </a:r>
            <a:r>
              <a:rPr sz="2000" spc="-10" dirty="0">
                <a:latin typeface="Calibri"/>
                <a:cs typeface="Calibri"/>
                <a:hlinkClick r:id="rId2"/>
              </a:rPr>
              <a:t>(22</a:t>
            </a:r>
            <a:r>
              <a:rPr sz="2000" spc="20" dirty="0">
                <a:latin typeface="Calibri"/>
                <a:cs typeface="Calibri"/>
                <a:hlinkClick r:id="rId2"/>
              </a:rPr>
              <a:t> </a:t>
            </a:r>
            <a:r>
              <a:rPr sz="2000" spc="-15" dirty="0">
                <a:latin typeface="Calibri"/>
                <a:cs typeface="Calibri"/>
                <a:hlinkClick r:id="rId2"/>
              </a:rPr>
              <a:t>setembre</a:t>
            </a:r>
            <a:r>
              <a:rPr sz="2000" spc="50" dirty="0">
                <a:latin typeface="Calibri"/>
                <a:cs typeface="Calibri"/>
                <a:hlinkClick r:id="rId2"/>
              </a:rPr>
              <a:t> </a:t>
            </a:r>
            <a:r>
              <a:rPr sz="2000" spc="-10" dirty="0">
                <a:latin typeface="Calibri"/>
                <a:cs typeface="Calibri"/>
                <a:hlinkClick r:id="rId2"/>
              </a:rPr>
              <a:t>2003)</a:t>
            </a:r>
            <a:endParaRPr sz="20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484"/>
              </a:spcBef>
              <a:buFont typeface="Arial MT"/>
              <a:buChar char="–"/>
              <a:tabLst>
                <a:tab pos="756285" algn="l"/>
                <a:tab pos="756920" algn="l"/>
              </a:tabLst>
            </a:pPr>
            <a:r>
              <a:rPr sz="2000" spc="-10" dirty="0">
                <a:latin typeface="Calibri"/>
                <a:cs typeface="Calibri"/>
              </a:rPr>
              <a:t>Dignitat</a:t>
            </a:r>
            <a:endParaRPr sz="20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475"/>
              </a:spcBef>
              <a:buFont typeface="Arial MT"/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latin typeface="Calibri"/>
                <a:cs typeface="Calibri"/>
              </a:rPr>
              <a:t>Independència</a:t>
            </a:r>
            <a:endParaRPr sz="20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484"/>
              </a:spcBef>
              <a:buFont typeface="Arial MT"/>
              <a:buChar char="–"/>
              <a:tabLst>
                <a:tab pos="756285" algn="l"/>
                <a:tab pos="756920" algn="l"/>
              </a:tabLst>
            </a:pPr>
            <a:r>
              <a:rPr sz="2000" spc="-10" dirty="0">
                <a:latin typeface="Calibri"/>
                <a:cs typeface="Calibri"/>
              </a:rPr>
              <a:t>Autorealització</a:t>
            </a:r>
            <a:endParaRPr sz="20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480"/>
              </a:spcBef>
              <a:buFont typeface="Arial MT"/>
              <a:buChar char="–"/>
              <a:tabLst>
                <a:tab pos="756285" algn="l"/>
                <a:tab pos="756920" algn="l"/>
              </a:tabLst>
            </a:pPr>
            <a:r>
              <a:rPr sz="2000" spc="-10" dirty="0">
                <a:latin typeface="Calibri"/>
                <a:cs typeface="Calibri"/>
              </a:rPr>
              <a:t>Assistència</a:t>
            </a:r>
            <a:endParaRPr sz="2000"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spcBef>
                <a:spcPts val="484"/>
              </a:spcBef>
              <a:buFont typeface="Arial MT"/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latin typeface="Calibri"/>
                <a:cs typeface="Calibri"/>
              </a:rPr>
              <a:t>Participació</a:t>
            </a:r>
            <a:endParaRPr sz="2000">
              <a:latin typeface="Calibri"/>
              <a:cs typeface="Calibri"/>
            </a:endParaRPr>
          </a:p>
          <a:p>
            <a:pPr marL="448309" indent="-436245">
              <a:lnSpc>
                <a:spcPct val="100000"/>
              </a:lnSpc>
              <a:spcBef>
                <a:spcPts val="1895"/>
              </a:spcBef>
              <a:buClr>
                <a:srgbClr val="000000"/>
              </a:buClr>
              <a:buSzPct val="160000"/>
              <a:buFont typeface="Arial MT"/>
              <a:buChar char="•"/>
              <a:tabLst>
                <a:tab pos="448309" algn="l"/>
                <a:tab pos="448945" algn="l"/>
              </a:tabLst>
            </a:pPr>
            <a:r>
              <a:rPr sz="2000" u="heavy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https://www.socialistes.cat/actualitat/proposta-de-llei-de-la-gent-gran-</a:t>
            </a:r>
            <a:endParaRPr sz="20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  <a:spcBef>
                <a:spcPts val="315"/>
              </a:spcBef>
            </a:pPr>
            <a:r>
              <a:rPr sz="2000" u="heavy" spc="-1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de-catalunya-2/</a:t>
            </a:r>
            <a:r>
              <a:rPr sz="2000" spc="80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 </a:t>
            </a:r>
            <a:r>
              <a:rPr sz="2000" spc="-10" dirty="0">
                <a:latin typeface="Calibri"/>
                <a:cs typeface="Calibri"/>
                <a:hlinkClick r:id="rId3"/>
              </a:rPr>
              <a:t>(PSC,</a:t>
            </a:r>
            <a:r>
              <a:rPr sz="2000" spc="10" dirty="0">
                <a:latin typeface="Calibri"/>
                <a:cs typeface="Calibri"/>
                <a:hlinkClick r:id="rId3"/>
              </a:rPr>
              <a:t> </a:t>
            </a:r>
            <a:r>
              <a:rPr sz="2000" spc="-5" dirty="0">
                <a:latin typeface="Calibri"/>
                <a:cs typeface="Calibri"/>
                <a:hlinkClick r:id="rId3"/>
              </a:rPr>
              <a:t>28</a:t>
            </a:r>
            <a:r>
              <a:rPr sz="2000" dirty="0">
                <a:latin typeface="Calibri"/>
                <a:cs typeface="Calibri"/>
                <a:hlinkClick r:id="rId3"/>
              </a:rPr>
              <a:t> </a:t>
            </a:r>
            <a:r>
              <a:rPr sz="2000" spc="-10" dirty="0">
                <a:latin typeface="Calibri"/>
                <a:cs typeface="Calibri"/>
                <a:hlinkClick r:id="rId3"/>
              </a:rPr>
              <a:t>noviembre</a:t>
            </a:r>
            <a:r>
              <a:rPr sz="2000" spc="45" dirty="0">
                <a:latin typeface="Calibri"/>
                <a:cs typeface="Calibri"/>
                <a:hlinkClick r:id="rId3"/>
              </a:rPr>
              <a:t> </a:t>
            </a:r>
            <a:r>
              <a:rPr sz="2000" spc="-10" dirty="0">
                <a:latin typeface="Calibri"/>
                <a:cs typeface="Calibri"/>
                <a:hlinkClick r:id="rId3"/>
              </a:rPr>
              <a:t>2022).</a:t>
            </a:r>
            <a:r>
              <a:rPr sz="2000" spc="45" dirty="0">
                <a:latin typeface="Calibri"/>
                <a:cs typeface="Calibri"/>
                <a:hlinkClick r:id="rId3"/>
              </a:rPr>
              <a:t> </a:t>
            </a:r>
            <a:r>
              <a:rPr sz="2000" b="1" spc="-15" dirty="0">
                <a:latin typeface="Calibri"/>
                <a:cs typeface="Calibri"/>
                <a:hlinkClick r:id="rId3"/>
              </a:rPr>
              <a:t>Canvi</a:t>
            </a:r>
            <a:r>
              <a:rPr sz="2000" b="1" spc="10" dirty="0">
                <a:latin typeface="Calibri"/>
                <a:cs typeface="Calibri"/>
                <a:hlinkClick r:id="rId3"/>
              </a:rPr>
              <a:t> </a:t>
            </a:r>
            <a:r>
              <a:rPr sz="2000" b="1" spc="-10" dirty="0">
                <a:latin typeface="Calibri"/>
                <a:cs typeface="Calibri"/>
                <a:hlinkClick r:id="rId3"/>
              </a:rPr>
              <a:t>enfocament</a:t>
            </a:r>
            <a:r>
              <a:rPr sz="2000" spc="-10" dirty="0">
                <a:latin typeface="Calibri"/>
                <a:cs typeface="Calibri"/>
                <a:hlinkClick r:id="rId3"/>
              </a:rPr>
              <a:t>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45008" y="262127"/>
            <a:ext cx="8254365" cy="2316480"/>
            <a:chOff x="445008" y="262127"/>
            <a:chExt cx="8254365" cy="2316480"/>
          </a:xfrm>
        </p:grpSpPr>
        <p:sp>
          <p:nvSpPr>
            <p:cNvPr id="3" name="object 3"/>
            <p:cNvSpPr/>
            <p:nvPr/>
          </p:nvSpPr>
          <p:spPr>
            <a:xfrm>
              <a:off x="457200" y="274319"/>
              <a:ext cx="8229600" cy="2292350"/>
            </a:xfrm>
            <a:custGeom>
              <a:avLst/>
              <a:gdLst/>
              <a:ahLst/>
              <a:cxnLst/>
              <a:rect l="l" t="t" r="r" b="b"/>
              <a:pathLst>
                <a:path w="8229600" h="2292350">
                  <a:moveTo>
                    <a:pt x="8229600" y="0"/>
                  </a:moveTo>
                  <a:lnTo>
                    <a:pt x="0" y="0"/>
                  </a:lnTo>
                  <a:lnTo>
                    <a:pt x="0" y="2292095"/>
                  </a:lnTo>
                  <a:lnTo>
                    <a:pt x="8229600" y="2292095"/>
                  </a:lnTo>
                  <a:lnTo>
                    <a:pt x="8229600" y="0"/>
                  </a:lnTo>
                  <a:close/>
                </a:path>
              </a:pathLst>
            </a:custGeom>
            <a:solidFill>
              <a:srgbClr val="C050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57200" y="274319"/>
              <a:ext cx="8229600" cy="2292350"/>
            </a:xfrm>
            <a:custGeom>
              <a:avLst/>
              <a:gdLst/>
              <a:ahLst/>
              <a:cxnLst/>
              <a:rect l="l" t="t" r="r" b="b"/>
              <a:pathLst>
                <a:path w="8229600" h="2292350">
                  <a:moveTo>
                    <a:pt x="0" y="2292095"/>
                  </a:moveTo>
                  <a:lnTo>
                    <a:pt x="8229600" y="2292095"/>
                  </a:lnTo>
                  <a:lnTo>
                    <a:pt x="8229600" y="0"/>
                  </a:lnTo>
                  <a:lnTo>
                    <a:pt x="0" y="0"/>
                  </a:lnTo>
                  <a:lnTo>
                    <a:pt x="0" y="2292095"/>
                  </a:lnTo>
                  <a:close/>
                </a:path>
              </a:pathLst>
            </a:custGeom>
            <a:ln w="24384">
              <a:solidFill>
                <a:srgbClr val="8B383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000150" y="367995"/>
            <a:ext cx="7144384" cy="2037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4400" b="1" spc="-30" dirty="0">
                <a:latin typeface="Calibri"/>
                <a:cs typeface="Calibri"/>
              </a:rPr>
              <a:t>Marc</a:t>
            </a:r>
            <a:r>
              <a:rPr sz="4400" b="1" spc="15" dirty="0">
                <a:latin typeface="Calibri"/>
                <a:cs typeface="Calibri"/>
              </a:rPr>
              <a:t> </a:t>
            </a:r>
            <a:r>
              <a:rPr sz="4400" b="1" spc="-15" dirty="0">
                <a:latin typeface="Calibri"/>
                <a:cs typeface="Calibri"/>
              </a:rPr>
              <a:t>Conceptual</a:t>
            </a:r>
            <a:endParaRPr sz="4400">
              <a:latin typeface="Calibri"/>
              <a:cs typeface="Calibri"/>
            </a:endParaRPr>
          </a:p>
          <a:p>
            <a:pPr marL="12065" marR="5080" algn="ctr">
              <a:lnSpc>
                <a:spcPct val="100000"/>
              </a:lnSpc>
              <a:tabLst>
                <a:tab pos="3150235" algn="l"/>
              </a:tabLst>
            </a:pPr>
            <a:r>
              <a:rPr sz="4400" spc="-15" dirty="0"/>
              <a:t>Declaracions	</a:t>
            </a:r>
            <a:r>
              <a:rPr sz="4400" spc="-70" dirty="0"/>
              <a:t>d’Almeria</a:t>
            </a:r>
            <a:r>
              <a:rPr sz="4400" spc="5" dirty="0"/>
              <a:t> </a:t>
            </a:r>
            <a:r>
              <a:rPr sz="4400" spc="-5" dirty="0"/>
              <a:t>(1995)</a:t>
            </a:r>
            <a:r>
              <a:rPr sz="4400" spc="-45" dirty="0"/>
              <a:t> </a:t>
            </a:r>
            <a:r>
              <a:rPr sz="4400" spc="-5" dirty="0"/>
              <a:t>i </a:t>
            </a:r>
            <a:r>
              <a:rPr sz="4400" spc="-980" dirty="0"/>
              <a:t> </a:t>
            </a:r>
            <a:r>
              <a:rPr sz="4400" spc="-10" dirty="0"/>
              <a:t>de </a:t>
            </a:r>
            <a:r>
              <a:rPr sz="4400" spc="-85" dirty="0"/>
              <a:t>Toronto</a:t>
            </a:r>
            <a:r>
              <a:rPr sz="4400" spc="40" dirty="0"/>
              <a:t> </a:t>
            </a:r>
            <a:r>
              <a:rPr sz="4400" spc="-10" dirty="0"/>
              <a:t>(2002)</a:t>
            </a:r>
            <a:endParaRPr sz="4400"/>
          </a:p>
        </p:txBody>
      </p:sp>
      <p:sp>
        <p:nvSpPr>
          <p:cNvPr id="6" name="object 6"/>
          <p:cNvSpPr txBox="1"/>
          <p:nvPr/>
        </p:nvSpPr>
        <p:spPr>
          <a:xfrm>
            <a:off x="536244" y="2727451"/>
            <a:ext cx="8077200" cy="325691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6870" marR="5080" indent="-344805" algn="just">
              <a:lnSpc>
                <a:spcPct val="100000"/>
              </a:lnSpc>
              <a:spcBef>
                <a:spcPts val="90"/>
              </a:spcBef>
              <a:buFont typeface="Arial MT"/>
              <a:buChar char="•"/>
              <a:tabLst>
                <a:tab pos="357505" algn="l"/>
              </a:tabLst>
            </a:pPr>
            <a:r>
              <a:rPr sz="2000" spc="-5" dirty="0">
                <a:latin typeface="Calibri"/>
                <a:cs typeface="Calibri"/>
              </a:rPr>
              <a:t>Acte o omissió </a:t>
            </a:r>
            <a:r>
              <a:rPr sz="2000" spc="-15" dirty="0">
                <a:latin typeface="Calibri"/>
                <a:cs typeface="Calibri"/>
              </a:rPr>
              <a:t>sofert </a:t>
            </a:r>
            <a:r>
              <a:rPr sz="2000" spc="-10" dirty="0">
                <a:latin typeface="Calibri"/>
                <a:cs typeface="Calibri"/>
              </a:rPr>
              <a:t>per </a:t>
            </a:r>
            <a:r>
              <a:rPr sz="2000" spc="-5" dirty="0">
                <a:latin typeface="Calibri"/>
                <a:cs typeface="Calibri"/>
              </a:rPr>
              <a:t>una </a:t>
            </a:r>
            <a:r>
              <a:rPr sz="2000" spc="-10" dirty="0">
                <a:latin typeface="Calibri"/>
                <a:cs typeface="Calibri"/>
              </a:rPr>
              <a:t>persona </a:t>
            </a:r>
            <a:r>
              <a:rPr sz="2000" spc="-15" dirty="0">
                <a:latin typeface="Calibri"/>
                <a:cs typeface="Calibri"/>
              </a:rPr>
              <a:t>gran </a:t>
            </a:r>
            <a:r>
              <a:rPr sz="2000" spc="-5" dirty="0">
                <a:latin typeface="Calibri"/>
                <a:cs typeface="Calibri"/>
              </a:rPr>
              <a:t>que vulneri </a:t>
            </a:r>
            <a:r>
              <a:rPr sz="2000" spc="-10" dirty="0">
                <a:latin typeface="Calibri"/>
                <a:cs typeface="Calibri"/>
              </a:rPr>
              <a:t>la integritat </a:t>
            </a:r>
            <a:r>
              <a:rPr sz="2000" spc="-5" dirty="0">
                <a:latin typeface="Calibri"/>
                <a:cs typeface="Calibri"/>
              </a:rPr>
              <a:t>física, 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psíquica,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sexual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econòmica,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el</a:t>
            </a:r>
            <a:r>
              <a:rPr sz="2000" spc="-5" dirty="0">
                <a:latin typeface="Calibri"/>
                <a:cs typeface="Calibri"/>
              </a:rPr>
              <a:t> principi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d’autonomia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spc="44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un</a:t>
            </a:r>
            <a:r>
              <a:rPr sz="2000" spc="4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dret 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fonamental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10" dirty="0">
                <a:latin typeface="Calibri"/>
                <a:cs typeface="Calibri"/>
              </a:rPr>
              <a:t>de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l’individu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que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percep</a:t>
            </a:r>
            <a:r>
              <a:rPr sz="2000" spc="-5" dirty="0">
                <a:latin typeface="Calibri"/>
                <a:cs typeface="Calibri"/>
              </a:rPr>
              <a:t> o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constata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objectivament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amb 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independència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de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la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intencionalitat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 del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medi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on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té</a:t>
            </a:r>
            <a:r>
              <a:rPr sz="2000" spc="4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lloc:</a:t>
            </a:r>
            <a:r>
              <a:rPr sz="2000" spc="4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família, </a:t>
            </a:r>
            <a:r>
              <a:rPr sz="2000" spc="-44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comunitat</a:t>
            </a:r>
            <a:r>
              <a:rPr sz="2000" spc="3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institucions.</a:t>
            </a:r>
            <a:endParaRPr sz="2000">
              <a:latin typeface="Calibri"/>
              <a:cs typeface="Calibri"/>
            </a:endParaRPr>
          </a:p>
          <a:p>
            <a:pPr marL="356870" marR="5715" indent="-344805" algn="just">
              <a:lnSpc>
                <a:spcPct val="100000"/>
              </a:lnSpc>
              <a:spcBef>
                <a:spcPts val="484"/>
              </a:spcBef>
              <a:buFont typeface="Arial MT"/>
              <a:buChar char="•"/>
              <a:tabLst>
                <a:tab pos="357505" algn="l"/>
              </a:tabLst>
            </a:pPr>
            <a:r>
              <a:rPr sz="2000" spc="-5" dirty="0">
                <a:latin typeface="Calibri"/>
                <a:cs typeface="Calibri"/>
              </a:rPr>
              <a:t>Acció </a:t>
            </a:r>
            <a:r>
              <a:rPr sz="2000" spc="-10" dirty="0">
                <a:latin typeface="Calibri"/>
                <a:cs typeface="Calibri"/>
              </a:rPr>
              <a:t>única </a:t>
            </a:r>
            <a:r>
              <a:rPr sz="2000" spc="-5" dirty="0">
                <a:latin typeface="Calibri"/>
                <a:cs typeface="Calibri"/>
              </a:rPr>
              <a:t>o </a:t>
            </a:r>
            <a:r>
              <a:rPr sz="2000" spc="-10" dirty="0">
                <a:latin typeface="Calibri"/>
                <a:cs typeface="Calibri"/>
              </a:rPr>
              <a:t>repetida, </a:t>
            </a:r>
            <a:r>
              <a:rPr sz="2000" spc="-5" dirty="0">
                <a:latin typeface="Calibri"/>
                <a:cs typeface="Calibri"/>
              </a:rPr>
              <a:t>o </a:t>
            </a:r>
            <a:r>
              <a:rPr sz="2000" spc="-10" dirty="0">
                <a:latin typeface="Calibri"/>
                <a:cs typeface="Calibri"/>
              </a:rPr>
              <a:t>manca </a:t>
            </a:r>
            <a:r>
              <a:rPr sz="2000" spc="-5" dirty="0">
                <a:latin typeface="Calibri"/>
                <a:cs typeface="Calibri"/>
              </a:rPr>
              <a:t>de </a:t>
            </a:r>
            <a:r>
              <a:rPr sz="2000" spc="-15" dirty="0">
                <a:latin typeface="Calibri"/>
                <a:cs typeface="Calibri"/>
              </a:rPr>
              <a:t>resposta </a:t>
            </a:r>
            <a:r>
              <a:rPr sz="2000" spc="-5" dirty="0">
                <a:latin typeface="Calibri"/>
                <a:cs typeface="Calibri"/>
              </a:rPr>
              <a:t>apropiada, </a:t>
            </a:r>
            <a:r>
              <a:rPr sz="2000" dirty="0">
                <a:latin typeface="Calibri"/>
                <a:cs typeface="Calibri"/>
              </a:rPr>
              <a:t>que </a:t>
            </a:r>
            <a:r>
              <a:rPr sz="2000" spc="-10" dirty="0">
                <a:latin typeface="Calibri"/>
                <a:cs typeface="Calibri"/>
              </a:rPr>
              <a:t>passa </a:t>
            </a:r>
            <a:r>
              <a:rPr sz="2000" spc="5" dirty="0">
                <a:latin typeface="Calibri"/>
                <a:cs typeface="Calibri"/>
              </a:rPr>
              <a:t>dins 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d'una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relació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en</a:t>
            </a:r>
            <a:r>
              <a:rPr sz="2000" spc="-5" dirty="0">
                <a:latin typeface="Calibri"/>
                <a:cs typeface="Calibri"/>
              </a:rPr>
              <a:t> què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hi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ha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una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b="1" spc="-15" dirty="0">
                <a:latin typeface="Calibri"/>
                <a:cs typeface="Calibri"/>
              </a:rPr>
              <a:t>expectativa</a:t>
            </a:r>
            <a:r>
              <a:rPr sz="2000" b="1" spc="-10" dirty="0">
                <a:latin typeface="Calibri"/>
                <a:cs typeface="Calibri"/>
              </a:rPr>
              <a:t> </a:t>
            </a:r>
            <a:r>
              <a:rPr sz="2000" b="1" dirty="0">
                <a:latin typeface="Calibri"/>
                <a:cs typeface="Calibri"/>
              </a:rPr>
              <a:t>de</a:t>
            </a:r>
            <a:r>
              <a:rPr sz="2000" b="1" spc="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confiança</a:t>
            </a:r>
            <a:r>
              <a:rPr sz="2000" b="1" spc="-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i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en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la</a:t>
            </a:r>
            <a:r>
              <a:rPr sz="2000" spc="-5" dirty="0">
                <a:latin typeface="Calibri"/>
                <a:cs typeface="Calibri"/>
              </a:rPr>
              <a:t> qual 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produeixi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dany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o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angoixa</a:t>
            </a:r>
            <a:r>
              <a:rPr sz="2000" spc="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a</a:t>
            </a:r>
            <a:r>
              <a:rPr sz="2000" spc="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una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persona</a:t>
            </a:r>
            <a:r>
              <a:rPr sz="2000" spc="4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gran.</a:t>
            </a:r>
            <a:endParaRPr sz="2000">
              <a:latin typeface="Calibri"/>
              <a:cs typeface="Calibri"/>
            </a:endParaRPr>
          </a:p>
          <a:p>
            <a:pPr marL="356870" indent="-344805" algn="just">
              <a:lnSpc>
                <a:spcPct val="100000"/>
              </a:lnSpc>
              <a:spcBef>
                <a:spcPts val="484"/>
              </a:spcBef>
              <a:buFont typeface="Arial MT"/>
              <a:buChar char="•"/>
              <a:tabLst>
                <a:tab pos="357505" algn="l"/>
              </a:tabLst>
            </a:pPr>
            <a:r>
              <a:rPr sz="2000" spc="-20" dirty="0">
                <a:latin typeface="Calibri"/>
                <a:cs typeface="Calibri"/>
              </a:rPr>
              <a:t>Perspectiva</a:t>
            </a:r>
            <a:r>
              <a:rPr sz="2000" spc="6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anglosaxona.</a:t>
            </a:r>
            <a:endParaRPr sz="2000">
              <a:latin typeface="Calibri"/>
              <a:cs typeface="Calibri"/>
            </a:endParaRPr>
          </a:p>
          <a:p>
            <a:pPr marL="356870" indent="-344805" algn="just">
              <a:lnSpc>
                <a:spcPct val="100000"/>
              </a:lnSpc>
              <a:spcBef>
                <a:spcPts val="480"/>
              </a:spcBef>
              <a:buFont typeface="Arial MT"/>
              <a:buChar char="•"/>
              <a:tabLst>
                <a:tab pos="357505" algn="l"/>
              </a:tabLst>
            </a:pPr>
            <a:r>
              <a:rPr sz="2000" spc="-15" dirty="0">
                <a:latin typeface="Calibri"/>
                <a:cs typeface="Calibri"/>
              </a:rPr>
              <a:t>Enfocament</a:t>
            </a:r>
            <a:r>
              <a:rPr sz="2000" spc="2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transversal.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solidFill>
            <a:srgbClr val="C0504D"/>
          </a:solidFill>
          <a:ln w="24384">
            <a:solidFill>
              <a:srgbClr val="8B3836"/>
            </a:solidFill>
          </a:ln>
        </p:spPr>
        <p:txBody>
          <a:bodyPr vert="horz" wrap="square" lIns="0" tIns="202565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595"/>
              </a:spcBef>
            </a:pPr>
            <a:r>
              <a:rPr sz="4400" b="1" spc="-10" dirty="0">
                <a:latin typeface="Calibri"/>
                <a:cs typeface="Calibri"/>
              </a:rPr>
              <a:t>Tipus</a:t>
            </a:r>
            <a:r>
              <a:rPr sz="4400" b="1" dirty="0">
                <a:latin typeface="Calibri"/>
                <a:cs typeface="Calibri"/>
              </a:rPr>
              <a:t> </a:t>
            </a:r>
            <a:r>
              <a:rPr sz="4400" b="1" spc="-5" dirty="0">
                <a:latin typeface="Calibri"/>
                <a:cs typeface="Calibri"/>
              </a:rPr>
              <a:t>de</a:t>
            </a:r>
            <a:r>
              <a:rPr sz="4400" b="1" spc="-15" dirty="0">
                <a:latin typeface="Calibri"/>
                <a:cs typeface="Calibri"/>
              </a:rPr>
              <a:t> </a:t>
            </a:r>
            <a:r>
              <a:rPr sz="4400" b="1" spc="-25" dirty="0">
                <a:latin typeface="Calibri"/>
                <a:cs typeface="Calibri"/>
              </a:rPr>
              <a:t>maltractament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6244" y="1921749"/>
            <a:ext cx="3592829" cy="3624579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585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000" b="1" spc="-10" dirty="0">
                <a:latin typeface="Calibri"/>
                <a:cs typeface="Calibri"/>
              </a:rPr>
              <a:t>Físic</a:t>
            </a:r>
            <a:r>
              <a:rPr sz="2000" b="1" spc="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(ods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2,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11.2, 11.7)</a:t>
            </a:r>
            <a:endParaRPr sz="20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484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000" b="1" spc="-10" dirty="0">
                <a:latin typeface="Calibri"/>
                <a:cs typeface="Calibri"/>
              </a:rPr>
              <a:t>Psíquic</a:t>
            </a:r>
            <a:r>
              <a:rPr sz="2000" b="1" spc="1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o</a:t>
            </a:r>
            <a:r>
              <a:rPr sz="2000" b="1" spc="-35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emocional</a:t>
            </a:r>
            <a:endParaRPr sz="20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48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000" b="1" spc="-15" dirty="0">
                <a:latin typeface="Calibri"/>
                <a:cs typeface="Calibri"/>
              </a:rPr>
              <a:t>Sexual</a:t>
            </a:r>
            <a:endParaRPr sz="20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48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000" b="1" spc="-10" dirty="0">
                <a:latin typeface="Calibri"/>
                <a:cs typeface="Calibri"/>
              </a:rPr>
              <a:t>Negligència</a:t>
            </a:r>
            <a:endParaRPr sz="20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484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000" b="1" spc="-5" dirty="0">
                <a:latin typeface="Calibri"/>
                <a:cs typeface="Calibri"/>
              </a:rPr>
              <a:t>Abandó</a:t>
            </a:r>
            <a:endParaRPr sz="20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48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000" b="1" spc="-5" dirty="0">
                <a:latin typeface="Calibri"/>
                <a:cs typeface="Calibri"/>
              </a:rPr>
              <a:t>Financer</a:t>
            </a:r>
            <a:r>
              <a:rPr sz="2000" b="1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(ods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8.10)</a:t>
            </a:r>
            <a:endParaRPr sz="20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48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000" b="1" spc="-10" dirty="0">
                <a:latin typeface="Calibri"/>
                <a:cs typeface="Calibri"/>
              </a:rPr>
              <a:t>Sanitari</a:t>
            </a:r>
            <a:r>
              <a:rPr sz="2000" b="1" spc="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(ods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3)</a:t>
            </a:r>
            <a:endParaRPr sz="20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48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000" b="1" spc="-5" dirty="0">
                <a:latin typeface="Calibri"/>
                <a:cs typeface="Calibri"/>
              </a:rPr>
              <a:t>Abús</a:t>
            </a:r>
            <a:endParaRPr sz="20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484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000" b="1" spc="-5" dirty="0">
                <a:latin typeface="Calibri"/>
                <a:cs typeface="Calibri"/>
              </a:rPr>
              <a:t>Social</a:t>
            </a:r>
            <a:r>
              <a:rPr sz="2000" b="1" dirty="0">
                <a:latin typeface="Calibri"/>
                <a:cs typeface="Calibri"/>
              </a:rPr>
              <a:t> </a:t>
            </a:r>
            <a:r>
              <a:rPr sz="2000" b="1" spc="-5" dirty="0">
                <a:latin typeface="Calibri"/>
                <a:cs typeface="Calibri"/>
              </a:rPr>
              <a:t>o</a:t>
            </a:r>
            <a:r>
              <a:rPr sz="2000" b="1" spc="-15" dirty="0">
                <a:latin typeface="Calibri"/>
                <a:cs typeface="Calibri"/>
              </a:rPr>
              <a:t> </a:t>
            </a:r>
            <a:r>
              <a:rPr sz="2000" b="1" spc="-10" dirty="0">
                <a:latin typeface="Calibri"/>
                <a:cs typeface="Calibri"/>
              </a:rPr>
              <a:t>edatisme</a:t>
            </a:r>
            <a:r>
              <a:rPr sz="2000" b="1" spc="3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(ods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17.18,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5</a:t>
            </a:r>
            <a:endParaRPr sz="2000">
              <a:latin typeface="Calibri"/>
              <a:cs typeface="Calibri"/>
            </a:endParaRPr>
          </a:p>
          <a:p>
            <a:pPr marL="356870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i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10)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01896" y="2060448"/>
            <a:ext cx="3749040" cy="331012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solidFill>
            <a:srgbClr val="C0504D"/>
          </a:solidFill>
          <a:ln w="24384">
            <a:solidFill>
              <a:srgbClr val="8B3836"/>
            </a:solidFill>
          </a:ln>
        </p:spPr>
        <p:txBody>
          <a:bodyPr vert="horz" wrap="square" lIns="0" tIns="202565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1595"/>
              </a:spcBef>
            </a:pPr>
            <a:r>
              <a:rPr sz="4400" b="1" spc="-40" dirty="0">
                <a:latin typeface="Calibri"/>
                <a:cs typeface="Calibri"/>
              </a:rPr>
              <a:t>Factors</a:t>
            </a:r>
            <a:r>
              <a:rPr sz="4400" b="1" spc="5" dirty="0">
                <a:latin typeface="Calibri"/>
                <a:cs typeface="Calibri"/>
              </a:rPr>
              <a:t> </a:t>
            </a:r>
            <a:r>
              <a:rPr sz="4400" b="1" spc="-5" dirty="0">
                <a:latin typeface="Calibri"/>
                <a:cs typeface="Calibri"/>
              </a:rPr>
              <a:t>de</a:t>
            </a:r>
            <a:r>
              <a:rPr sz="4400" b="1" spc="-20" dirty="0">
                <a:latin typeface="Calibri"/>
                <a:cs typeface="Calibri"/>
              </a:rPr>
              <a:t> </a:t>
            </a:r>
            <a:r>
              <a:rPr sz="4400" b="1" spc="-10" dirty="0">
                <a:latin typeface="Calibri"/>
                <a:cs typeface="Calibri"/>
              </a:rPr>
              <a:t>risc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6244" y="2648275"/>
            <a:ext cx="3499485" cy="2074545"/>
          </a:xfrm>
          <a:prstGeom prst="rect">
            <a:avLst/>
          </a:prstGeom>
        </p:spPr>
        <p:txBody>
          <a:bodyPr vert="horz" wrap="square" lIns="0" tIns="97155" rIns="0" bIns="0" rtlCol="0">
            <a:spAutoFit/>
          </a:bodyPr>
          <a:lstStyle/>
          <a:p>
            <a:pPr marL="356870" indent="-344805">
              <a:lnSpc>
                <a:spcPct val="100000"/>
              </a:lnSpc>
              <a:spcBef>
                <a:spcPts val="765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800" b="1" dirty="0">
                <a:latin typeface="Calibri"/>
                <a:cs typeface="Calibri"/>
              </a:rPr>
              <a:t>Associats</a:t>
            </a:r>
            <a:r>
              <a:rPr sz="2800" b="1" spc="-3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a</a:t>
            </a:r>
            <a:r>
              <a:rPr sz="2800" b="1" spc="-6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la</a:t>
            </a:r>
            <a:r>
              <a:rPr sz="2800" b="1" spc="-2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víctima</a:t>
            </a:r>
            <a:endParaRPr sz="28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675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800" b="1" spc="-5" dirty="0">
                <a:latin typeface="Calibri"/>
                <a:cs typeface="Calibri"/>
              </a:rPr>
              <a:t>Estructurals</a:t>
            </a:r>
            <a:endParaRPr sz="28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670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800" b="1" dirty="0">
                <a:latin typeface="Calibri"/>
                <a:cs typeface="Calibri"/>
              </a:rPr>
              <a:t>Associats</a:t>
            </a:r>
            <a:r>
              <a:rPr sz="2800" b="1" spc="-3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al</a:t>
            </a:r>
            <a:r>
              <a:rPr sz="2800" b="1" spc="-5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cuidador</a:t>
            </a:r>
            <a:endParaRPr sz="2800">
              <a:latin typeface="Calibri"/>
              <a:cs typeface="Calibri"/>
            </a:endParaRPr>
          </a:p>
          <a:p>
            <a:pPr marL="356870" indent="-344805">
              <a:lnSpc>
                <a:spcPct val="100000"/>
              </a:lnSpc>
              <a:spcBef>
                <a:spcPts val="675"/>
              </a:spcBef>
              <a:buFont typeface="Arial MT"/>
              <a:buChar char="•"/>
              <a:tabLst>
                <a:tab pos="356870" algn="l"/>
                <a:tab pos="357505" algn="l"/>
              </a:tabLst>
            </a:pPr>
            <a:r>
              <a:rPr sz="2800" b="1" dirty="0">
                <a:latin typeface="Calibri"/>
                <a:cs typeface="Calibri"/>
              </a:rPr>
              <a:t>Institucionals</a:t>
            </a:r>
            <a:endParaRPr sz="280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30623" y="2493264"/>
            <a:ext cx="4456176" cy="250545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solidFill>
            <a:srgbClr val="C0504D"/>
          </a:solidFill>
          <a:ln w="24384">
            <a:solidFill>
              <a:srgbClr val="8B3836"/>
            </a:solidFill>
          </a:ln>
        </p:spPr>
        <p:txBody>
          <a:bodyPr vert="horz" wrap="square" lIns="0" tIns="202565" rIns="0" bIns="0" rtlCol="0">
            <a:spAutoFit/>
          </a:bodyPr>
          <a:lstStyle/>
          <a:p>
            <a:pPr marL="168275">
              <a:lnSpc>
                <a:spcPct val="100000"/>
              </a:lnSpc>
              <a:spcBef>
                <a:spcPts val="1595"/>
              </a:spcBef>
            </a:pPr>
            <a:r>
              <a:rPr sz="4400" b="1" spc="-20" dirty="0">
                <a:latin typeface="Calibri"/>
                <a:cs typeface="Calibri"/>
              </a:rPr>
              <a:t>Barreres</a:t>
            </a:r>
            <a:r>
              <a:rPr sz="4400" b="1" spc="-10" dirty="0">
                <a:latin typeface="Calibri"/>
                <a:cs typeface="Calibri"/>
              </a:rPr>
              <a:t> </a:t>
            </a:r>
            <a:r>
              <a:rPr sz="4400" b="1" spc="-5" dirty="0">
                <a:latin typeface="Calibri"/>
                <a:cs typeface="Calibri"/>
              </a:rPr>
              <a:t>que</a:t>
            </a:r>
            <a:r>
              <a:rPr sz="4400" b="1" spc="15" dirty="0">
                <a:latin typeface="Calibri"/>
                <a:cs typeface="Calibri"/>
              </a:rPr>
              <a:t> </a:t>
            </a:r>
            <a:r>
              <a:rPr sz="4400" b="1" spc="-10" dirty="0">
                <a:latin typeface="Calibri"/>
                <a:cs typeface="Calibri"/>
              </a:rPr>
              <a:t>dificulten</a:t>
            </a:r>
            <a:r>
              <a:rPr sz="4400" b="1" spc="-25" dirty="0">
                <a:latin typeface="Calibri"/>
                <a:cs typeface="Calibri"/>
              </a:rPr>
              <a:t> </a:t>
            </a:r>
            <a:r>
              <a:rPr sz="4400" b="1" spc="-5" dirty="0">
                <a:latin typeface="Calibri"/>
                <a:cs typeface="Calibri"/>
              </a:rPr>
              <a:t>la</a:t>
            </a:r>
            <a:r>
              <a:rPr sz="4400" b="1" dirty="0">
                <a:latin typeface="Calibri"/>
                <a:cs typeface="Calibri"/>
              </a:rPr>
              <a:t> </a:t>
            </a:r>
            <a:r>
              <a:rPr sz="4400" b="1" spc="-15" dirty="0">
                <a:latin typeface="Calibri"/>
                <a:cs typeface="Calibri"/>
              </a:rPr>
              <a:t>detecció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28464" y="1515758"/>
            <a:ext cx="150495" cy="105092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sz="2800" dirty="0">
                <a:latin typeface="Arial MT"/>
                <a:cs typeface="Arial MT"/>
              </a:rPr>
              <a:t>•</a:t>
            </a:r>
            <a:endParaRPr sz="2800"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dirty="0">
                <a:latin typeface="Arial MT"/>
                <a:cs typeface="Arial MT"/>
              </a:rPr>
              <a:t>•</a:t>
            </a:r>
            <a:endParaRPr sz="280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73141" y="1530999"/>
            <a:ext cx="3288029" cy="335597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sz="2800" b="1" spc="-20" dirty="0">
                <a:latin typeface="Calibri"/>
                <a:cs typeface="Calibri"/>
              </a:rPr>
              <a:t>Por</a:t>
            </a:r>
            <a:r>
              <a:rPr sz="2800" b="1" spc="-10" dirty="0">
                <a:latin typeface="Calibri"/>
                <a:cs typeface="Calibri"/>
              </a:rPr>
              <a:t> </a:t>
            </a:r>
            <a:r>
              <a:rPr sz="2800" b="1" spc="5" dirty="0">
                <a:latin typeface="Calibri"/>
                <a:cs typeface="Calibri"/>
              </a:rPr>
              <a:t>part</a:t>
            </a:r>
            <a:r>
              <a:rPr sz="2800" b="1" spc="-35" dirty="0">
                <a:latin typeface="Calibri"/>
                <a:cs typeface="Calibri"/>
              </a:rPr>
              <a:t> </a:t>
            </a:r>
            <a:r>
              <a:rPr sz="2800" b="1" spc="5" dirty="0">
                <a:latin typeface="Calibri"/>
                <a:cs typeface="Calibri"/>
              </a:rPr>
              <a:t>de</a:t>
            </a:r>
            <a:r>
              <a:rPr sz="2800" b="1" spc="-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la</a:t>
            </a:r>
            <a:r>
              <a:rPr sz="2800" b="1" spc="-1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víctima</a:t>
            </a:r>
            <a:endParaRPr sz="28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675"/>
              </a:spcBef>
            </a:pPr>
            <a:r>
              <a:rPr sz="2800" b="1" spc="-20" dirty="0">
                <a:latin typeface="Calibri"/>
                <a:cs typeface="Calibri"/>
              </a:rPr>
              <a:t>Per</a:t>
            </a:r>
            <a:r>
              <a:rPr sz="2800" b="1" spc="-15" dirty="0">
                <a:latin typeface="Calibri"/>
                <a:cs typeface="Calibri"/>
              </a:rPr>
              <a:t> </a:t>
            </a:r>
            <a:r>
              <a:rPr sz="2800" b="1" spc="5" dirty="0">
                <a:latin typeface="Calibri"/>
                <a:cs typeface="Calibri"/>
              </a:rPr>
              <a:t>part</a:t>
            </a:r>
            <a:r>
              <a:rPr sz="2800" b="1" spc="-4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de</a:t>
            </a:r>
            <a:r>
              <a:rPr sz="2800" b="1" spc="-1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la</a:t>
            </a:r>
            <a:r>
              <a:rPr sz="2800" b="1" spc="-1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persona </a:t>
            </a:r>
            <a:r>
              <a:rPr sz="2800" b="1" spc="-620" dirty="0">
                <a:latin typeface="Calibri"/>
                <a:cs typeface="Calibri"/>
              </a:rPr>
              <a:t> </a:t>
            </a:r>
            <a:r>
              <a:rPr sz="2800" b="1" spc="-5" dirty="0">
                <a:latin typeface="Calibri"/>
                <a:cs typeface="Calibri"/>
              </a:rPr>
              <a:t>responsable</a:t>
            </a:r>
            <a:endParaRPr sz="2800">
              <a:latin typeface="Calibri"/>
              <a:cs typeface="Calibri"/>
            </a:endParaRPr>
          </a:p>
          <a:p>
            <a:pPr marL="12700" marR="1311910">
              <a:lnSpc>
                <a:spcPct val="100000"/>
              </a:lnSpc>
              <a:spcBef>
                <a:spcPts val="675"/>
              </a:spcBef>
            </a:pPr>
            <a:r>
              <a:rPr sz="2800" b="1" spc="-20" dirty="0">
                <a:latin typeface="Calibri"/>
                <a:cs typeface="Calibri"/>
              </a:rPr>
              <a:t>Per </a:t>
            </a:r>
            <a:r>
              <a:rPr sz="2800" b="1" spc="5" dirty="0">
                <a:latin typeface="Calibri"/>
                <a:cs typeface="Calibri"/>
              </a:rPr>
              <a:t>part dels </a:t>
            </a:r>
            <a:r>
              <a:rPr sz="2800" b="1" spc="-620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p</a:t>
            </a:r>
            <a:r>
              <a:rPr sz="2800" b="1" spc="-10" dirty="0">
                <a:latin typeface="Calibri"/>
                <a:cs typeface="Calibri"/>
              </a:rPr>
              <a:t>r</a:t>
            </a:r>
            <a:r>
              <a:rPr sz="2800" b="1" dirty="0">
                <a:latin typeface="Calibri"/>
                <a:cs typeface="Calibri"/>
              </a:rPr>
              <a:t>o</a:t>
            </a:r>
            <a:r>
              <a:rPr sz="2800" b="1" spc="-45" dirty="0">
                <a:latin typeface="Calibri"/>
                <a:cs typeface="Calibri"/>
              </a:rPr>
              <a:t>f</a:t>
            </a:r>
            <a:r>
              <a:rPr sz="2800" b="1" spc="-5" dirty="0">
                <a:latin typeface="Calibri"/>
                <a:cs typeface="Calibri"/>
              </a:rPr>
              <a:t>e</a:t>
            </a:r>
            <a:r>
              <a:rPr sz="2800" b="1" spc="5" dirty="0">
                <a:latin typeface="Calibri"/>
                <a:cs typeface="Calibri"/>
              </a:rPr>
              <a:t>s</a:t>
            </a:r>
            <a:r>
              <a:rPr sz="2800" b="1" dirty="0">
                <a:latin typeface="Calibri"/>
                <a:cs typeface="Calibri"/>
              </a:rPr>
              <a:t>s</a:t>
            </a:r>
            <a:r>
              <a:rPr sz="2800" b="1" spc="-15" dirty="0">
                <a:latin typeface="Calibri"/>
                <a:cs typeface="Calibri"/>
              </a:rPr>
              <a:t>i</a:t>
            </a:r>
            <a:r>
              <a:rPr sz="2800" b="1" dirty="0">
                <a:latin typeface="Calibri"/>
                <a:cs typeface="Calibri"/>
              </a:rPr>
              <a:t>o</a:t>
            </a:r>
            <a:r>
              <a:rPr sz="2800" b="1" spc="-20" dirty="0">
                <a:latin typeface="Calibri"/>
                <a:cs typeface="Calibri"/>
              </a:rPr>
              <a:t>n</a:t>
            </a:r>
            <a:r>
              <a:rPr sz="2800" b="1" dirty="0">
                <a:latin typeface="Calibri"/>
                <a:cs typeface="Calibri"/>
              </a:rPr>
              <a:t>a</a:t>
            </a:r>
            <a:r>
              <a:rPr sz="2800" b="1" spc="5" dirty="0">
                <a:latin typeface="Calibri"/>
                <a:cs typeface="Calibri"/>
              </a:rPr>
              <a:t>l</a:t>
            </a:r>
            <a:r>
              <a:rPr sz="2800" b="1" dirty="0">
                <a:latin typeface="Calibri"/>
                <a:cs typeface="Calibri"/>
              </a:rPr>
              <a:t>s</a:t>
            </a:r>
            <a:endParaRPr sz="2800">
              <a:latin typeface="Calibri"/>
              <a:cs typeface="Calibri"/>
            </a:endParaRPr>
          </a:p>
          <a:p>
            <a:pPr marL="12700" marR="1234440">
              <a:lnSpc>
                <a:spcPct val="100000"/>
              </a:lnSpc>
              <a:spcBef>
                <a:spcPts val="675"/>
              </a:spcBef>
            </a:pPr>
            <a:r>
              <a:rPr sz="2800" b="1" spc="-20" dirty="0">
                <a:latin typeface="Calibri"/>
                <a:cs typeface="Calibri"/>
              </a:rPr>
              <a:t>Per </a:t>
            </a:r>
            <a:r>
              <a:rPr sz="2800" b="1" dirty="0">
                <a:latin typeface="Calibri"/>
                <a:cs typeface="Calibri"/>
              </a:rPr>
              <a:t>aspectes </a:t>
            </a:r>
            <a:r>
              <a:rPr sz="2800" b="1" spc="5" dirty="0">
                <a:latin typeface="Calibri"/>
                <a:cs typeface="Calibri"/>
              </a:rPr>
              <a:t> </a:t>
            </a:r>
            <a:r>
              <a:rPr sz="2800" b="1" dirty="0">
                <a:latin typeface="Calibri"/>
                <a:cs typeface="Calibri"/>
              </a:rPr>
              <a:t>soc</a:t>
            </a:r>
            <a:r>
              <a:rPr sz="2800" b="1" spc="5" dirty="0">
                <a:latin typeface="Calibri"/>
                <a:cs typeface="Calibri"/>
              </a:rPr>
              <a:t>iocult</a:t>
            </a:r>
            <a:r>
              <a:rPr sz="2800" b="1" spc="-20" dirty="0">
                <a:latin typeface="Calibri"/>
                <a:cs typeface="Calibri"/>
              </a:rPr>
              <a:t>u</a:t>
            </a:r>
            <a:r>
              <a:rPr sz="2800" b="1" spc="-65" dirty="0">
                <a:latin typeface="Calibri"/>
                <a:cs typeface="Calibri"/>
              </a:rPr>
              <a:t>r</a:t>
            </a:r>
            <a:r>
              <a:rPr sz="2800" b="1" dirty="0">
                <a:latin typeface="Calibri"/>
                <a:cs typeface="Calibri"/>
              </a:rPr>
              <a:t>als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28464" y="3051759"/>
            <a:ext cx="150495" cy="4540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800" dirty="0">
                <a:latin typeface="Arial MT"/>
                <a:cs typeface="Arial MT"/>
              </a:rPr>
              <a:t>•</a:t>
            </a:r>
            <a:endParaRPr sz="2800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728464" y="3991483"/>
            <a:ext cx="150495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800" dirty="0">
                <a:latin typeface="Arial MT"/>
                <a:cs typeface="Arial MT"/>
              </a:rPr>
              <a:t>•</a:t>
            </a:r>
            <a:endParaRPr sz="2800">
              <a:latin typeface="Arial MT"/>
              <a:cs typeface="Arial MT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35740" y="2418001"/>
            <a:ext cx="4012459" cy="302572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  <a:solidFill>
            <a:srgbClr val="C0504D"/>
          </a:solidFill>
          <a:ln w="24384">
            <a:solidFill>
              <a:srgbClr val="8B3836"/>
            </a:solidFill>
          </a:ln>
        </p:spPr>
        <p:txBody>
          <a:bodyPr vert="horz" wrap="square" lIns="0" tIns="234950" rIns="0" bIns="0" rtlCol="0">
            <a:spAutoFit/>
          </a:bodyPr>
          <a:lstStyle/>
          <a:p>
            <a:pPr marL="256540">
              <a:lnSpc>
                <a:spcPct val="100000"/>
              </a:lnSpc>
              <a:spcBef>
                <a:spcPts val="1850"/>
              </a:spcBef>
            </a:pPr>
            <a:r>
              <a:rPr sz="4000" b="1" spc="-15" dirty="0">
                <a:latin typeface="Calibri"/>
                <a:cs typeface="Calibri"/>
              </a:rPr>
              <a:t>Perfil</a:t>
            </a:r>
            <a:r>
              <a:rPr sz="4000" b="1" spc="-35" dirty="0">
                <a:latin typeface="Calibri"/>
                <a:cs typeface="Calibri"/>
              </a:rPr>
              <a:t> </a:t>
            </a:r>
            <a:r>
              <a:rPr sz="4000" b="1" dirty="0">
                <a:latin typeface="Calibri"/>
                <a:cs typeface="Calibri"/>
              </a:rPr>
              <a:t>del</a:t>
            </a:r>
            <a:r>
              <a:rPr sz="4000" b="1" spc="25" dirty="0">
                <a:latin typeface="Calibri"/>
                <a:cs typeface="Calibri"/>
              </a:rPr>
              <a:t> </a:t>
            </a:r>
            <a:r>
              <a:rPr sz="4000" b="1" spc="-15" dirty="0">
                <a:latin typeface="Calibri"/>
                <a:cs typeface="Calibri"/>
              </a:rPr>
              <a:t>maltractador</a:t>
            </a:r>
            <a:r>
              <a:rPr sz="4000" b="1" spc="-5" dirty="0">
                <a:latin typeface="Calibri"/>
                <a:cs typeface="Calibri"/>
              </a:rPr>
              <a:t> comunitari</a:t>
            </a:r>
            <a:r>
              <a:rPr sz="4000" b="1" spc="-40" dirty="0">
                <a:latin typeface="Calibri"/>
                <a:cs typeface="Calibri"/>
              </a:rPr>
              <a:t> </a:t>
            </a:r>
            <a:r>
              <a:rPr sz="4000" b="1" dirty="0">
                <a:latin typeface="Calibri"/>
                <a:cs typeface="Calibri"/>
              </a:rPr>
              <a:t>(I)</a:t>
            </a:r>
            <a:endParaRPr sz="40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45956" y="2194179"/>
            <a:ext cx="2345990" cy="2578763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83835" y="2415914"/>
            <a:ext cx="3070476" cy="230004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56A68EC8BE00D4CAE3303162B54AC76" ma:contentTypeVersion="14" ma:contentTypeDescription="Crear nuevo documento." ma:contentTypeScope="" ma:versionID="37ddf253fab7f29ce7ab3a0d5b717ac6">
  <xsd:schema xmlns:xsd="http://www.w3.org/2001/XMLSchema" xmlns:xs="http://www.w3.org/2001/XMLSchema" xmlns:p="http://schemas.microsoft.com/office/2006/metadata/properties" xmlns:ns3="1bd1a988-1162-4f13-82d0-9a9fd98c46d9" xmlns:ns4="05f9a78d-e2fb-4112-8cfc-1db8fb13c406" targetNamespace="http://schemas.microsoft.com/office/2006/metadata/properties" ma:root="true" ma:fieldsID="274e8355508681242a3a29e03d536a3e" ns3:_="" ns4:_="">
    <xsd:import namespace="1bd1a988-1162-4f13-82d0-9a9fd98c46d9"/>
    <xsd:import namespace="05f9a78d-e2fb-4112-8cfc-1db8fb13c40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LengthInSeconds" minOccurs="0"/>
                <xsd:element ref="ns4:MediaServiceAutoTags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d1a988-1162-4f13-82d0-9a9fd98c46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ash de la sugerencia para compartir" ma:description="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f9a78d-e2fb-4112-8cfc-1db8fb13c4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E7C6E5B-F18A-4177-928C-72C9C36CA5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bd1a988-1162-4f13-82d0-9a9fd98c46d9"/>
    <ds:schemaRef ds:uri="05f9a78d-e2fb-4112-8cfc-1db8fb13c4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D76B83D-3B8C-4A21-B805-EDCFCF2E5AC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810E557-5980-4403-897E-ACE0D0A1F382}">
  <ds:schemaRefs>
    <ds:schemaRef ds:uri="http://schemas.microsoft.com/office/2006/metadata/properties"/>
    <ds:schemaRef ds:uri="1bd1a988-1162-4f13-82d0-9a9fd98c46d9"/>
    <ds:schemaRef ds:uri="http://www.w3.org/XML/1998/namespace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purl.org/dc/elements/1.1/"/>
    <ds:schemaRef ds:uri="http://purl.org/dc/terms/"/>
    <ds:schemaRef ds:uri="http://schemas.openxmlformats.org/package/2006/metadata/core-properties"/>
    <ds:schemaRef ds:uri="05f9a78d-e2fb-4112-8cfc-1db8fb13c40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1040</Words>
  <Application>Microsoft Office PowerPoint</Application>
  <PresentationFormat>Presentació en pantalla (4:3)</PresentationFormat>
  <Paragraphs>224</Paragraphs>
  <Slides>17</Slides>
  <Notes>0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2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17</vt:i4>
      </vt:variant>
    </vt:vector>
  </HeadingPairs>
  <TitlesOfParts>
    <vt:vector size="20" baseType="lpstr">
      <vt:lpstr>Arial MT</vt:lpstr>
      <vt:lpstr>Calibri</vt:lpstr>
      <vt:lpstr>Office Theme</vt:lpstr>
      <vt:lpstr>La detecció del maltractament a les persones  grans: protocols aplicats a Catalunya i Espanya</vt:lpstr>
      <vt:lpstr>Presentació del PowerPoint</vt:lpstr>
      <vt:lpstr>Marc normatiu general</vt:lpstr>
      <vt:lpstr>Marc normatiu Catalunya</vt:lpstr>
      <vt:lpstr>Marc Conceptual Declaracions d’Almeria (1995) i  de Toronto (2002)</vt:lpstr>
      <vt:lpstr>Tipus de maltractament</vt:lpstr>
      <vt:lpstr>Factors de risc</vt:lpstr>
      <vt:lpstr>Barreres que dificulten la detecció</vt:lpstr>
      <vt:lpstr>Perfil del maltractador comunitari (I)</vt:lpstr>
      <vt:lpstr>Perfil del maltractador comunitari (II)</vt:lpstr>
      <vt:lpstr>Perfil del maltractador institucional</vt:lpstr>
      <vt:lpstr>Protocols Catalunya</vt:lpstr>
      <vt:lpstr>Un bon exemple:</vt:lpstr>
      <vt:lpstr>Presentació del PowerPoint</vt:lpstr>
      <vt:lpstr>Protocols Espanya</vt:lpstr>
      <vt:lpstr>PROPOSTES I CONCLUSIONS</vt:lpstr>
      <vt:lpstr>Moltes gràcies per la  vostra atenció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detecció del maltractament a les persones  grans: protocols aplicats a Catalunya i Espanya</dc:title>
  <dc:creator>Marçal UB</dc:creator>
  <cp:lastModifiedBy>Marçal UB</cp:lastModifiedBy>
  <cp:revision>1</cp:revision>
  <dcterms:created xsi:type="dcterms:W3CDTF">2023-02-22T11:05:11Z</dcterms:created>
  <dcterms:modified xsi:type="dcterms:W3CDTF">2023-02-22T11:06:07Z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2023-02-22T00:00:00Z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2023-02-22T00:00:00Z</vt:filetime>
  </property>
  <property fmtid="{D5CDD505-2E9C-101B-9397-08002B2CF9AE}" pid="5" name="ContentTypeId">
    <vt:lpwstr>0x010100656A68EC8BE00D4CAE3303162B54AC76</vt:lpwstr>
  </property>
</Properties>
</file>