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handoutMasterIdLst>
    <p:handoutMasterId r:id="rId41"/>
  </p:handoutMasterIdLst>
  <p:sldIdLst>
    <p:sldId id="275" r:id="rId3"/>
    <p:sldId id="294" r:id="rId4"/>
    <p:sldId id="258" r:id="rId5"/>
    <p:sldId id="259" r:id="rId6"/>
    <p:sldId id="260" r:id="rId7"/>
    <p:sldId id="261" r:id="rId8"/>
    <p:sldId id="297" r:id="rId9"/>
    <p:sldId id="271" r:id="rId10"/>
    <p:sldId id="262" r:id="rId11"/>
    <p:sldId id="278" r:id="rId12"/>
    <p:sldId id="264" r:id="rId13"/>
    <p:sldId id="265" r:id="rId14"/>
    <p:sldId id="268" r:id="rId15"/>
    <p:sldId id="269" r:id="rId16"/>
    <p:sldId id="267" r:id="rId17"/>
    <p:sldId id="280" r:id="rId18"/>
    <p:sldId id="276" r:id="rId19"/>
    <p:sldId id="272" r:id="rId20"/>
    <p:sldId id="281" r:id="rId21"/>
    <p:sldId id="266" r:id="rId22"/>
    <p:sldId id="298" r:id="rId23"/>
    <p:sldId id="299" r:id="rId24"/>
    <p:sldId id="300" r:id="rId25"/>
    <p:sldId id="301" r:id="rId26"/>
    <p:sldId id="302" r:id="rId27"/>
    <p:sldId id="303" r:id="rId28"/>
    <p:sldId id="295" r:id="rId29"/>
    <p:sldId id="270" r:id="rId30"/>
    <p:sldId id="286" r:id="rId31"/>
    <p:sldId id="288" r:id="rId32"/>
    <p:sldId id="287" r:id="rId33"/>
    <p:sldId id="292" r:id="rId34"/>
    <p:sldId id="289" r:id="rId35"/>
    <p:sldId id="290" r:id="rId36"/>
    <p:sldId id="293" r:id="rId37"/>
    <p:sldId id="304" r:id="rId38"/>
    <p:sldId id="291" r:id="rId39"/>
  </p:sldIdLst>
  <p:sldSz cx="9144000" cy="6858000" type="screen4x3"/>
  <p:notesSz cx="6889750" cy="96710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dret-al-dret/" TargetMode="External"/><Relationship Id="rId1" Type="http://schemas.openxmlformats.org/officeDocument/2006/relationships/hyperlink" Target="https://www.ub.edu/portal/web/dret/graus/-/ensenyament/detallEnsenyament/1430704/16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dret-al-dret/" TargetMode="External"/><Relationship Id="rId1" Type="http://schemas.openxmlformats.org/officeDocument/2006/relationships/hyperlink" Target="https://www.ub.edu/portal/web/dret/graus/-/ensenyament/detallEnsenyament/1430704/1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19BD8A-4A5A-430D-A2A3-D827C32C5F7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9F9460B-D290-4B72-94DE-96FF01CAA805}">
      <dgm:prSet/>
      <dgm:spPr/>
      <dgm:t>
        <a:bodyPr/>
        <a:lstStyle/>
        <a:p>
          <a:r>
            <a:rPr lang="es-ES">
              <a:hlinkClick xmlns:r="http://schemas.openxmlformats.org/officeDocument/2006/relationships" r:id="rId1"/>
            </a:rPr>
            <a:t>https://www.ub.edu/portal/web/dret/graus/-/ensenyament/detallEnsenyament/1430704/16</a:t>
          </a:r>
          <a:endParaRPr lang="en-US"/>
        </a:p>
      </dgm:t>
    </dgm:pt>
    <dgm:pt modelId="{0F545587-83D9-49D9-8538-6EB72BEDF0B4}" type="parTrans" cxnId="{21A47C34-0942-4AEE-B8A2-9BC96E9131CB}">
      <dgm:prSet/>
      <dgm:spPr/>
      <dgm:t>
        <a:bodyPr/>
        <a:lstStyle/>
        <a:p>
          <a:endParaRPr lang="en-US"/>
        </a:p>
      </dgm:t>
    </dgm:pt>
    <dgm:pt modelId="{6E72DCF8-482E-4582-BE1F-EC0F37A55912}" type="sibTrans" cxnId="{21A47C34-0942-4AEE-B8A2-9BC96E9131CB}">
      <dgm:prSet/>
      <dgm:spPr/>
      <dgm:t>
        <a:bodyPr/>
        <a:lstStyle/>
        <a:p>
          <a:endParaRPr lang="en-US"/>
        </a:p>
      </dgm:t>
    </dgm:pt>
    <dgm:pt modelId="{623F4AEA-C100-4B20-9EB7-3404D59E3598}">
      <dgm:prSet/>
      <dgm:spPr/>
      <dgm:t>
        <a:bodyPr/>
        <a:lstStyle/>
        <a:p>
          <a:r>
            <a:rPr lang="es-ES"/>
            <a:t>La clínica jurídica s'inclou dintre del projecte de la Facultat de Dret, </a:t>
          </a:r>
          <a:r>
            <a:rPr lang="es-ES">
              <a:hlinkClick xmlns:r="http://schemas.openxmlformats.org/officeDocument/2006/relationships" r:id="rId2"/>
            </a:rPr>
            <a:t>dret al Dret</a:t>
          </a:r>
          <a:r>
            <a:rPr lang="es-ES"/>
            <a:t>.</a:t>
          </a:r>
          <a:endParaRPr lang="en-US"/>
        </a:p>
      </dgm:t>
    </dgm:pt>
    <dgm:pt modelId="{1461ADC1-20A2-44E5-B140-796984E23C6C}" type="parTrans" cxnId="{FD6246CB-213C-45E8-8CDD-213D0883B388}">
      <dgm:prSet/>
      <dgm:spPr/>
      <dgm:t>
        <a:bodyPr/>
        <a:lstStyle/>
        <a:p>
          <a:endParaRPr lang="en-US"/>
        </a:p>
      </dgm:t>
    </dgm:pt>
    <dgm:pt modelId="{AC683AAA-EE50-400E-BAE9-C85A262D420F}" type="sibTrans" cxnId="{FD6246CB-213C-45E8-8CDD-213D0883B388}">
      <dgm:prSet/>
      <dgm:spPr/>
      <dgm:t>
        <a:bodyPr/>
        <a:lstStyle/>
        <a:p>
          <a:endParaRPr lang="en-US"/>
        </a:p>
      </dgm:t>
    </dgm:pt>
    <dgm:pt modelId="{9D1B9D98-5EA2-4EFF-B6CD-2946E234AFDE}">
      <dgm:prSet/>
      <dgm:spPr/>
      <dgm:t>
        <a:bodyPr/>
        <a:lstStyle/>
        <a:p>
          <a:r>
            <a:rPr lang="es-ES" b="1"/>
            <a:t>dret al Dret</a:t>
          </a:r>
          <a:r>
            <a:rPr lang="es-ES"/>
            <a:t> és un projecte en el que hi participen la Universitat, entitats socials, administracions públiques, despatxos professionals i alumnes.</a:t>
          </a:r>
          <a:endParaRPr lang="en-US"/>
        </a:p>
      </dgm:t>
    </dgm:pt>
    <dgm:pt modelId="{FAD41F36-00E6-4938-A187-004A37396034}" type="parTrans" cxnId="{2C751328-76B3-4535-9C83-B4D69601A2F4}">
      <dgm:prSet/>
      <dgm:spPr/>
      <dgm:t>
        <a:bodyPr/>
        <a:lstStyle/>
        <a:p>
          <a:endParaRPr lang="en-US"/>
        </a:p>
      </dgm:t>
    </dgm:pt>
    <dgm:pt modelId="{6253B851-903D-4598-9047-ED755CF28B0D}" type="sibTrans" cxnId="{2C751328-76B3-4535-9C83-B4D69601A2F4}">
      <dgm:prSet/>
      <dgm:spPr/>
      <dgm:t>
        <a:bodyPr/>
        <a:lstStyle/>
        <a:p>
          <a:endParaRPr lang="en-US"/>
        </a:p>
      </dgm:t>
    </dgm:pt>
    <dgm:pt modelId="{1DD43857-BA27-45E7-AC0C-16DB28D9D839}" type="pres">
      <dgm:prSet presAssocID="{4D19BD8A-4A5A-430D-A2A3-D827C32C5F7C}" presName="linear" presStyleCnt="0">
        <dgm:presLayoutVars>
          <dgm:animLvl val="lvl"/>
          <dgm:resizeHandles val="exact"/>
        </dgm:presLayoutVars>
      </dgm:prSet>
      <dgm:spPr/>
    </dgm:pt>
    <dgm:pt modelId="{628FDF31-1208-4833-AD3A-F36EDA77FC43}" type="pres">
      <dgm:prSet presAssocID="{69F9460B-D290-4B72-94DE-96FF01CAA80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E4B616-42A3-4BC5-B553-ED045D213D66}" type="pres">
      <dgm:prSet presAssocID="{6E72DCF8-482E-4582-BE1F-EC0F37A55912}" presName="spacer" presStyleCnt="0"/>
      <dgm:spPr/>
    </dgm:pt>
    <dgm:pt modelId="{C08CA38E-2181-400A-B44E-89DA2A06D9F9}" type="pres">
      <dgm:prSet presAssocID="{623F4AEA-C100-4B20-9EB7-3404D59E359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604000-858D-4D66-803C-6F13FBD8AF3A}" type="pres">
      <dgm:prSet presAssocID="{AC683AAA-EE50-400E-BAE9-C85A262D420F}" presName="spacer" presStyleCnt="0"/>
      <dgm:spPr/>
    </dgm:pt>
    <dgm:pt modelId="{706BA117-0DAE-4956-80DC-BC4558557FC0}" type="pres">
      <dgm:prSet presAssocID="{9D1B9D98-5EA2-4EFF-B6CD-2946E234AFD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1FBAE25-0380-4485-BB73-9966336666E0}" type="presOf" srcId="{623F4AEA-C100-4B20-9EB7-3404D59E3598}" destId="{C08CA38E-2181-400A-B44E-89DA2A06D9F9}" srcOrd="0" destOrd="0" presId="urn:microsoft.com/office/officeart/2005/8/layout/vList2"/>
    <dgm:cxn modelId="{2C751328-76B3-4535-9C83-B4D69601A2F4}" srcId="{4D19BD8A-4A5A-430D-A2A3-D827C32C5F7C}" destId="{9D1B9D98-5EA2-4EFF-B6CD-2946E234AFDE}" srcOrd="2" destOrd="0" parTransId="{FAD41F36-00E6-4938-A187-004A37396034}" sibTransId="{6253B851-903D-4598-9047-ED755CF28B0D}"/>
    <dgm:cxn modelId="{774A2030-1CD5-4907-ACEC-EB2FD0D13C5B}" type="presOf" srcId="{69F9460B-D290-4B72-94DE-96FF01CAA805}" destId="{628FDF31-1208-4833-AD3A-F36EDA77FC43}" srcOrd="0" destOrd="0" presId="urn:microsoft.com/office/officeart/2005/8/layout/vList2"/>
    <dgm:cxn modelId="{21A47C34-0942-4AEE-B8A2-9BC96E9131CB}" srcId="{4D19BD8A-4A5A-430D-A2A3-D827C32C5F7C}" destId="{69F9460B-D290-4B72-94DE-96FF01CAA805}" srcOrd="0" destOrd="0" parTransId="{0F545587-83D9-49D9-8538-6EB72BEDF0B4}" sibTransId="{6E72DCF8-482E-4582-BE1F-EC0F37A55912}"/>
    <dgm:cxn modelId="{2AE49A7A-23EE-418C-8DC2-B231E6991223}" type="presOf" srcId="{9D1B9D98-5EA2-4EFF-B6CD-2946E234AFDE}" destId="{706BA117-0DAE-4956-80DC-BC4558557FC0}" srcOrd="0" destOrd="0" presId="urn:microsoft.com/office/officeart/2005/8/layout/vList2"/>
    <dgm:cxn modelId="{C11B79BF-48D0-4DCB-B08B-044E0D64B555}" type="presOf" srcId="{4D19BD8A-4A5A-430D-A2A3-D827C32C5F7C}" destId="{1DD43857-BA27-45E7-AC0C-16DB28D9D839}" srcOrd="0" destOrd="0" presId="urn:microsoft.com/office/officeart/2005/8/layout/vList2"/>
    <dgm:cxn modelId="{FD6246CB-213C-45E8-8CDD-213D0883B388}" srcId="{4D19BD8A-4A5A-430D-A2A3-D827C32C5F7C}" destId="{623F4AEA-C100-4B20-9EB7-3404D59E3598}" srcOrd="1" destOrd="0" parTransId="{1461ADC1-20A2-44E5-B140-796984E23C6C}" sibTransId="{AC683AAA-EE50-400E-BAE9-C85A262D420F}"/>
    <dgm:cxn modelId="{6DE8E5A4-34AB-4C24-A2F3-864E5629C009}" type="presParOf" srcId="{1DD43857-BA27-45E7-AC0C-16DB28D9D839}" destId="{628FDF31-1208-4833-AD3A-F36EDA77FC43}" srcOrd="0" destOrd="0" presId="urn:microsoft.com/office/officeart/2005/8/layout/vList2"/>
    <dgm:cxn modelId="{0AD7B0AA-D496-4547-9AB3-6AC630505EF1}" type="presParOf" srcId="{1DD43857-BA27-45E7-AC0C-16DB28D9D839}" destId="{08E4B616-42A3-4BC5-B553-ED045D213D66}" srcOrd="1" destOrd="0" presId="urn:microsoft.com/office/officeart/2005/8/layout/vList2"/>
    <dgm:cxn modelId="{281AFAC2-7C71-45A8-BEF2-B75F65FDE1DD}" type="presParOf" srcId="{1DD43857-BA27-45E7-AC0C-16DB28D9D839}" destId="{C08CA38E-2181-400A-B44E-89DA2A06D9F9}" srcOrd="2" destOrd="0" presId="urn:microsoft.com/office/officeart/2005/8/layout/vList2"/>
    <dgm:cxn modelId="{9EB4EA28-0A12-4367-AB5E-7BC6B5BBE105}" type="presParOf" srcId="{1DD43857-BA27-45E7-AC0C-16DB28D9D839}" destId="{E6604000-858D-4D66-803C-6F13FBD8AF3A}" srcOrd="3" destOrd="0" presId="urn:microsoft.com/office/officeart/2005/8/layout/vList2"/>
    <dgm:cxn modelId="{AAA2B2A7-460C-4A26-B412-C33D872E29A1}" type="presParOf" srcId="{1DD43857-BA27-45E7-AC0C-16DB28D9D839}" destId="{706BA117-0DAE-4956-80DC-BC4558557F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6EC13-FB5F-4771-AEAA-30DE0453B59F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5EDF5B7-8564-485A-B75B-682958601489}">
      <dgm:prSet/>
      <dgm:spPr/>
      <dgm:t>
        <a:bodyPr/>
        <a:lstStyle/>
        <a:p>
          <a:r>
            <a:rPr lang="es-ES" b="1"/>
            <a:t>Millorar l’accés</a:t>
          </a:r>
          <a:r>
            <a:rPr lang="es-ES"/>
            <a:t> als drets de les persones i els col·lectius que es troben en pitjor situació i</a:t>
          </a:r>
          <a:endParaRPr lang="en-US"/>
        </a:p>
      </dgm:t>
    </dgm:pt>
    <dgm:pt modelId="{11C9F761-500E-49DF-85F2-BEB3EC8D131E}" type="parTrans" cxnId="{7721B7D5-50E3-4F6B-8300-549A10E81B8D}">
      <dgm:prSet/>
      <dgm:spPr/>
      <dgm:t>
        <a:bodyPr/>
        <a:lstStyle/>
        <a:p>
          <a:endParaRPr lang="en-US"/>
        </a:p>
      </dgm:t>
    </dgm:pt>
    <dgm:pt modelId="{43A81A64-CAA9-43B3-AFAB-5E7A889828B4}" type="sibTrans" cxnId="{7721B7D5-50E3-4F6B-8300-549A10E81B8D}">
      <dgm:prSet/>
      <dgm:spPr/>
      <dgm:t>
        <a:bodyPr/>
        <a:lstStyle/>
        <a:p>
          <a:endParaRPr lang="en-US"/>
        </a:p>
      </dgm:t>
    </dgm:pt>
    <dgm:pt modelId="{4AD8C8CD-B1E9-4385-9832-FD381E5E4A57}">
      <dgm:prSet/>
      <dgm:spPr/>
      <dgm:t>
        <a:bodyPr/>
        <a:lstStyle/>
        <a:p>
          <a:r>
            <a:rPr lang="es-ES" b="1"/>
            <a:t>Millorar la formació</a:t>
          </a:r>
          <a:r>
            <a:rPr lang="es-ES"/>
            <a:t> dels estudiants.</a:t>
          </a:r>
          <a:endParaRPr lang="en-US"/>
        </a:p>
      </dgm:t>
    </dgm:pt>
    <dgm:pt modelId="{26831F29-B7EE-403A-9BF7-EAB9C825CE3D}" type="parTrans" cxnId="{2F92182F-48E5-49C3-8E74-8A5BC52210A0}">
      <dgm:prSet/>
      <dgm:spPr/>
      <dgm:t>
        <a:bodyPr/>
        <a:lstStyle/>
        <a:p>
          <a:endParaRPr lang="en-US"/>
        </a:p>
      </dgm:t>
    </dgm:pt>
    <dgm:pt modelId="{FB6F2E7A-C248-4672-BFAD-ADD925AFD582}" type="sibTrans" cxnId="{2F92182F-48E5-49C3-8E74-8A5BC52210A0}">
      <dgm:prSet/>
      <dgm:spPr/>
      <dgm:t>
        <a:bodyPr/>
        <a:lstStyle/>
        <a:p>
          <a:endParaRPr lang="en-US"/>
        </a:p>
      </dgm:t>
    </dgm:pt>
    <dgm:pt modelId="{585A902A-F03A-4D45-9041-779DE086B360}">
      <dgm:prSet/>
      <dgm:spPr/>
      <dgm:t>
        <a:bodyPr/>
        <a:lstStyle/>
        <a:p>
          <a:r>
            <a:rPr lang="es-ES"/>
            <a:t>Per assolir aquests objectius, desenvolupem activitats com les següents: pràctiques, jornades, estudis, treballs finals de grau i de màster, assessorament en matèries específiques i totes aquelles altres intervencions adients amb els objectius del projecte.</a:t>
          </a:r>
          <a:endParaRPr lang="en-US"/>
        </a:p>
      </dgm:t>
    </dgm:pt>
    <dgm:pt modelId="{01926866-44A7-4BE7-B272-B1D40C1E99BC}" type="parTrans" cxnId="{072E0CD1-5354-47A5-9832-823839A101E4}">
      <dgm:prSet/>
      <dgm:spPr/>
      <dgm:t>
        <a:bodyPr/>
        <a:lstStyle/>
        <a:p>
          <a:endParaRPr lang="en-US"/>
        </a:p>
      </dgm:t>
    </dgm:pt>
    <dgm:pt modelId="{EBCC0F30-EDEE-4C83-B32F-0A09122BEA63}" type="sibTrans" cxnId="{072E0CD1-5354-47A5-9832-823839A101E4}">
      <dgm:prSet/>
      <dgm:spPr/>
      <dgm:t>
        <a:bodyPr/>
        <a:lstStyle/>
        <a:p>
          <a:endParaRPr lang="en-US"/>
        </a:p>
      </dgm:t>
    </dgm:pt>
    <dgm:pt modelId="{D179AC70-24DE-4DC0-A1AE-400041F0B914}" type="pres">
      <dgm:prSet presAssocID="{A3E6EC13-FB5F-4771-AEAA-30DE0453B59F}" presName="linear" presStyleCnt="0">
        <dgm:presLayoutVars>
          <dgm:animLvl val="lvl"/>
          <dgm:resizeHandles val="exact"/>
        </dgm:presLayoutVars>
      </dgm:prSet>
      <dgm:spPr/>
    </dgm:pt>
    <dgm:pt modelId="{01E94F67-77CE-4FD4-88F1-6A8E501964AE}" type="pres">
      <dgm:prSet presAssocID="{E5EDF5B7-8564-485A-B75B-68295860148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C0A60B-C6F3-4DC2-B18D-E1996BE2BF7C}" type="pres">
      <dgm:prSet presAssocID="{43A81A64-CAA9-43B3-AFAB-5E7A889828B4}" presName="spacer" presStyleCnt="0"/>
      <dgm:spPr/>
    </dgm:pt>
    <dgm:pt modelId="{A527B4A8-D2FC-4460-AF5F-0887F2A1D2B2}" type="pres">
      <dgm:prSet presAssocID="{4AD8C8CD-B1E9-4385-9832-FD381E5E4A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450987-ABD5-4313-BF32-788B3F45AAFB}" type="pres">
      <dgm:prSet presAssocID="{FB6F2E7A-C248-4672-BFAD-ADD925AFD582}" presName="spacer" presStyleCnt="0"/>
      <dgm:spPr/>
    </dgm:pt>
    <dgm:pt modelId="{8BB19FDB-28C9-4B1E-881E-975A046E8F98}" type="pres">
      <dgm:prSet presAssocID="{585A902A-F03A-4D45-9041-779DE086B36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D27B50F-7135-44BF-8CB8-1A05D8593162}" type="presOf" srcId="{4AD8C8CD-B1E9-4385-9832-FD381E5E4A57}" destId="{A527B4A8-D2FC-4460-AF5F-0887F2A1D2B2}" srcOrd="0" destOrd="0" presId="urn:microsoft.com/office/officeart/2005/8/layout/vList2"/>
    <dgm:cxn modelId="{D547C712-5E60-4452-B6C6-3AE478950BA5}" type="presOf" srcId="{E5EDF5B7-8564-485A-B75B-682958601489}" destId="{01E94F67-77CE-4FD4-88F1-6A8E501964AE}" srcOrd="0" destOrd="0" presId="urn:microsoft.com/office/officeart/2005/8/layout/vList2"/>
    <dgm:cxn modelId="{2F92182F-48E5-49C3-8E74-8A5BC52210A0}" srcId="{A3E6EC13-FB5F-4771-AEAA-30DE0453B59F}" destId="{4AD8C8CD-B1E9-4385-9832-FD381E5E4A57}" srcOrd="1" destOrd="0" parTransId="{26831F29-B7EE-403A-9BF7-EAB9C825CE3D}" sibTransId="{FB6F2E7A-C248-4672-BFAD-ADD925AFD582}"/>
    <dgm:cxn modelId="{80AB4CC1-DEC5-49A0-BB45-01EA5CC8CD36}" type="presOf" srcId="{A3E6EC13-FB5F-4771-AEAA-30DE0453B59F}" destId="{D179AC70-24DE-4DC0-A1AE-400041F0B914}" srcOrd="0" destOrd="0" presId="urn:microsoft.com/office/officeart/2005/8/layout/vList2"/>
    <dgm:cxn modelId="{072E0CD1-5354-47A5-9832-823839A101E4}" srcId="{A3E6EC13-FB5F-4771-AEAA-30DE0453B59F}" destId="{585A902A-F03A-4D45-9041-779DE086B360}" srcOrd="2" destOrd="0" parTransId="{01926866-44A7-4BE7-B272-B1D40C1E99BC}" sibTransId="{EBCC0F30-EDEE-4C83-B32F-0A09122BEA63}"/>
    <dgm:cxn modelId="{7721B7D5-50E3-4F6B-8300-549A10E81B8D}" srcId="{A3E6EC13-FB5F-4771-AEAA-30DE0453B59F}" destId="{E5EDF5B7-8564-485A-B75B-682958601489}" srcOrd="0" destOrd="0" parTransId="{11C9F761-500E-49DF-85F2-BEB3EC8D131E}" sibTransId="{43A81A64-CAA9-43B3-AFAB-5E7A889828B4}"/>
    <dgm:cxn modelId="{6CC109F1-24FE-4FA6-86D1-C9737561B980}" type="presOf" srcId="{585A902A-F03A-4D45-9041-779DE086B360}" destId="{8BB19FDB-28C9-4B1E-881E-975A046E8F98}" srcOrd="0" destOrd="0" presId="urn:microsoft.com/office/officeart/2005/8/layout/vList2"/>
    <dgm:cxn modelId="{C77A7966-4FD6-4891-9689-F5BDA86A1C89}" type="presParOf" srcId="{D179AC70-24DE-4DC0-A1AE-400041F0B914}" destId="{01E94F67-77CE-4FD4-88F1-6A8E501964AE}" srcOrd="0" destOrd="0" presId="urn:microsoft.com/office/officeart/2005/8/layout/vList2"/>
    <dgm:cxn modelId="{602C230E-5E47-480C-946F-43E11568569E}" type="presParOf" srcId="{D179AC70-24DE-4DC0-A1AE-400041F0B914}" destId="{62C0A60B-C6F3-4DC2-B18D-E1996BE2BF7C}" srcOrd="1" destOrd="0" presId="urn:microsoft.com/office/officeart/2005/8/layout/vList2"/>
    <dgm:cxn modelId="{8A67ED51-4307-4AC3-A762-FC97FBE6FD41}" type="presParOf" srcId="{D179AC70-24DE-4DC0-A1AE-400041F0B914}" destId="{A527B4A8-D2FC-4460-AF5F-0887F2A1D2B2}" srcOrd="2" destOrd="0" presId="urn:microsoft.com/office/officeart/2005/8/layout/vList2"/>
    <dgm:cxn modelId="{F206CD03-DC0A-4FCF-BD88-879E86962DE5}" type="presParOf" srcId="{D179AC70-24DE-4DC0-A1AE-400041F0B914}" destId="{6A450987-ABD5-4313-BF32-788B3F45AAFB}" srcOrd="3" destOrd="0" presId="urn:microsoft.com/office/officeart/2005/8/layout/vList2"/>
    <dgm:cxn modelId="{3E8B31AA-4A5A-4410-AAE2-177439DEF216}" type="presParOf" srcId="{D179AC70-24DE-4DC0-A1AE-400041F0B914}" destId="{8BB19FDB-28C9-4B1E-881E-975A046E8F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E6A42-426E-44F4-B0C0-5C562419A83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4D27D2-5C3D-4108-8DFD-646C93DBBAD4}">
      <dgm:prSet/>
      <dgm:spPr/>
      <dgm:t>
        <a:bodyPr/>
        <a:lstStyle/>
        <a:p>
          <a:r>
            <a:rPr lang="es-ES" dirty="0"/>
            <a:t>La </a:t>
          </a:r>
          <a:r>
            <a:rPr lang="es-ES" dirty="0" err="1"/>
            <a:t>supervisió</a:t>
          </a:r>
          <a:r>
            <a:rPr lang="es-ES" dirty="0"/>
            <a:t> de </a:t>
          </a:r>
          <a:r>
            <a:rPr lang="es-ES" dirty="0" err="1"/>
            <a:t>l’activitat</a:t>
          </a:r>
          <a:r>
            <a:rPr lang="es-ES" dirty="0"/>
            <a:t> de </a:t>
          </a:r>
          <a:r>
            <a:rPr lang="es-ES" dirty="0" err="1"/>
            <a:t>l’estudiant</a:t>
          </a:r>
          <a:r>
            <a:rPr lang="es-ES" dirty="0"/>
            <a:t> a la Clínica Jurídica Relacions Laborals la </a:t>
          </a:r>
          <a:r>
            <a:rPr lang="es-ES" dirty="0" err="1"/>
            <a:t>duen</a:t>
          </a:r>
          <a:r>
            <a:rPr lang="es-ES" dirty="0"/>
            <a:t> a </a:t>
          </a:r>
          <a:r>
            <a:rPr lang="es-ES" dirty="0" err="1"/>
            <a:t>terme</a:t>
          </a:r>
          <a:r>
            <a:rPr lang="es-ES" dirty="0"/>
            <a:t> </a:t>
          </a:r>
          <a:r>
            <a:rPr lang="es-ES" dirty="0" err="1"/>
            <a:t>com</a:t>
          </a:r>
          <a:r>
            <a:rPr lang="es-ES" dirty="0"/>
            <a:t> a </a:t>
          </a:r>
          <a:r>
            <a:rPr lang="es-ES" dirty="0" err="1"/>
            <a:t>tutors</a:t>
          </a:r>
          <a:r>
            <a:rPr lang="es-ES" dirty="0"/>
            <a:t> </a:t>
          </a:r>
          <a:r>
            <a:rPr lang="es-ES" dirty="0" err="1"/>
            <a:t>acadèmics</a:t>
          </a:r>
          <a:r>
            <a:rPr lang="es-ES" dirty="0"/>
            <a:t> </a:t>
          </a:r>
          <a:r>
            <a:rPr lang="es-ES" dirty="0" err="1"/>
            <a:t>professors</a:t>
          </a:r>
          <a:r>
            <a:rPr lang="es-ES" dirty="0"/>
            <a:t> de </a:t>
          </a:r>
          <a:r>
            <a:rPr lang="es-ES" dirty="0" err="1"/>
            <a:t>l’área</a:t>
          </a:r>
          <a:r>
            <a:rPr lang="es-ES" dirty="0"/>
            <a:t> de Dret del Treball.</a:t>
          </a:r>
          <a:endParaRPr lang="en-US" dirty="0"/>
        </a:p>
      </dgm:t>
    </dgm:pt>
    <dgm:pt modelId="{BCDAC37F-A5B4-44FA-970D-6B2E063AB0BD}" type="parTrans" cxnId="{D0C73533-959B-44BD-9B4A-4A717B7D32B8}">
      <dgm:prSet/>
      <dgm:spPr/>
      <dgm:t>
        <a:bodyPr/>
        <a:lstStyle/>
        <a:p>
          <a:endParaRPr lang="en-US"/>
        </a:p>
      </dgm:t>
    </dgm:pt>
    <dgm:pt modelId="{434C1330-3B3E-43BD-8758-1B7D69C9F905}" type="sibTrans" cxnId="{D0C73533-959B-44BD-9B4A-4A717B7D32B8}">
      <dgm:prSet/>
      <dgm:spPr/>
      <dgm:t>
        <a:bodyPr/>
        <a:lstStyle/>
        <a:p>
          <a:endParaRPr lang="en-US"/>
        </a:p>
      </dgm:t>
    </dgm:pt>
    <dgm:pt modelId="{7B77F422-0620-49A2-ACFA-C2302FB4C9DE}">
      <dgm:prSet/>
      <dgm:spPr/>
      <dgm:t>
        <a:bodyPr/>
        <a:lstStyle/>
        <a:p>
          <a:r>
            <a:rPr lang="es-ES" dirty="0"/>
            <a:t>La clínica </a:t>
          </a:r>
          <a:r>
            <a:rPr lang="es-ES" dirty="0" err="1"/>
            <a:t>permet</a:t>
          </a:r>
          <a:r>
            <a:rPr lang="es-ES" dirty="0"/>
            <a:t> </a:t>
          </a:r>
          <a:r>
            <a:rPr lang="es-ES" dirty="0" err="1"/>
            <a:t>als</a:t>
          </a:r>
          <a:r>
            <a:rPr lang="es-ES" dirty="0"/>
            <a:t> estudiants </a:t>
          </a:r>
          <a:r>
            <a:rPr lang="es-ES" dirty="0" err="1"/>
            <a:t>realitzar</a:t>
          </a:r>
          <a:r>
            <a:rPr lang="es-ES" dirty="0"/>
            <a:t> les </a:t>
          </a:r>
          <a:r>
            <a:rPr lang="es-ES" b="1" dirty="0" err="1"/>
            <a:t>pràctiques</a:t>
          </a:r>
          <a:r>
            <a:rPr lang="es-ES" b="1" dirty="0"/>
            <a:t> </a:t>
          </a:r>
          <a:r>
            <a:rPr lang="es-ES" b="1" dirty="0" err="1"/>
            <a:t>curriculars</a:t>
          </a:r>
          <a:r>
            <a:rPr lang="es-ES" b="1" dirty="0"/>
            <a:t> </a:t>
          </a:r>
          <a:r>
            <a:rPr lang="es-ES" dirty="0"/>
            <a:t>(300h) en </a:t>
          </a:r>
          <a:r>
            <a:rPr lang="es-ES" dirty="0" err="1"/>
            <a:t>entitats</a:t>
          </a:r>
          <a:r>
            <a:rPr lang="es-ES" dirty="0"/>
            <a:t> </a:t>
          </a:r>
          <a:r>
            <a:rPr lang="es-ES" dirty="0" err="1"/>
            <a:t>col·laboradores</a:t>
          </a:r>
          <a:r>
            <a:rPr lang="es-ES" dirty="0"/>
            <a:t> i també </a:t>
          </a:r>
          <a:r>
            <a:rPr lang="es-ES" dirty="0" err="1"/>
            <a:t>fer</a:t>
          </a:r>
          <a:r>
            <a:rPr lang="es-ES" dirty="0"/>
            <a:t> el Treball de Final de Grau </a:t>
          </a:r>
          <a:r>
            <a:rPr lang="es-ES" dirty="0" err="1"/>
            <a:t>vinculat</a:t>
          </a:r>
          <a:r>
            <a:rPr lang="es-ES" dirty="0"/>
            <a:t> a </a:t>
          </a:r>
          <a:r>
            <a:rPr lang="es-ES" dirty="0" err="1"/>
            <a:t>aquestes</a:t>
          </a:r>
          <a:r>
            <a:rPr lang="es-ES" dirty="0"/>
            <a:t> </a:t>
          </a:r>
          <a:r>
            <a:rPr lang="es-ES" dirty="0" err="1"/>
            <a:t>pràctiques</a:t>
          </a:r>
          <a:r>
            <a:rPr lang="es-ES" dirty="0"/>
            <a:t> </a:t>
          </a:r>
          <a:r>
            <a:rPr lang="es-ES" dirty="0" err="1"/>
            <a:t>realitzades</a:t>
          </a:r>
          <a:r>
            <a:rPr lang="es-ES" dirty="0"/>
            <a:t>.</a:t>
          </a:r>
          <a:endParaRPr lang="en-US" dirty="0"/>
        </a:p>
      </dgm:t>
    </dgm:pt>
    <dgm:pt modelId="{73874BB7-6F66-4CE8-903E-1E9C28D85DF8}" type="parTrans" cxnId="{13F6AF78-613D-4843-8C12-133A67FB137E}">
      <dgm:prSet/>
      <dgm:spPr/>
      <dgm:t>
        <a:bodyPr/>
        <a:lstStyle/>
        <a:p>
          <a:endParaRPr lang="en-US"/>
        </a:p>
      </dgm:t>
    </dgm:pt>
    <dgm:pt modelId="{95D4FE44-9791-4BA7-B254-8481AD4B3C36}" type="sibTrans" cxnId="{13F6AF78-613D-4843-8C12-133A67FB137E}">
      <dgm:prSet/>
      <dgm:spPr/>
      <dgm:t>
        <a:bodyPr/>
        <a:lstStyle/>
        <a:p>
          <a:endParaRPr lang="en-US"/>
        </a:p>
      </dgm:t>
    </dgm:pt>
    <dgm:pt modelId="{0AB9566F-7054-4252-81A0-B9982AC76E2F}" type="pres">
      <dgm:prSet presAssocID="{7D4E6A42-426E-44F4-B0C0-5C562419A830}" presName="linear" presStyleCnt="0">
        <dgm:presLayoutVars>
          <dgm:animLvl val="lvl"/>
          <dgm:resizeHandles val="exact"/>
        </dgm:presLayoutVars>
      </dgm:prSet>
      <dgm:spPr/>
    </dgm:pt>
    <dgm:pt modelId="{9E14A0B0-39A8-4A42-85BD-4201A2CA46A9}" type="pres">
      <dgm:prSet presAssocID="{004D27D2-5C3D-4108-8DFD-646C93DBBA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BC1F34A-82F1-410E-AA30-2AA43F577781}" type="pres">
      <dgm:prSet presAssocID="{434C1330-3B3E-43BD-8758-1B7D69C9F905}" presName="spacer" presStyleCnt="0"/>
      <dgm:spPr/>
    </dgm:pt>
    <dgm:pt modelId="{64E11481-634B-4E64-B453-FE9D14F54BD6}" type="pres">
      <dgm:prSet presAssocID="{7B77F422-0620-49A2-ACFA-C2302FB4C9D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0C73533-959B-44BD-9B4A-4A717B7D32B8}" srcId="{7D4E6A42-426E-44F4-B0C0-5C562419A830}" destId="{004D27D2-5C3D-4108-8DFD-646C93DBBAD4}" srcOrd="0" destOrd="0" parTransId="{BCDAC37F-A5B4-44FA-970D-6B2E063AB0BD}" sibTransId="{434C1330-3B3E-43BD-8758-1B7D69C9F905}"/>
    <dgm:cxn modelId="{1B718437-97AA-4865-86A4-D16793056BE8}" type="presOf" srcId="{7B77F422-0620-49A2-ACFA-C2302FB4C9DE}" destId="{64E11481-634B-4E64-B453-FE9D14F54BD6}" srcOrd="0" destOrd="0" presId="urn:microsoft.com/office/officeart/2005/8/layout/vList2"/>
    <dgm:cxn modelId="{BFB04642-DC1F-4BA4-A71B-BB13A9C599F4}" type="presOf" srcId="{7D4E6A42-426E-44F4-B0C0-5C562419A830}" destId="{0AB9566F-7054-4252-81A0-B9982AC76E2F}" srcOrd="0" destOrd="0" presId="urn:microsoft.com/office/officeart/2005/8/layout/vList2"/>
    <dgm:cxn modelId="{13F6AF78-613D-4843-8C12-133A67FB137E}" srcId="{7D4E6A42-426E-44F4-B0C0-5C562419A830}" destId="{7B77F422-0620-49A2-ACFA-C2302FB4C9DE}" srcOrd="1" destOrd="0" parTransId="{73874BB7-6F66-4CE8-903E-1E9C28D85DF8}" sibTransId="{95D4FE44-9791-4BA7-B254-8481AD4B3C36}"/>
    <dgm:cxn modelId="{92955A9A-0689-46DD-B62C-EE320F002DA5}" type="presOf" srcId="{004D27D2-5C3D-4108-8DFD-646C93DBBAD4}" destId="{9E14A0B0-39A8-4A42-85BD-4201A2CA46A9}" srcOrd="0" destOrd="0" presId="urn:microsoft.com/office/officeart/2005/8/layout/vList2"/>
    <dgm:cxn modelId="{BBA66E63-42B4-421A-BBB7-F63568E24643}" type="presParOf" srcId="{0AB9566F-7054-4252-81A0-B9982AC76E2F}" destId="{9E14A0B0-39A8-4A42-85BD-4201A2CA46A9}" srcOrd="0" destOrd="0" presId="urn:microsoft.com/office/officeart/2005/8/layout/vList2"/>
    <dgm:cxn modelId="{D4C45497-5508-4CF8-A985-3EB49DC6459C}" type="presParOf" srcId="{0AB9566F-7054-4252-81A0-B9982AC76E2F}" destId="{DBC1F34A-82F1-410E-AA30-2AA43F577781}" srcOrd="1" destOrd="0" presId="urn:microsoft.com/office/officeart/2005/8/layout/vList2"/>
    <dgm:cxn modelId="{5AB4B34F-E654-45E4-AA9F-F4125CE223E6}" type="presParOf" srcId="{0AB9566F-7054-4252-81A0-B9982AC76E2F}" destId="{64E11481-634B-4E64-B453-FE9D14F54B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FDF31-1208-4833-AD3A-F36EDA77FC43}">
      <dsp:nvSpPr>
        <dsp:cNvPr id="0" name=""/>
        <dsp:cNvSpPr/>
      </dsp:nvSpPr>
      <dsp:spPr>
        <a:xfrm>
          <a:off x="0" y="1400285"/>
          <a:ext cx="4429635" cy="7831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hlinkClick xmlns:r="http://schemas.openxmlformats.org/officeDocument/2006/relationships" r:id="rId1"/>
            </a:rPr>
            <a:t>https://www.ub.edu/portal/web/dret/graus/-/ensenyament/detallEnsenyament/1430704/16</a:t>
          </a:r>
          <a:endParaRPr lang="en-US" sz="1400" kern="1200"/>
        </a:p>
      </dsp:txBody>
      <dsp:txXfrm>
        <a:off x="38231" y="1438516"/>
        <a:ext cx="4353173" cy="706706"/>
      </dsp:txXfrm>
    </dsp:sp>
    <dsp:sp modelId="{C08CA38E-2181-400A-B44E-89DA2A06D9F9}">
      <dsp:nvSpPr>
        <dsp:cNvPr id="0" name=""/>
        <dsp:cNvSpPr/>
      </dsp:nvSpPr>
      <dsp:spPr>
        <a:xfrm>
          <a:off x="0" y="2223774"/>
          <a:ext cx="4429635" cy="783168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La clínica jurídica s'inclou dintre del projecte de la Facultat de Dret, </a:t>
          </a:r>
          <a:r>
            <a:rPr lang="es-ES" sz="1400" kern="1200">
              <a:hlinkClick xmlns:r="http://schemas.openxmlformats.org/officeDocument/2006/relationships" r:id="rId2"/>
            </a:rPr>
            <a:t>dret al Dret</a:t>
          </a:r>
          <a:r>
            <a:rPr lang="es-ES" sz="1400" kern="1200"/>
            <a:t>.</a:t>
          </a:r>
          <a:endParaRPr lang="en-US" sz="1400" kern="1200"/>
        </a:p>
      </dsp:txBody>
      <dsp:txXfrm>
        <a:off x="38231" y="2262005"/>
        <a:ext cx="4353173" cy="706706"/>
      </dsp:txXfrm>
    </dsp:sp>
    <dsp:sp modelId="{706BA117-0DAE-4956-80DC-BC4558557FC0}">
      <dsp:nvSpPr>
        <dsp:cNvPr id="0" name=""/>
        <dsp:cNvSpPr/>
      </dsp:nvSpPr>
      <dsp:spPr>
        <a:xfrm>
          <a:off x="0" y="3047263"/>
          <a:ext cx="4429635" cy="78316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/>
            <a:t>dret al Dret</a:t>
          </a:r>
          <a:r>
            <a:rPr lang="es-ES" sz="1400" kern="1200"/>
            <a:t> és un projecte en el que hi participen la Universitat, entitats socials, administracions públiques, despatxos professionals i alumnes.</a:t>
          </a:r>
          <a:endParaRPr lang="en-US" sz="1400" kern="1200"/>
        </a:p>
      </dsp:txBody>
      <dsp:txXfrm>
        <a:off x="38231" y="3085494"/>
        <a:ext cx="4353173" cy="706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94F67-77CE-4FD4-88F1-6A8E501964AE}">
      <dsp:nvSpPr>
        <dsp:cNvPr id="0" name=""/>
        <dsp:cNvSpPr/>
      </dsp:nvSpPr>
      <dsp:spPr>
        <a:xfrm>
          <a:off x="0" y="6963"/>
          <a:ext cx="7543800" cy="12045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Millorar l’accés</a:t>
          </a:r>
          <a:r>
            <a:rPr lang="es-ES" sz="1700" kern="1200"/>
            <a:t> als drets de les persones i els col·lectius que es troben en pitjor situació i</a:t>
          </a:r>
          <a:endParaRPr lang="en-US" sz="1700" kern="1200"/>
        </a:p>
      </dsp:txBody>
      <dsp:txXfrm>
        <a:off x="58803" y="65766"/>
        <a:ext cx="7426194" cy="1086982"/>
      </dsp:txXfrm>
    </dsp:sp>
    <dsp:sp modelId="{A527B4A8-D2FC-4460-AF5F-0887F2A1D2B2}">
      <dsp:nvSpPr>
        <dsp:cNvPr id="0" name=""/>
        <dsp:cNvSpPr/>
      </dsp:nvSpPr>
      <dsp:spPr>
        <a:xfrm>
          <a:off x="0" y="1260511"/>
          <a:ext cx="7543800" cy="1204588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Millorar la formació</a:t>
          </a:r>
          <a:r>
            <a:rPr lang="es-ES" sz="1700" kern="1200"/>
            <a:t> dels estudiants.</a:t>
          </a:r>
          <a:endParaRPr lang="en-US" sz="1700" kern="1200"/>
        </a:p>
      </dsp:txBody>
      <dsp:txXfrm>
        <a:off x="58803" y="1319314"/>
        <a:ext cx="7426194" cy="1086982"/>
      </dsp:txXfrm>
    </dsp:sp>
    <dsp:sp modelId="{8BB19FDB-28C9-4B1E-881E-975A046E8F98}">
      <dsp:nvSpPr>
        <dsp:cNvPr id="0" name=""/>
        <dsp:cNvSpPr/>
      </dsp:nvSpPr>
      <dsp:spPr>
        <a:xfrm>
          <a:off x="0" y="2514060"/>
          <a:ext cx="7543800" cy="1204588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Per assolir aquests objectius, desenvolupem activitats com les següents: pràctiques, jornades, estudis, treballs finals de grau i de màster, assessorament en matèries específiques i totes aquelles altres intervencions adients amb els objectius del projecte.</a:t>
          </a:r>
          <a:endParaRPr lang="en-US" sz="1700" kern="1200"/>
        </a:p>
      </dsp:txBody>
      <dsp:txXfrm>
        <a:off x="58803" y="2572863"/>
        <a:ext cx="7426194" cy="1086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A0B0-39A8-4A42-85BD-4201A2CA46A9}">
      <dsp:nvSpPr>
        <dsp:cNvPr id="0" name=""/>
        <dsp:cNvSpPr/>
      </dsp:nvSpPr>
      <dsp:spPr>
        <a:xfrm>
          <a:off x="0" y="85121"/>
          <a:ext cx="4429635" cy="2499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La </a:t>
          </a:r>
          <a:r>
            <a:rPr lang="es-ES" sz="2100" kern="1200" dirty="0" err="1"/>
            <a:t>supervisió</a:t>
          </a:r>
          <a:r>
            <a:rPr lang="es-ES" sz="2100" kern="1200" dirty="0"/>
            <a:t> de </a:t>
          </a:r>
          <a:r>
            <a:rPr lang="es-ES" sz="2100" kern="1200" dirty="0" err="1"/>
            <a:t>l’activitat</a:t>
          </a:r>
          <a:r>
            <a:rPr lang="es-ES" sz="2100" kern="1200" dirty="0"/>
            <a:t> de </a:t>
          </a:r>
          <a:r>
            <a:rPr lang="es-ES" sz="2100" kern="1200" dirty="0" err="1"/>
            <a:t>l’estudiant</a:t>
          </a:r>
          <a:r>
            <a:rPr lang="es-ES" sz="2100" kern="1200" dirty="0"/>
            <a:t> a la Clínica Jurídica Relacions Laborals la </a:t>
          </a:r>
          <a:r>
            <a:rPr lang="es-ES" sz="2100" kern="1200" dirty="0" err="1"/>
            <a:t>duen</a:t>
          </a:r>
          <a:r>
            <a:rPr lang="es-ES" sz="2100" kern="1200" dirty="0"/>
            <a:t> a </a:t>
          </a:r>
          <a:r>
            <a:rPr lang="es-ES" sz="2100" kern="1200" dirty="0" err="1"/>
            <a:t>terme</a:t>
          </a:r>
          <a:r>
            <a:rPr lang="es-ES" sz="2100" kern="1200" dirty="0"/>
            <a:t> </a:t>
          </a:r>
          <a:r>
            <a:rPr lang="es-ES" sz="2100" kern="1200" dirty="0" err="1"/>
            <a:t>com</a:t>
          </a:r>
          <a:r>
            <a:rPr lang="es-ES" sz="2100" kern="1200" dirty="0"/>
            <a:t> a </a:t>
          </a:r>
          <a:r>
            <a:rPr lang="es-ES" sz="2100" kern="1200" dirty="0" err="1"/>
            <a:t>tutors</a:t>
          </a:r>
          <a:r>
            <a:rPr lang="es-ES" sz="2100" kern="1200" dirty="0"/>
            <a:t> </a:t>
          </a:r>
          <a:r>
            <a:rPr lang="es-ES" sz="2100" kern="1200" dirty="0" err="1"/>
            <a:t>acadèmics</a:t>
          </a:r>
          <a:r>
            <a:rPr lang="es-ES" sz="2100" kern="1200" dirty="0"/>
            <a:t> </a:t>
          </a:r>
          <a:r>
            <a:rPr lang="es-ES" sz="2100" kern="1200" dirty="0" err="1"/>
            <a:t>professors</a:t>
          </a:r>
          <a:r>
            <a:rPr lang="es-ES" sz="2100" kern="1200" dirty="0"/>
            <a:t> de </a:t>
          </a:r>
          <a:r>
            <a:rPr lang="es-ES" sz="2100" kern="1200" dirty="0" err="1"/>
            <a:t>l’área</a:t>
          </a:r>
          <a:r>
            <a:rPr lang="es-ES" sz="2100" kern="1200" dirty="0"/>
            <a:t> de Dret del Treball.</a:t>
          </a:r>
          <a:endParaRPr lang="en-US" sz="2100" kern="1200" dirty="0"/>
        </a:p>
      </dsp:txBody>
      <dsp:txXfrm>
        <a:off x="122040" y="207161"/>
        <a:ext cx="4185555" cy="2255917"/>
      </dsp:txXfrm>
    </dsp:sp>
    <dsp:sp modelId="{64E11481-634B-4E64-B453-FE9D14F54BD6}">
      <dsp:nvSpPr>
        <dsp:cNvPr id="0" name=""/>
        <dsp:cNvSpPr/>
      </dsp:nvSpPr>
      <dsp:spPr>
        <a:xfrm>
          <a:off x="0" y="2645599"/>
          <a:ext cx="4429635" cy="2499997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La clínica </a:t>
          </a:r>
          <a:r>
            <a:rPr lang="es-ES" sz="2100" kern="1200" dirty="0" err="1"/>
            <a:t>permet</a:t>
          </a:r>
          <a:r>
            <a:rPr lang="es-ES" sz="2100" kern="1200" dirty="0"/>
            <a:t> </a:t>
          </a:r>
          <a:r>
            <a:rPr lang="es-ES" sz="2100" kern="1200" dirty="0" err="1"/>
            <a:t>als</a:t>
          </a:r>
          <a:r>
            <a:rPr lang="es-ES" sz="2100" kern="1200" dirty="0"/>
            <a:t> estudiants </a:t>
          </a:r>
          <a:r>
            <a:rPr lang="es-ES" sz="2100" kern="1200" dirty="0" err="1"/>
            <a:t>realitzar</a:t>
          </a:r>
          <a:r>
            <a:rPr lang="es-ES" sz="2100" kern="1200" dirty="0"/>
            <a:t> les </a:t>
          </a:r>
          <a:r>
            <a:rPr lang="es-ES" sz="2100" b="1" kern="1200" dirty="0" err="1"/>
            <a:t>pràctiques</a:t>
          </a:r>
          <a:r>
            <a:rPr lang="es-ES" sz="2100" b="1" kern="1200" dirty="0"/>
            <a:t> </a:t>
          </a:r>
          <a:r>
            <a:rPr lang="es-ES" sz="2100" b="1" kern="1200" dirty="0" err="1"/>
            <a:t>curriculars</a:t>
          </a:r>
          <a:r>
            <a:rPr lang="es-ES" sz="2100" b="1" kern="1200" dirty="0"/>
            <a:t> </a:t>
          </a:r>
          <a:r>
            <a:rPr lang="es-ES" sz="2100" kern="1200" dirty="0"/>
            <a:t>(300h) en </a:t>
          </a:r>
          <a:r>
            <a:rPr lang="es-ES" sz="2100" kern="1200" dirty="0" err="1"/>
            <a:t>entitats</a:t>
          </a:r>
          <a:r>
            <a:rPr lang="es-ES" sz="2100" kern="1200" dirty="0"/>
            <a:t> </a:t>
          </a:r>
          <a:r>
            <a:rPr lang="es-ES" sz="2100" kern="1200" dirty="0" err="1"/>
            <a:t>col·laboradores</a:t>
          </a:r>
          <a:r>
            <a:rPr lang="es-ES" sz="2100" kern="1200" dirty="0"/>
            <a:t> i també </a:t>
          </a:r>
          <a:r>
            <a:rPr lang="es-ES" sz="2100" kern="1200" dirty="0" err="1"/>
            <a:t>fer</a:t>
          </a:r>
          <a:r>
            <a:rPr lang="es-ES" sz="2100" kern="1200" dirty="0"/>
            <a:t> el Treball de Final de Grau </a:t>
          </a:r>
          <a:r>
            <a:rPr lang="es-ES" sz="2100" kern="1200" dirty="0" err="1"/>
            <a:t>vinculat</a:t>
          </a:r>
          <a:r>
            <a:rPr lang="es-ES" sz="2100" kern="1200" dirty="0"/>
            <a:t> a </a:t>
          </a:r>
          <a:r>
            <a:rPr lang="es-ES" sz="2100" kern="1200" dirty="0" err="1"/>
            <a:t>aquestes</a:t>
          </a:r>
          <a:r>
            <a:rPr lang="es-ES" sz="2100" kern="1200" dirty="0"/>
            <a:t> </a:t>
          </a:r>
          <a:r>
            <a:rPr lang="es-ES" sz="2100" kern="1200" dirty="0" err="1"/>
            <a:t>pràctiques</a:t>
          </a:r>
          <a:r>
            <a:rPr lang="es-ES" sz="2100" kern="1200" dirty="0"/>
            <a:t> </a:t>
          </a:r>
          <a:r>
            <a:rPr lang="es-ES" sz="2100" kern="1200" dirty="0" err="1"/>
            <a:t>realitzades</a:t>
          </a:r>
          <a:r>
            <a:rPr lang="es-ES" sz="2100" kern="1200" dirty="0"/>
            <a:t>.</a:t>
          </a:r>
          <a:endParaRPr lang="en-US" sz="2100" kern="1200" dirty="0"/>
        </a:p>
      </dsp:txBody>
      <dsp:txXfrm>
        <a:off x="122040" y="2767639"/>
        <a:ext cx="4185555" cy="2255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902598" y="0"/>
            <a:ext cx="2985558" cy="483553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239406A0-CD39-4912-B3E8-B3B6374CD7AC}" type="datetimeFigureOut">
              <a:rPr lang="ca-ES" smtClean="0"/>
              <a:t>23/9/2024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185820"/>
            <a:ext cx="2985558" cy="483553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598" y="9185820"/>
            <a:ext cx="2985558" cy="483553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2A1BBB86-6096-4B27-B961-3E8397343A5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2858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077" cy="483090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903068" y="1"/>
            <a:ext cx="2985077" cy="483090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44BA1D43-FF45-44D9-A777-915820470CE7}" type="datetimeFigureOut">
              <a:rPr lang="ca-ES" smtClean="0"/>
              <a:t>23/9/2024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27113" y="725488"/>
            <a:ext cx="4837112" cy="3627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0" tIns="45625" rIns="91250" bIns="45625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8495" y="4593209"/>
            <a:ext cx="5512762" cy="4352436"/>
          </a:xfrm>
          <a:prstGeom prst="rect">
            <a:avLst/>
          </a:prstGeom>
        </p:spPr>
        <p:txBody>
          <a:bodyPr vert="horz" lIns="91250" tIns="45625" rIns="91250" bIns="45625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1" y="9186418"/>
            <a:ext cx="2985077" cy="483090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3068" y="9186418"/>
            <a:ext cx="2985077" cy="483090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0C1F419A-3284-417A-AE5D-7369F502656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053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F419A-3284-417A-AE5D-7369F502656D}" type="slidenum">
              <a:rPr lang="ca-ES" smtClean="0"/>
              <a:t>28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1380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63FF-C172-452C-A1DD-4BCF45DD4655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AC6AC-EFE5-454A-B576-C6E65AADE67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A896-66A2-46F8-BE57-FF19EB39AD84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A82F8-BD92-43CF-9129-498EEBFD3D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E322E-CE92-4CAB-902C-5F75129208F0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8077-2D41-43C3-8872-0227F49B8F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4A863FF-C172-452C-A1DD-4BCF45DD4655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FAAC6AC-EFE5-454A-B576-C6E65AADE67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76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18A94-F4D5-42B3-A0B9-3D43649BDA79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795B7-C949-4CBF-B30D-BF1CB896A19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65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pçalera de la secci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A09B27C-E757-4C04-913D-C43366FA2076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>
              <a:defRPr/>
            </a:pPr>
            <a:fld id="{D97C31F5-6D0B-4981-8E74-E20EDBF2EF6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576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AB4BA7-2CC3-41C9-8481-FF7DBFFEED57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72ECA-B893-4A92-89FD-607F120B574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78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C17F7-F3A0-4B84-A027-B9AE77A90826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C8DEF-BF92-49DA-BD7C-4D0A5A0AAE2D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7665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6F223-08CC-4CF8-82FD-4D9416014FBC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36343-861A-4E3C-B94A-18736D8E1A5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159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C361F-E03E-4681-B910-A99D6D5FA785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B1AC8-CDEB-4520-AA3A-729A60D994A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874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59B7DE-4482-482D-A43C-68E0279DD1D2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74D694-C6BD-42C9-B0B4-2737CD27DC5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350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8A94-F4D5-42B3-A0B9-3D43649BDA79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795B7-C949-4CBF-B30D-BF1CB896A1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43D3FDA7-55B3-4889-A1D3-259ADDBE98EF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4DD844-D8FA-49A4-94A1-3A007882C515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9936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2A896-66A2-46F8-BE57-FF19EB39AD84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A82F8-BD92-43CF-9129-498EEBFD3D7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164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E322E-CE92-4CAB-902C-5F75129208F0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A8077-2D41-43C3-8872-0227F49B8F0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0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9B27C-E757-4C04-913D-C43366FA2076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C31F5-6D0B-4981-8E74-E20EDBF2EF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4BA7-2CC3-41C9-8481-FF7DBFFEED57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2ECA-B893-4A92-89FD-607F120B57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C17F7-F3A0-4B84-A027-B9AE77A90826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8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C8DEF-BF92-49DA-BD7C-4D0A5A0AAE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F223-08CC-4CF8-82FD-4D9416014FBC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4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36343-861A-4E3C-B94A-18736D8E1A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C361F-E03E-4681-B910-A99D6D5FA785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3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1AC8-CDEB-4520-AA3A-729A60D994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B7DE-4482-482D-A43C-68E0279DD1D2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D694-C6BD-42C9-B0B4-2737CD27DC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FDA7-55B3-4889-A1D3-259ADDBE98EF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D844-D8FA-49A4-94A1-3A007882C51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1027" name="Contenidor de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E2468B-1B8D-4127-AA49-FF2DD0BCFDFC}" type="datetimeFigureOut">
              <a:rPr lang="es-ES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31BF40-AB5F-44A7-A0AF-BE6C75759A6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9E2468B-1B8D-4127-AA49-FF2DD0BCFDFC}" type="datetimeFigureOut">
              <a:rPr lang="es-ES" smtClean="0"/>
              <a:pPr>
                <a:defRPr/>
              </a:pPr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431BF40-AB5F-44A7-A0AF-BE6C75759A6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84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ub.edu/portal/web/dret/practiques-curriculars-del-grau-en-relacions-labora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b.edu/feinaub/estudiants_practiques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mailto:montserrat.salvans@ub.edu&#160;" TargetMode="External"/><Relationship Id="rId3" Type="http://schemas.openxmlformats.org/officeDocument/2006/relationships/hyperlink" Target="mailto:practiques.rlaborals@ub.edu" TargetMode="External"/><Relationship Id="rId7" Type="http://schemas.openxmlformats.org/officeDocument/2006/relationships/hyperlink" Target="mailto:tdicenta@ub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boriar@ub.edu" TargetMode="External"/><Relationship Id="rId5" Type="http://schemas.openxmlformats.org/officeDocument/2006/relationships/hyperlink" Target="mailto:pmesanza@ub.edu" TargetMode="External"/><Relationship Id="rId10" Type="http://schemas.openxmlformats.org/officeDocument/2006/relationships/image" Target="../media/image3.jpeg"/><Relationship Id="rId4" Type="http://schemas.openxmlformats.org/officeDocument/2006/relationships/hyperlink" Target="mailto:borsatreball.dret@ub.edu" TargetMode="External"/><Relationship Id="rId9" Type="http://schemas.openxmlformats.org/officeDocument/2006/relationships/hyperlink" Target="mailto:alfredsalvador@ub.edu&#160;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a.moreno@ub.edu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feinaub/" TargetMode="External"/><Relationship Id="rId2" Type="http://schemas.openxmlformats.org/officeDocument/2006/relationships/hyperlink" Target="mailto:practiques.rlaborals@ub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borsatreball.dret@ub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ol 1"/>
          <p:cNvSpPr>
            <a:spLocks noGrp="1"/>
          </p:cNvSpPr>
          <p:nvPr>
            <p:ph type="ctrTitle"/>
          </p:nvPr>
        </p:nvSpPr>
        <p:spPr>
          <a:xfrm>
            <a:off x="827584" y="441775"/>
            <a:ext cx="7772400" cy="48958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/>
              <a:t>* PRÀCTIQUES EXTERNES</a:t>
            </a:r>
            <a:br>
              <a:rPr lang="es-ES" dirty="0"/>
            </a:br>
            <a:r>
              <a:rPr lang="es-ES" dirty="0"/>
              <a:t>* PRÀCTIQUES A LA CLÍNICA JURÍDICA </a:t>
            </a:r>
            <a:br>
              <a:rPr lang="es-ES" dirty="0"/>
            </a:br>
            <a:br>
              <a:rPr lang="es-ES" dirty="0"/>
            </a:br>
            <a:r>
              <a:rPr lang="es-ES" dirty="0"/>
              <a:t>Grau de Relacions Laborals</a:t>
            </a:r>
            <a:br>
              <a:rPr lang="es-ES" dirty="0"/>
            </a:br>
            <a:br>
              <a:rPr lang="es-ES" dirty="0"/>
            </a:br>
            <a:r>
              <a:rPr lang="es-ES" dirty="0" err="1"/>
              <a:t>Curs</a:t>
            </a:r>
            <a:r>
              <a:rPr lang="es-ES" dirty="0"/>
              <a:t> 2024-2025</a:t>
            </a:r>
          </a:p>
        </p:txBody>
      </p:sp>
      <p:pic>
        <p:nvPicPr>
          <p:cNvPr id="1026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2915816" y="5445224"/>
            <a:ext cx="293277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4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En el cas de </a:t>
            </a:r>
            <a:r>
              <a:rPr lang="ca-ES" sz="2600" b="1" dirty="0"/>
              <a:t>Pràctiques Curriculars</a:t>
            </a:r>
            <a:r>
              <a:rPr lang="ca-ES" sz="2600" dirty="0"/>
              <a:t>, s’ha de matricular de l’assignatura “Pràctiques Externes” (Grup A0) i tindrà accés a veure les ofertes a l’aplicació GIPE relatives a les pràctiques curriculars i també </a:t>
            </a:r>
            <a:r>
              <a:rPr lang="ca-ES" sz="2600" dirty="0" err="1"/>
              <a:t>extracurriculars</a:t>
            </a:r>
            <a:r>
              <a:rPr lang="ca-ES" sz="2600" dirty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Les tasques a desenvolupar durant el període de pràctiques han d’estar relacionades amb el pla d’estudis del grau de RRLL.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L’horari de classes i el de pràctiques no poden coincidir. No es permetran canvis de grup per raó de les pràctiques.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a-ES" sz="2600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a-ES" sz="2600" dirty="0"/>
              <a:t>** No es convalida per experiència laboral**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a-ES" sz="2600" dirty="0"/>
              <a:t>L’experiència laboral permet reconeixement fins 6 crèdits         (a partir d’un any)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a-ES" sz="26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61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876925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400" u="sng" dirty="0"/>
              <a:t>Condicions en la realització de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>
                <a:solidFill>
                  <a:srgbClr val="FF0000"/>
                </a:solidFill>
              </a:rPr>
              <a:t>El curs acadèmic de les pràctiques externes va des del 15 de setembre fins el 15 de setembre del l’any següent (aprox.). </a:t>
            </a:r>
            <a:endParaRPr lang="ca-ES" sz="2400" dirty="0">
              <a:solidFill>
                <a:srgbClr val="FF0000"/>
              </a:solidFill>
              <a:cs typeface="Calibri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2400" dirty="0">
                <a:solidFill>
                  <a:srgbClr val="FF0000"/>
                </a:solidFill>
              </a:rPr>
              <a:t>Els projectes formatius es poden formalitzar fins mitjans/finals de juliol.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2400" u="sng" dirty="0">
                <a:solidFill>
                  <a:srgbClr val="FF0000"/>
                </a:solidFill>
              </a:rPr>
              <a:t>A l’agost no es signen convenis per part del </a:t>
            </a:r>
            <a:r>
              <a:rPr lang="ca-ES" sz="2400" u="sng" dirty="0" err="1">
                <a:solidFill>
                  <a:srgbClr val="FF0000"/>
                </a:solidFill>
              </a:rPr>
              <a:t>vicedeganat</a:t>
            </a:r>
            <a:r>
              <a:rPr lang="ca-ES" sz="2400" u="sng" dirty="0">
                <a:solidFill>
                  <a:srgbClr val="FF0000"/>
                </a:solidFill>
              </a:rPr>
              <a:t> de relacions institucionals i pràctiques</a:t>
            </a:r>
            <a:r>
              <a:rPr lang="ca-ES" sz="2400" dirty="0">
                <a:solidFill>
                  <a:srgbClr val="FF0000"/>
                </a:solidFill>
              </a:rPr>
              <a:t>.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ca-ES" sz="2400" dirty="0">
              <a:solidFill>
                <a:srgbClr val="FF0000"/>
              </a:solidFill>
              <a:cs typeface="Calibri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a-ES" sz="2400" dirty="0"/>
              <a:t>Límit setmanal: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/>
              <a:t>25 hores en període lectiu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a-ES" sz="2400" dirty="0"/>
              <a:t> 5 hores diàries 5 dies a la setmana.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/>
              <a:t>40 hores en període sense docència; és a dir: sense classes o amb avaluació única (es requereix instància per sol·licitar-ho)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a-ES" sz="2400" dirty="0"/>
              <a:t>8 hores diàries 5 dies a la setmana.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Formalització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dirty="0"/>
              <a:t>GIPE integra la signatura dels documents de les pràctiques (conveni, projecte formatiu) a través de certificats UB vàlids per a tots els usuaris interns i externs. </a:t>
            </a:r>
            <a:r>
              <a:rPr lang="ca-ES" sz="2600" b="1" dirty="0"/>
              <a:t>Estudiants</a:t>
            </a:r>
            <a:r>
              <a:rPr lang="ca-ES" sz="2600" dirty="0"/>
              <a:t> signen identificant-se amb l’identificador i contrasenya de la UB, i proporcionant dades del carnet UB. 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/>
              <a:t>Entitats</a:t>
            </a:r>
            <a:r>
              <a:rPr lang="ca-ES" sz="2600" dirty="0"/>
              <a:t> s’identifiquen amb l’usuari i contrasenya de GIPE, i introdueixen un codi PIN generat exclusivament per a la signatura del tràmit.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Conveni marc empresa-universitat</a:t>
            </a:r>
            <a:r>
              <a:rPr lang="ca-ES" sz="2600" dirty="0"/>
              <a:t>, només si l’empresa no l’ha signat anteriorment. Conveni Signat pel centre UB i l’entitat.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Projecte formatiu</a:t>
            </a:r>
            <a:r>
              <a:rPr lang="ca-ES" sz="2600" dirty="0"/>
              <a:t>, signat per l’estudiant, el centre UB i l’entitat.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714375"/>
            <a:ext cx="8713788" cy="6099175"/>
          </a:xfrm>
        </p:spPr>
        <p:txBody>
          <a:bodyPr rtlCol="0">
            <a:normAutofit fontScale="77500" lnSpcReduction="20000"/>
          </a:bodyPr>
          <a:lstStyle/>
          <a:p>
            <a:pPr marL="0" indent="0"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Deures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Abans d’iniciar les pràctiques, cal llegir bé la documentació que es signa i consultar qualsevol dubte a l’empresa o al servei de pràctiques (tasques, l’horari, hores,....), penseu que </a:t>
            </a:r>
            <a:r>
              <a:rPr lang="ca-ES" b="1" dirty="0"/>
              <a:t>és vinculant</a:t>
            </a:r>
            <a:r>
              <a:rPr lang="ca-ES" dirty="0"/>
              <a:t>.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Només s’inicien pràctiques un cop està tota la documentació degudament signada (per l’empresa i l’estudiant) i lliurada al Servei de Pràctiques.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L’empresa ha de facilitar l’assistència als exàmens i activitats acadèmiques puntuals de realització obligatòria, i l’estudiant té l’obligació d’informar l’empresa d’aquestes circumstàncies amb antelació. 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L’estudiant ha de negociar amb l’empresa la </a:t>
            </a:r>
            <a:r>
              <a:rPr lang="ca-ES" b="1" dirty="0"/>
              <a:t>recuperació </a:t>
            </a:r>
            <a:r>
              <a:rPr lang="ca-ES" dirty="0"/>
              <a:t>d’aquestes hores.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9"/>
            <a:ext cx="6334125" cy="7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35495" y="714375"/>
            <a:ext cx="9073579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u="sng" dirty="0"/>
              <a:t>Avaluació i </a:t>
            </a:r>
            <a:r>
              <a:rPr lang="ca-ES" u="sng" dirty="0" err="1"/>
              <a:t>reavaluació</a:t>
            </a:r>
            <a:r>
              <a:rPr lang="ca-ES" u="sng" dirty="0"/>
              <a:t> de les pràctiques curriculars</a:t>
            </a:r>
            <a:endParaRPr lang="ca-ES" sz="2400" dirty="0"/>
          </a:p>
          <a:p>
            <a:pPr marL="0" indent="0">
              <a:buFont typeface="Arial" charset="0"/>
              <a:buNone/>
            </a:pPr>
            <a:endParaRPr lang="ca-ES" sz="2600" b="1" u="sng" dirty="0"/>
          </a:p>
          <a:p>
            <a:pPr marL="0" indent="0">
              <a:buFont typeface="Arial" charset="0"/>
              <a:buNone/>
            </a:pPr>
            <a:r>
              <a:rPr lang="ca-ES" sz="2400" b="1" u="sng" dirty="0"/>
              <a:t>Avaluació</a:t>
            </a:r>
          </a:p>
          <a:p>
            <a:pPr marL="0" indent="0">
              <a:buFont typeface="Arial" charset="0"/>
              <a:buNone/>
            </a:pPr>
            <a:r>
              <a:rPr lang="ca-ES" sz="2400" dirty="0"/>
              <a:t>L’avaluació està determinada per l’assoliment dels objectius de l’assignatura, la qualificació és responsabilitat del tutor acadèmic. </a:t>
            </a:r>
          </a:p>
          <a:p>
            <a:pPr marL="0" indent="0">
              <a:buFont typeface="Arial" charset="0"/>
              <a:buNone/>
            </a:pP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400" dirty="0"/>
              <a:t>Es tenen en compte els elements següents: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400" dirty="0"/>
              <a:t>Tutories amb el tutor acadèmic (2/3).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400" dirty="0"/>
              <a:t>Informe de valoració del tutor de l’empresa o institució.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400" dirty="0"/>
              <a:t>Memòria final de l’estudiant en pràctiques, referida a l’activitat desenvolupada, d’acord amb el model normalitzat que proporcionen els estudis de RRLL, amb documentació, procediments i evidències (lliurat a secretaria o a la tutora en un </a:t>
            </a:r>
            <a:r>
              <a:rPr lang="ca-ES" sz="2400" b="1" dirty="0"/>
              <a:t>termini màxim de 10 dies naturals</a:t>
            </a:r>
            <a:r>
              <a:rPr lang="ca-ES" sz="2400" dirty="0"/>
              <a:t>).</a:t>
            </a:r>
          </a:p>
          <a:p>
            <a:pPr marL="400050" lvl="1" indent="0">
              <a:buNone/>
            </a:pPr>
            <a:endParaRPr lang="ca-ES" sz="21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15106" y="764704"/>
            <a:ext cx="8713788" cy="5688013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ca-ES" sz="2800" u="sng" dirty="0"/>
              <a:t>Tutories de les pràctiques curriculars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Les tasques de seguiment per assegurar el compliment dels objectius del projecte formatiu, així com la seva avaluació, són reunions amb el tutor acadèmic, en els períodes següents:</a:t>
            </a:r>
          </a:p>
          <a:p>
            <a:pPr lvl="1" algn="just" fontAlgn="auto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a-ES" dirty="0"/>
              <a:t>Reunió inicial –durant els primers 15-30 dies del període de pràctiques.</a:t>
            </a:r>
          </a:p>
          <a:p>
            <a:pPr lvl="1" algn="just" fontAlgn="auto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a-ES" dirty="0"/>
              <a:t>Reunió de continuïtat –a la meitat del període de pràctiques.</a:t>
            </a:r>
          </a:p>
          <a:p>
            <a:pPr lvl="1" algn="just" fontAlgn="auto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a-ES" dirty="0"/>
              <a:t>Reunió final –Es disposa d’un termini de 10 dies naturals un cop finalitzat el període de pràctiques del projecte formatiu avaluat per lliurar la memòria.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2195736" y="115277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Relacions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11113" y="714375"/>
            <a:ext cx="9097962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b="1" u="sng" dirty="0"/>
              <a:t>Avaluació i </a:t>
            </a:r>
            <a:r>
              <a:rPr lang="ca-ES" b="1" u="sng" dirty="0" err="1"/>
              <a:t>reavaluació</a:t>
            </a:r>
            <a:r>
              <a:rPr lang="ca-ES" b="1" u="sng" dirty="0"/>
              <a:t>- Memòria</a:t>
            </a:r>
            <a:endParaRPr lang="ca-ES" sz="2400" b="1" dirty="0"/>
          </a:p>
          <a:p>
            <a:pPr marL="0" indent="0">
              <a:buFont typeface="Arial" charset="0"/>
              <a:buNone/>
            </a:pPr>
            <a:r>
              <a:rPr lang="ca-ES" sz="2800" b="1" u="sng" dirty="0"/>
              <a:t>On buscar-la?</a:t>
            </a:r>
          </a:p>
          <a:p>
            <a:r>
              <a:rPr lang="ca-ES" sz="2800" dirty="0"/>
              <a:t>Per Internet: </a:t>
            </a:r>
            <a:r>
              <a:rPr lang="ca-ES" sz="2800" dirty="0">
                <a:hlinkClick r:id="rId2"/>
              </a:rPr>
              <a:t>https://www.ub.edu/portal/web/dret/practiques-curriculars-del-grau-en-relacions-laborals</a:t>
            </a:r>
            <a:endParaRPr lang="ca-ES" sz="2800" b="1" u="sng" dirty="0"/>
          </a:p>
          <a:p>
            <a:pPr marL="0" indent="0">
              <a:buNone/>
            </a:pPr>
            <a:r>
              <a:rPr lang="ca-ES" sz="2800" b="1" u="sng" dirty="0"/>
              <a:t>Com ha de ser?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800" dirty="0"/>
              <a:t>Ha d’estar realitzada amb ordinador.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800" dirty="0"/>
              <a:t>Les descripcions han de mostrar les evidències de les tasques realitzades, no es considera vàlid només anomenar-les.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800" dirty="0"/>
              <a:t>En el cas  que hi hagi quadres de valoració buits, s’han d’esborrar, és un document Word.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800" dirty="0"/>
              <a:t>Ha d’estar signada per l’estudiant.</a:t>
            </a:r>
          </a:p>
          <a:p>
            <a:pPr marL="514350" indent="-514350">
              <a:buFont typeface="+mj-lt"/>
              <a:buAutoNum type="arabicPeriod"/>
            </a:pPr>
            <a:endParaRPr lang="ca-ES" sz="2600" b="1" u="sng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67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34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20701" y="447137"/>
            <a:ext cx="9015795" cy="6099001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u="sng" dirty="0"/>
              <a:t> </a:t>
            </a: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Avaluació</a:t>
            </a:r>
          </a:p>
          <a:p>
            <a:pPr marL="400050" lvl="1" indent="0">
              <a:buNone/>
            </a:pPr>
            <a:r>
              <a:rPr lang="ca-ES" sz="2400" dirty="0"/>
              <a:t>La memòria s’haurà de lliurar en un termini màxim de 10 dies naturals després de la finalització de les pràctiques. </a:t>
            </a:r>
          </a:p>
          <a:p>
            <a:pPr marL="400050" lvl="1" indent="0">
              <a:buNone/>
            </a:pPr>
            <a:r>
              <a:rPr lang="ca-ES" sz="2400" dirty="0"/>
              <a:t>L’assignatura es qualifica amb </a:t>
            </a:r>
            <a:r>
              <a:rPr lang="ca-ES" sz="4000" b="1" dirty="0"/>
              <a:t>suspens</a:t>
            </a:r>
            <a:r>
              <a:rPr lang="ca-ES" sz="2400" dirty="0"/>
              <a:t>, </a:t>
            </a:r>
          </a:p>
          <a:p>
            <a:pPr marL="400050" lvl="1" indent="0">
              <a:buNone/>
            </a:pPr>
            <a:r>
              <a:rPr lang="ca-ES" sz="2400" dirty="0"/>
              <a:t>					</a:t>
            </a:r>
            <a:r>
              <a:rPr lang="ca-ES" sz="2400" b="1" dirty="0"/>
              <a:t>sense possibilitat de </a:t>
            </a:r>
            <a:r>
              <a:rPr lang="ca-ES" sz="2400" b="1" dirty="0" err="1"/>
              <a:t>reavaluació</a:t>
            </a:r>
            <a:endParaRPr lang="ca-ES" sz="2400" dirty="0"/>
          </a:p>
          <a:p>
            <a:pPr lvl="1" indent="-342900" algn="just"/>
            <a:r>
              <a:rPr lang="ca-ES" sz="2400" dirty="0"/>
              <a:t>No realitzar la totalitat de les 300 hores </a:t>
            </a:r>
          </a:p>
          <a:p>
            <a:pPr lvl="1" indent="-342900" algn="just"/>
            <a:r>
              <a:rPr lang="ca-ES" sz="2400" dirty="0"/>
              <a:t>Aprofitament insuficient o insatisfactori de les pràctiques (com ara per absències injustificades, per absències justificades i no recuperades,...), </a:t>
            </a:r>
          </a:p>
          <a:p>
            <a:pPr lvl="1" indent="-342900" algn="just"/>
            <a:r>
              <a:rPr lang="ca-ES" sz="2400" dirty="0"/>
              <a:t>Manca de presentació o fora de termini, de qualsevol de les proves que ha d’aportar l’alumne (documentació inicial, tutories o memòria). 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48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9698" name="Contenidor de contingut 2"/>
          <p:cNvSpPr>
            <a:spLocks noGrp="1"/>
          </p:cNvSpPr>
          <p:nvPr>
            <p:ph idx="1"/>
          </p:nvPr>
        </p:nvSpPr>
        <p:spPr>
          <a:xfrm>
            <a:off x="11113" y="714375"/>
            <a:ext cx="9097962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a-ES" u="sng" dirty="0"/>
          </a:p>
          <a:p>
            <a:pPr marL="0" indent="0" algn="ctr">
              <a:buFont typeface="Arial" charset="0"/>
              <a:buNone/>
            </a:pPr>
            <a:r>
              <a:rPr lang="ca-ES" u="sng" dirty="0"/>
              <a:t>Avaluació i </a:t>
            </a:r>
            <a:r>
              <a:rPr lang="ca-ES" u="sng" dirty="0" err="1"/>
              <a:t>reavaluació</a:t>
            </a:r>
            <a:endParaRPr lang="ca-ES" sz="2400" dirty="0"/>
          </a:p>
          <a:p>
            <a:pPr marL="0" indent="0">
              <a:buFont typeface="Arial" charset="0"/>
              <a:buNone/>
            </a:pPr>
            <a:endParaRPr lang="ca-ES" sz="2600" b="1" u="sng" dirty="0"/>
          </a:p>
          <a:p>
            <a:pPr marL="0" indent="0">
              <a:buFont typeface="Arial" charset="0"/>
              <a:buNone/>
            </a:pPr>
            <a:r>
              <a:rPr lang="ca-ES" sz="2600" b="1" u="sng" dirty="0" err="1"/>
              <a:t>Reavaluació</a:t>
            </a:r>
            <a:endParaRPr lang="ca-ES" sz="2600" b="1" u="sng" dirty="0"/>
          </a:p>
          <a:p>
            <a:pPr marL="0" indent="0" algn="just">
              <a:buFont typeface="Arial" charset="0"/>
              <a:buNone/>
            </a:pPr>
            <a:r>
              <a:rPr lang="ca-ES" sz="2600" b="1" u="sng" dirty="0"/>
              <a:t>Exclusivament</a:t>
            </a:r>
            <a:r>
              <a:rPr lang="ca-ES" sz="2600" dirty="0"/>
              <a:t> en el cas que se suspengui la matèria per la memòria de pràctiques.</a:t>
            </a:r>
          </a:p>
          <a:p>
            <a:pPr marL="0" indent="0" algn="just">
              <a:buFont typeface="Arial" charset="0"/>
              <a:buNone/>
            </a:pPr>
            <a:endParaRPr lang="ca-ES" sz="2600" dirty="0"/>
          </a:p>
          <a:p>
            <a:pPr marL="0" indent="0" algn="just">
              <a:buFont typeface="Arial" charset="0"/>
              <a:buNone/>
            </a:pPr>
            <a:r>
              <a:rPr lang="ca-ES" sz="2600" dirty="0"/>
              <a:t>El tutor acadèmic valorarà si és susceptible de ser corregida en un període de temps breu per solucionar-ne les deficiències. Si s’estimés que les deficiències no es poden solucionar en un període de temps breu (dos dies naturals), es consolidaria la qualificació de suspens.</a:t>
            </a:r>
          </a:p>
          <a:p>
            <a:pPr marL="0" indent="0" algn="just">
              <a:buFont typeface="Arial" charset="0"/>
              <a:buNone/>
            </a:pPr>
            <a:endParaRPr lang="ca-ES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25412" y="967940"/>
            <a:ext cx="8893175" cy="5876925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Pràctiques </a:t>
            </a:r>
            <a:r>
              <a:rPr lang="ca-ES" sz="1500" b="1" u="sng" dirty="0"/>
              <a:t>(1/2)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Estudiant i empresa han d’estar d’acord amb la realització de les pràctiques.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Lliurament de la documentació </a:t>
            </a:r>
            <a:r>
              <a:rPr lang="ca-ES" sz="2600" dirty="0"/>
              <a:t>al Servei de Pràctiques o a la borsa de treball (</a:t>
            </a:r>
            <a:r>
              <a:rPr lang="ca-ES" sz="2600" dirty="0" err="1"/>
              <a:t>extracurriculars</a:t>
            </a:r>
            <a:r>
              <a:rPr lang="ca-ES" sz="2600" dirty="0"/>
              <a:t>), on es verifica que es compleixen les condicions.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El Servei de Pràctiques realitza el projecte formatiu i el conveni si s’escau. Es lliura a l’empresa i l’estudiant qui el </a:t>
            </a:r>
            <a:r>
              <a:rPr lang="ca-ES" sz="2600" b="1" dirty="0"/>
              <a:t>retorna amb la signatura de l’empresa abans de l’inici de pràctiques.</a:t>
            </a:r>
            <a:r>
              <a:rPr lang="ca-ES" sz="2600" dirty="0"/>
              <a:t> En el cas contrari, acadèmicament </a:t>
            </a:r>
            <a:r>
              <a:rPr lang="ca-ES" sz="2600" b="1" dirty="0"/>
              <a:t>no es tindran en compte </a:t>
            </a:r>
            <a:r>
              <a:rPr lang="ca-ES" sz="2600" dirty="0"/>
              <a:t>les hores realitzades abans del lliurament del projecte formatiu. Per tant no obtindria el mínim d’hores establertes i per tant </a:t>
            </a:r>
            <a:r>
              <a:rPr lang="ca-ES" sz="2600" b="1" dirty="0"/>
              <a:t>no superaria </a:t>
            </a:r>
            <a:r>
              <a:rPr lang="ca-ES" sz="2600" dirty="0"/>
              <a:t>la matèria en el cas de pràctiques curriculars. I en aquest període estaria </a:t>
            </a:r>
            <a:r>
              <a:rPr lang="ca-ES" sz="2600" i="1" u="sng" dirty="0"/>
              <a:t>fora de l’assegurança</a:t>
            </a:r>
            <a:r>
              <a:rPr lang="ca-ES" sz="2600" i="1" dirty="0"/>
              <a:t> </a:t>
            </a:r>
            <a:r>
              <a:rPr lang="ca-ES" sz="2600" dirty="0"/>
              <a:t>i </a:t>
            </a:r>
            <a:r>
              <a:rPr lang="ca-ES" sz="2600" b="1" dirty="0"/>
              <a:t>sota la seva responsabilitat</a:t>
            </a:r>
            <a:r>
              <a:rPr lang="ca-ES" sz="2600" dirty="0"/>
              <a:t>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ol 1"/>
          <p:cNvSpPr>
            <a:spLocks noGrp="1"/>
          </p:cNvSpPr>
          <p:nvPr>
            <p:ph type="ctrTitle"/>
          </p:nvPr>
        </p:nvSpPr>
        <p:spPr>
          <a:xfrm>
            <a:off x="755650" y="1412875"/>
            <a:ext cx="7772400" cy="4895850"/>
          </a:xfrm>
        </p:spPr>
        <p:txBody>
          <a:bodyPr/>
          <a:lstStyle/>
          <a:p>
            <a:r>
              <a:rPr lang="es-ES" dirty="0"/>
              <a:t>Pràctiques Externes</a:t>
            </a:r>
            <a:br>
              <a:rPr lang="es-ES" dirty="0"/>
            </a:br>
            <a:br>
              <a:rPr lang="es-ES" dirty="0"/>
            </a:br>
            <a:r>
              <a:rPr lang="es-ES" dirty="0"/>
              <a:t>Grau de Relacions Laborals</a:t>
            </a:r>
            <a:br>
              <a:rPr lang="es-ES" dirty="0"/>
            </a:br>
            <a:br>
              <a:rPr lang="es-ES" dirty="0"/>
            </a:br>
            <a:r>
              <a:rPr lang="es-ES" dirty="0" err="1"/>
              <a:t>Curs</a:t>
            </a:r>
            <a:r>
              <a:rPr lang="es-ES" dirty="0"/>
              <a:t> 2024-2025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685924" y="115888"/>
            <a:ext cx="6334125" cy="9810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Relacions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856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504" y="981075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Pràctiques </a:t>
            </a:r>
            <a:r>
              <a:rPr lang="ca-ES" sz="1400" b="1" u="sng" dirty="0"/>
              <a:t>(2/2)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/>
              <a:t>Si és curricular, l’estudiant ha </a:t>
            </a:r>
            <a:r>
              <a:rPr lang="ca-ES" sz="2400" b="1" dirty="0"/>
              <a:t>d’estar matriculat </a:t>
            </a:r>
            <a:r>
              <a:rPr lang="ca-ES" sz="2400" dirty="0"/>
              <a:t>en la matèria, al disposar del Projecte Formatiu signat per l’UB.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/>
              <a:t>Si és curricular, </a:t>
            </a:r>
            <a:r>
              <a:rPr lang="ca-ES" sz="2400" b="1" dirty="0"/>
              <a:t>realització de tres tutories, amb el tutor acadèmic corresponent.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b="1" dirty="0"/>
              <a:t>Els alumnes de pràctiques curriculars hauran d’elaborar una memòria </a:t>
            </a:r>
            <a:r>
              <a:rPr lang="ca-ES" sz="2400" dirty="0"/>
              <a:t>(seguint les indicacions de la pàgina web de pràctiques) quan finalitzi el període de pràctiques, i lliurar-la a la tutora acadèmica en un termini màxim de 10 dies naturals.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400" dirty="0"/>
              <a:t>Vegeu pàgina web: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a-ES" sz="2400" dirty="0"/>
              <a:t> https://www.ub.edu/portal/web/dret/practiques-curriculars-del-grau-en-relacions-laborals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43000" y="912351"/>
            <a:ext cx="9001000" cy="5472261"/>
          </a:xfrm>
        </p:spPr>
        <p:txBody>
          <a:bodyPr rtlCol="0">
            <a:noAutofit/>
          </a:bodyPr>
          <a:lstStyle/>
          <a:p>
            <a:pPr marL="0" lvl="0" indent="0" algn="ctr" fontAlgn="auto">
              <a:spcAft>
                <a:spcPts val="0"/>
              </a:spcAft>
              <a:buNone/>
              <a:defRPr/>
            </a:pPr>
            <a:r>
              <a:rPr lang="ca-ES" sz="3000" b="1" u="sng" dirty="0"/>
              <a:t>Procediment general de realització de les pràctiques</a:t>
            </a:r>
            <a:r>
              <a:rPr lang="ca-ES" sz="1200" b="1" u="sng" dirty="0">
                <a:solidFill>
                  <a:prstClr val="black"/>
                </a:solidFill>
              </a:rPr>
              <a:t>(1/6)</a:t>
            </a:r>
            <a:endParaRPr lang="ca-ES" sz="12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Un cop ja us heu matriculat de l’assignatura optativa de PRÀCTIQUES EXTERNES (12 crèdits), ja podeu entrar des del vostre espai personal del Soc UB a la part de pràctiques GIPE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a-ES" sz="2800" dirty="0">
                <a:hlinkClick r:id="rId2"/>
              </a:rPr>
              <a:t>http://www.ub.edu/feinaub/estudiants_practiques.html</a:t>
            </a:r>
            <a:endParaRPr lang="ca-ES" sz="2800" dirty="0"/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Aquest portal funciona com les pàgines de trobar feina.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0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100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30393" y="912351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Procediment general de realització de les pràctiques </a:t>
            </a:r>
            <a:r>
              <a:rPr lang="ca-ES" sz="1200" b="1" u="sng" dirty="0"/>
              <a:t>(2/6)</a:t>
            </a:r>
            <a:endParaRPr lang="ca-ES" sz="12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Primer haureu d’omplir la vostra fitxa amb totes les dades obligatòries, pujar una foto de carnet i adjuntar el vostre CV en PDF.</a:t>
            </a:r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Un cop tingueu la fitxa omplerta, podreu entrar a veure totes les ofertes que hi haurà a la convocatòria de PRÀCTIQUES CURRICULARS DEL GRAU DE RELACIONS LABORALS CURS 2024-25.</a:t>
            </a:r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Cada dia aniran entrant noves ofertes d’Empreses on fer les vostres pràctiques.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58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22962" y="912351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Procediment general de realització de les pràctiques </a:t>
            </a:r>
            <a:r>
              <a:rPr lang="ca-ES" sz="1200" b="1" u="sng" dirty="0"/>
              <a:t>(3/6)</a:t>
            </a:r>
            <a:endParaRPr lang="ca-ES" sz="1200" dirty="0"/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Cada cop que veieu una oferta que us interessa, us haureu d’afegir com a CANDIDATS o CANDIDATES. 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Les empreses contactaran directament amb vosaltres i us seleccionen per fer les entrevistes.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Quan us agafin, ens demanaran una pràctica o posaran com a FINALISTES l’estat de la vostra candidatura.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Si voleu fer pràctiques, us aconsellem que us apunteu al màxim d’ofertes possibles. Les condicions de les ofertes, son negociables en les entrevistes.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0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181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22962" y="912351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Procediment general de realització de les pràctiques </a:t>
            </a:r>
            <a:r>
              <a:rPr lang="ca-ES" sz="1200" b="1" u="sng" dirty="0"/>
              <a:t>(4/6)</a:t>
            </a:r>
            <a:endParaRPr lang="ca-ES" sz="1200" dirty="0"/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Teniu tot el curs per fer les 300 hores de pràctiques. (Data límit per finalitzar les pràctiques: 15/09/2025).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Dependrà de vosaltres escollir en quin moment del curs us interessa fer-les.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Si després de la data límit del 15/09/2025 no heu fet les pràctiques curriculars, us quedarà l’assignatura PRÀCTIQUES EXTERNES com a “NO PRESENTAT”.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El Grau de Relacions Laborals no es com els altres graus. Heu de saber preparar-vos les entrevistes de treball. (En aquest cas de pràctiques).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758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22962" y="912351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Procediment general de realització de les pràctiques </a:t>
            </a:r>
            <a:r>
              <a:rPr lang="ca-ES" sz="1200" b="1" u="sng" dirty="0"/>
              <a:t>(5/6)</a:t>
            </a:r>
            <a:endParaRPr lang="ca-ES" sz="1200" dirty="0"/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Si esteu a moltes candidatures tindreu més opcions de que us agafin.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Si aconseguiu una Empresa pel vostre compte on fer les vostres pràctiques curriculars, caldrà que envieu un correu electrònic a practiques.rlaborals@ub.edu amb les dades de contacte d’algú de l’Empresa i tramitarem tota la documentació.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a-ES" sz="3000" dirty="0"/>
              <a:t>Segons la Normativa de les pràctiques, no podeu tenir relació laboral ni familiar amb l’Empresa.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754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22962" y="912351"/>
            <a:ext cx="9001000" cy="5472261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000" b="1" u="sng" dirty="0"/>
              <a:t>Procediment general de realització de les pràctiques </a:t>
            </a:r>
            <a:r>
              <a:rPr lang="ca-ES" sz="1200" b="1" u="sng" dirty="0"/>
              <a:t>(6/6)</a:t>
            </a:r>
            <a:endParaRPr lang="ca-ES" sz="1200" dirty="0"/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algn="just" fontAlgn="auto">
              <a:spcAft>
                <a:spcPts val="0"/>
              </a:spcAft>
              <a:defRPr/>
            </a:pPr>
            <a:r>
              <a:rPr lang="ca-ES" sz="3000" dirty="0"/>
              <a:t>Per fer les vostres pràctiques, haureu de tenir actualitzat el vostre Carnet d'Estudiant i el Número de la Seguretat Social. Si el teniu caducat, envieu un correu a carnetub@ub.edu o consulteu l’aplicació </a:t>
            </a:r>
            <a:r>
              <a:rPr lang="ca-ES" sz="3000" dirty="0" err="1"/>
              <a:t>SocUB</a:t>
            </a:r>
            <a:r>
              <a:rPr lang="ca-ES" sz="3000" dirty="0"/>
              <a:t> (https://www.ub.edu/app-socub/ )</a:t>
            </a:r>
          </a:p>
          <a:p>
            <a:pPr algn="just" fontAlgn="auto">
              <a:spcAft>
                <a:spcPts val="0"/>
              </a:spcAft>
              <a:defRPr/>
            </a:pPr>
            <a:endParaRPr lang="ca-ES" sz="3000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0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250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714375"/>
            <a:ext cx="8713788" cy="6099175"/>
          </a:xfrm>
        </p:spPr>
        <p:txBody>
          <a:bodyPr rtlCol="0">
            <a:normAutofit fontScale="85000" lnSpcReduction="10000"/>
          </a:bodyPr>
          <a:lstStyle/>
          <a:p>
            <a:pPr marL="0" indent="0"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Recomanacions</a:t>
            </a:r>
          </a:p>
          <a:p>
            <a:pPr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dirty="0"/>
              <a:t>GIPE: funciona com un portal de treball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Dades complertes i adequades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Foto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CV (</a:t>
            </a:r>
            <a:r>
              <a:rPr lang="ca-ES" dirty="0" err="1"/>
              <a:t>pdf</a:t>
            </a:r>
            <a:r>
              <a:rPr lang="ca-ES" dirty="0"/>
              <a:t>)</a:t>
            </a:r>
          </a:p>
          <a:p>
            <a:pPr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ca-ES" dirty="0"/>
              <a:t>Apuntar-se al màxim nombre d’ofertes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Preparar l’entrevista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Valorar les tasques a realitzar</a:t>
            </a:r>
          </a:p>
          <a:p>
            <a:pPr lvl="2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a-ES" dirty="0"/>
              <a:t>Institució  / horaris / retribució</a:t>
            </a:r>
          </a:p>
          <a:p>
            <a:pPr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ca-ES" dirty="0"/>
              <a:t>Teniu tutors que podeu compartir qualsevol incidència.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9"/>
            <a:ext cx="6334125" cy="7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23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0722" name="Contenidor de contingut 2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6237312"/>
          </a:xfrm>
        </p:spPr>
        <p:txBody>
          <a:bodyPr/>
          <a:lstStyle/>
          <a:p>
            <a:pPr marL="0" indent="0" algn="ctr">
              <a:spcAft>
                <a:spcPts val="2400"/>
              </a:spcAft>
              <a:buFont typeface="Arial" charset="0"/>
              <a:buNone/>
            </a:pPr>
            <a:r>
              <a:rPr lang="ca-ES" u="sng" dirty="0"/>
              <a:t>Contacte de Pràctiques Externes</a:t>
            </a: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000" b="1" u="sng" dirty="0"/>
              <a:t>Administració. Servei de Pràctiques Externes</a:t>
            </a:r>
            <a:endParaRPr lang="ca-ES" sz="2000" b="1" dirty="0"/>
          </a:p>
          <a:p>
            <a:pPr marL="0" indent="0" algn="ctr">
              <a:buNone/>
            </a:pPr>
            <a:r>
              <a:rPr lang="ca-ES" sz="2000" dirty="0"/>
              <a:t>Daniel Nuñez pràctiques curriculars     </a:t>
            </a:r>
            <a:r>
              <a:rPr lang="ca-ES" sz="2000" dirty="0">
                <a:hlinkClick r:id="rId3"/>
              </a:rPr>
              <a:t>practiques.rlaborals@ub.edu</a:t>
            </a:r>
            <a:endParaRPr lang="ca-ES" sz="2000" dirty="0"/>
          </a:p>
          <a:p>
            <a:pPr marL="0" indent="0" algn="ctr">
              <a:buNone/>
            </a:pPr>
            <a:r>
              <a:rPr lang="ca-ES" sz="2000" dirty="0"/>
              <a:t>Silvia Fernández  pràctiques </a:t>
            </a:r>
            <a:r>
              <a:rPr lang="ca-ES" sz="2000" dirty="0" err="1"/>
              <a:t>extracurriculars</a:t>
            </a:r>
            <a:r>
              <a:rPr lang="ca-ES" sz="2000" dirty="0"/>
              <a:t>  </a:t>
            </a:r>
            <a:r>
              <a:rPr lang="ca-ES" sz="2000" dirty="0">
                <a:hlinkClick r:id="rId4"/>
              </a:rPr>
              <a:t>borsatreball.dret@ub.edu</a:t>
            </a:r>
            <a:endParaRPr lang="ca-ES" sz="2000" dirty="0"/>
          </a:p>
          <a:p>
            <a:pPr marL="0" indent="0" algn="ctr">
              <a:buNone/>
            </a:pPr>
            <a:r>
              <a:rPr lang="ca-ES" sz="2000" dirty="0"/>
              <a:t> Matins: 10 h. a 13 h. i dilluns tarda 16:00 h. a 18:00 h.</a:t>
            </a:r>
          </a:p>
          <a:p>
            <a:pPr marL="0" indent="0" algn="ctr">
              <a:buFont typeface="Arial" charset="0"/>
              <a:buNone/>
            </a:pPr>
            <a:endParaRPr lang="ca-ES" sz="2000" dirty="0"/>
          </a:p>
          <a:p>
            <a:pPr marL="0" indent="0">
              <a:buFont typeface="Arial" charset="0"/>
              <a:buNone/>
            </a:pPr>
            <a:r>
              <a:rPr lang="ca-ES" sz="2000" b="1" u="sng" dirty="0"/>
              <a:t>Tutors acadèmics</a:t>
            </a:r>
          </a:p>
          <a:p>
            <a:pPr marL="0" indent="0">
              <a:buNone/>
            </a:pPr>
            <a:r>
              <a:rPr lang="ca-ES" sz="2000"/>
              <a:t>Coordinadora:  </a:t>
            </a:r>
            <a:r>
              <a:rPr lang="ca-ES" sz="2000" dirty="0"/>
              <a:t>	Patricia Mesanza Costa  </a:t>
            </a:r>
            <a:r>
              <a:rPr lang="ca-ES" sz="2000" dirty="0">
                <a:hlinkClick r:id="rId5"/>
              </a:rPr>
              <a:t>pmesanza@ub.edu</a:t>
            </a:r>
            <a:r>
              <a:rPr lang="ca-ES" sz="2000" dirty="0"/>
              <a:t>  </a:t>
            </a:r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r>
              <a:rPr lang="ca-ES" sz="2000" dirty="0"/>
              <a:t>Tutores:    		</a:t>
            </a:r>
          </a:p>
          <a:p>
            <a:r>
              <a:rPr lang="es-ES" sz="2000" dirty="0" err="1"/>
              <a:t>Sefa</a:t>
            </a:r>
            <a:r>
              <a:rPr lang="es-ES" sz="2000" dirty="0"/>
              <a:t> </a:t>
            </a:r>
            <a:r>
              <a:rPr lang="es-ES" sz="2000" dirty="0" err="1"/>
              <a:t>Boria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C103, </a:t>
            </a:r>
            <a:r>
              <a:rPr lang="es-ES" sz="2000" dirty="0">
                <a:hlinkClick r:id="rId6"/>
              </a:rPr>
              <a:t>jboriar@ub.edu</a:t>
            </a:r>
            <a:endParaRPr lang="es-ES" sz="2000" dirty="0"/>
          </a:p>
          <a:p>
            <a:r>
              <a:rPr lang="es-ES" sz="2000" dirty="0"/>
              <a:t>Patricia </a:t>
            </a:r>
            <a:r>
              <a:rPr lang="es-ES" sz="2000" dirty="0" err="1"/>
              <a:t>Mesanza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A422, </a:t>
            </a:r>
            <a:r>
              <a:rPr lang="es-ES" sz="2000" dirty="0">
                <a:hlinkClick r:id="rId5"/>
              </a:rPr>
              <a:t>pmesanza@ub.edu</a:t>
            </a:r>
            <a:endParaRPr lang="es-ES" sz="2000" dirty="0"/>
          </a:p>
          <a:p>
            <a:r>
              <a:rPr lang="es-ES" sz="2000" dirty="0"/>
              <a:t>Teresa </a:t>
            </a:r>
            <a:r>
              <a:rPr lang="es-ES" sz="2000" dirty="0" err="1"/>
              <a:t>Dicenta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A422, </a:t>
            </a:r>
            <a:r>
              <a:rPr lang="es-ES" sz="2000" dirty="0">
                <a:hlinkClick r:id="rId7"/>
              </a:rPr>
              <a:t>tdicenta@ub.edu</a:t>
            </a:r>
            <a:endParaRPr lang="es-ES" sz="2000" dirty="0"/>
          </a:p>
          <a:p>
            <a:r>
              <a:rPr lang="es-ES" sz="2000" dirty="0"/>
              <a:t>Montserrat Salvans: </a:t>
            </a:r>
            <a:r>
              <a:rPr lang="es-ES" sz="2000" dirty="0" err="1"/>
              <a:t>Despatx</a:t>
            </a:r>
            <a:r>
              <a:rPr lang="es-ES" sz="2000" dirty="0"/>
              <a:t> C103, </a:t>
            </a:r>
            <a:r>
              <a:rPr lang="es-ES" sz="2000" dirty="0">
                <a:hlinkClick r:id="rId8"/>
              </a:rPr>
              <a:t>montserrat.salvans@ub.edu </a:t>
            </a:r>
            <a:r>
              <a:rPr lang="es-ES" sz="2000" dirty="0"/>
              <a:t> </a:t>
            </a:r>
          </a:p>
          <a:p>
            <a:r>
              <a:rPr lang="es-ES" sz="2000" dirty="0"/>
              <a:t>Alfred Salvador: </a:t>
            </a:r>
            <a:r>
              <a:rPr lang="es-ES" sz="2000" dirty="0" err="1"/>
              <a:t>Despatx</a:t>
            </a:r>
            <a:r>
              <a:rPr lang="es-ES" sz="2000" dirty="0"/>
              <a:t> C103, </a:t>
            </a:r>
            <a:r>
              <a:rPr lang="es-ES" sz="2000" dirty="0">
                <a:hlinkClick r:id="rId9"/>
              </a:rPr>
              <a:t>alfredsalvador@ub.edu </a:t>
            </a:r>
            <a:r>
              <a:rPr lang="es-ES" sz="2000" dirty="0"/>
              <a:t> </a:t>
            </a:r>
            <a:endParaRPr lang="ca-ES" sz="2000" dirty="0"/>
          </a:p>
          <a:p>
            <a:endParaRPr lang="es-ES" sz="2000" dirty="0"/>
          </a:p>
          <a:p>
            <a:pPr marL="0" lvl="0" indent="0">
              <a:buNone/>
            </a:pPr>
            <a:endParaRPr lang="ca-ES" sz="2000" dirty="0"/>
          </a:p>
          <a:p>
            <a:pPr marL="0" lvl="0" indent="0">
              <a:buNone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32F73EB-B46F-4F77-B3DC-7C374906F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DB10B3-CF45-4294-8994-0E8AD1FC6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45417F-1D1B-48A7-B4DA-BAD73B02C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CF9D9F-1672-4D0C-934E-CD9EE1BE5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558C702-CA14-4264-B8FC-A5120F75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50855" y="1267730"/>
            <a:ext cx="1567331" cy="645295"/>
            <a:chOff x="5318306" y="1386268"/>
            <a:chExt cx="1567331" cy="645295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621A72C-7343-4A22-8700-696C5860A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B44A4DC-7861-4DCC-9931-5A075855D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16C316F-BFB5-424F-A951-E962A3B74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45153" y="1887795"/>
            <a:ext cx="7254980" cy="27331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dirty="0"/>
              <a:t>PRÀCTIQUES A LA CLÍNICA JURÍDICA RELACIONS LABORALS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945153" y="4718994"/>
            <a:ext cx="7254979" cy="9133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spc="80" dirty="0"/>
              <a:t>PROGRAMA DRET AL DRET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spc="80" dirty="0"/>
              <a:t>FACULTAT DE DRET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1910" y="610955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0636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1244380"/>
            <a:ext cx="126873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Pràctiques Externes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Índex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Què són?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Com es classifiquen?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Empreses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Requisits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Matriculació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Condicions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Formalització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Procediment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 err="1"/>
              <a:t>Tutorització</a:t>
            </a:r>
            <a:endParaRPr lang="ca-E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Recomanacions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Avaluació i </a:t>
            </a:r>
            <a:r>
              <a:rPr lang="ca-ES" sz="2000" dirty="0" err="1"/>
              <a:t>reavaluació</a:t>
            </a:r>
            <a:endParaRPr lang="ca-E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Contacte</a:t>
            </a:r>
          </a:p>
        </p:txBody>
      </p:sp>
      <p:sp>
        <p:nvSpPr>
          <p:cNvPr id="11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n-US" sz="2500" err="1"/>
              <a:t>Característiques</a:t>
            </a:r>
            <a:endParaRPr lang="en-US" sz="25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AEAA2D9-DEB9-4717-97FB-099DD9589A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08593" y="800947"/>
          <a:ext cx="4429635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719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Objectius</a:t>
            </a:r>
            <a:r>
              <a:rPr lang="en-US" dirty="0"/>
              <a:t>:</a:t>
            </a: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2D780B69-5478-4B7B-98C7-79712213EF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0" y="2310063"/>
          <a:ext cx="75438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319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196" y="484632"/>
            <a:ext cx="8433027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10F2B72C-E067-4B90-A313-87E9F1F1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292" y="891241"/>
            <a:ext cx="2721097" cy="5075519"/>
          </a:xfrm>
        </p:spPr>
        <p:txBody>
          <a:bodyPr>
            <a:normAutofit/>
          </a:bodyPr>
          <a:lstStyle/>
          <a:p>
            <a:pPr algn="r"/>
            <a:r>
              <a:rPr lang="es-ES" sz="3500" dirty="0">
                <a:solidFill>
                  <a:srgbClr val="FFFFFF"/>
                </a:solidFill>
              </a:rPr>
              <a:t>CLÍNICA JURÍDICA RELACIONS LABORALS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13331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9119794-3AFF-4568-BF3F-6106E558F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2767" y="891241"/>
            <a:ext cx="4769758" cy="5075519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https://www.ub.edu/portal/web/dret/clinica-relacions-laborals</a:t>
            </a:r>
          </a:p>
          <a:p>
            <a:r>
              <a:rPr lang="es-ES" dirty="0" err="1">
                <a:solidFill>
                  <a:srgbClr val="FFFFFF"/>
                </a:solidFill>
              </a:rPr>
              <a:t>Coordinació</a:t>
            </a:r>
            <a:r>
              <a:rPr lang="es-ES" dirty="0">
                <a:solidFill>
                  <a:srgbClr val="FFFFFF"/>
                </a:solidFill>
              </a:rPr>
              <a:t>: Dra. Susana Moreno Cáliz</a:t>
            </a:r>
          </a:p>
        </p:txBody>
      </p:sp>
    </p:spTree>
    <p:extLst>
      <p:ext uri="{BB962C8B-B14F-4D97-AF65-F5344CB8AC3E}">
        <p14:creationId xmlns:p14="http://schemas.microsoft.com/office/powerpoint/2010/main" val="1431254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Dinàmica</a:t>
            </a:r>
            <a:r>
              <a:rPr lang="en-US" dirty="0"/>
              <a:t> de les </a:t>
            </a:r>
            <a:r>
              <a:rPr lang="en-US" dirty="0" err="1"/>
              <a:t>pràctiques</a:t>
            </a:r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AD87EBA-BBC7-44F3-B0BB-26F423ED66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08593" y="800947"/>
          <a:ext cx="4429635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152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s-ES" sz="2400" b="1" u="sng" dirty="0" err="1"/>
              <a:t>Entitats</a:t>
            </a:r>
            <a:r>
              <a:rPr lang="es-ES" sz="2400" b="1" u="sng" dirty="0"/>
              <a:t> </a:t>
            </a:r>
            <a:r>
              <a:rPr lang="es-ES" sz="2400" b="1" u="sng" dirty="0" err="1"/>
              <a:t>col·laboradores</a:t>
            </a:r>
            <a:r>
              <a:rPr lang="es-ES" sz="2400" b="1" u="sng" dirty="0"/>
              <a:t> (CURS 2023-2024)</a:t>
            </a:r>
            <a:r>
              <a:rPr lang="es-ES" sz="2400" b="1" dirty="0"/>
              <a:t>: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08593" y="559477"/>
            <a:ext cx="4235307" cy="5475563"/>
          </a:xfrm>
        </p:spPr>
        <p:txBody>
          <a:bodyPr anchor="ctr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dirty="0"/>
              <a:t>FUNDACIÓ FORMACIÓ I TREBALL (FIT, </a:t>
            </a:r>
            <a:r>
              <a:rPr lang="es-ES" dirty="0" err="1"/>
              <a:t>entitat</a:t>
            </a:r>
            <a:r>
              <a:rPr lang="es-ES" dirty="0"/>
              <a:t> vinculada a CÀRITAS). Formació i Treball </a:t>
            </a:r>
            <a:r>
              <a:rPr lang="es-ES" dirty="0" err="1"/>
              <a:t>és</a:t>
            </a:r>
            <a:r>
              <a:rPr lang="es-ES" dirty="0"/>
              <a:t> una </a:t>
            </a:r>
            <a:r>
              <a:rPr lang="es-ES" dirty="0" err="1"/>
              <a:t>entitat</a:t>
            </a:r>
            <a:r>
              <a:rPr lang="es-ES" dirty="0"/>
              <a:t> que es dedica a la </a:t>
            </a:r>
            <a:r>
              <a:rPr lang="es-ES" dirty="0" err="1"/>
              <a:t>inserció</a:t>
            </a:r>
            <a:r>
              <a:rPr lang="es-ES" dirty="0"/>
              <a:t> laboral de persones en </a:t>
            </a:r>
            <a:r>
              <a:rPr lang="es-ES" dirty="0" err="1"/>
              <a:t>risc</a:t>
            </a:r>
            <a:r>
              <a:rPr lang="es-ES" dirty="0"/>
              <a:t> </a:t>
            </a:r>
            <a:r>
              <a:rPr lang="es-ES" dirty="0" err="1"/>
              <a:t>d'exclusió</a:t>
            </a:r>
            <a:r>
              <a:rPr lang="es-ES" dirty="0"/>
              <a:t> social. Les </a:t>
            </a:r>
            <a:r>
              <a:rPr lang="es-ES" dirty="0" err="1"/>
              <a:t>pràctiques</a:t>
            </a:r>
            <a:r>
              <a:rPr lang="es-ES" dirty="0"/>
              <a:t> es </a:t>
            </a:r>
            <a:r>
              <a:rPr lang="es-ES" dirty="0" err="1"/>
              <a:t>realitzaran</a:t>
            </a:r>
            <a:r>
              <a:rPr lang="es-ES" dirty="0"/>
              <a:t> a la </a:t>
            </a:r>
            <a:r>
              <a:rPr lang="es-ES" dirty="0" err="1"/>
              <a:t>secció</a:t>
            </a:r>
            <a:r>
              <a:rPr lang="es-ES" dirty="0"/>
              <a:t> </a:t>
            </a:r>
            <a:r>
              <a:rPr lang="es-ES" dirty="0" err="1"/>
              <a:t>d’inserció</a:t>
            </a:r>
            <a:r>
              <a:rPr lang="es-ES" dirty="0"/>
              <a:t> i </a:t>
            </a:r>
            <a:r>
              <a:rPr lang="es-ES" dirty="0" err="1"/>
              <a:t>selecció</a:t>
            </a:r>
            <a:r>
              <a:rPr lang="es-ES" dirty="0"/>
              <a:t> de personal </a:t>
            </a:r>
            <a:r>
              <a:rPr lang="es-ES" dirty="0" err="1"/>
              <a:t>d’aquestes</a:t>
            </a:r>
            <a:r>
              <a:rPr lang="es-ES" dirty="0"/>
              <a:t> persones.</a:t>
            </a:r>
          </a:p>
          <a:p>
            <a:pPr algn="just">
              <a:lnSpc>
                <a:spcPct val="90000"/>
              </a:lnSpc>
            </a:pPr>
            <a:r>
              <a:rPr lang="es-ES" dirty="0"/>
              <a:t>CÀRITAS DIOCESANA DE BARCELONA. 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</a:t>
            </a:r>
            <a:r>
              <a:rPr lang="es-ES" dirty="0" err="1"/>
              <a:t>d’estrangeria</a:t>
            </a:r>
            <a:r>
              <a:rPr lang="es-ES" dirty="0"/>
              <a:t>: programa de </a:t>
            </a:r>
            <a:r>
              <a:rPr lang="es-ES" dirty="0" err="1"/>
              <a:t>migració</a:t>
            </a:r>
            <a:r>
              <a:rPr lang="es-ES" dirty="0"/>
              <a:t>, </a:t>
            </a:r>
            <a:r>
              <a:rPr lang="es-ES" dirty="0" err="1"/>
              <a:t>refugi</a:t>
            </a:r>
            <a:r>
              <a:rPr lang="es-ES" dirty="0"/>
              <a:t> i </a:t>
            </a:r>
            <a:r>
              <a:rPr lang="es-ES" dirty="0" err="1"/>
              <a:t>codesenvolupament</a:t>
            </a:r>
            <a:r>
              <a:rPr lang="es-ES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518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1597C56-E6D3-4D5C-A390-90115B1F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PLACES OFERTADES AL CURS 2024-2025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9790FB68-13B7-433C-9C84-17C3A0ED3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" dirty="0"/>
              <a:t>FUNDACIÓ FORMACIÓ I TREBALL (FIT, </a:t>
            </a:r>
            <a:r>
              <a:rPr lang="es-ES" dirty="0" err="1"/>
              <a:t>entitat</a:t>
            </a:r>
            <a:r>
              <a:rPr lang="es-ES" dirty="0"/>
              <a:t> vinculada a CÀRITAS). Formació i Treball </a:t>
            </a:r>
            <a:r>
              <a:rPr lang="es-ES" dirty="0" err="1"/>
              <a:t>és</a:t>
            </a:r>
            <a:r>
              <a:rPr lang="es-ES" dirty="0"/>
              <a:t> una </a:t>
            </a:r>
            <a:r>
              <a:rPr lang="es-ES" dirty="0" err="1"/>
              <a:t>entitat</a:t>
            </a:r>
            <a:r>
              <a:rPr lang="es-ES" dirty="0"/>
              <a:t> que es dedica a la </a:t>
            </a:r>
            <a:r>
              <a:rPr lang="es-ES" dirty="0" err="1"/>
              <a:t>inserció</a:t>
            </a:r>
            <a:r>
              <a:rPr lang="es-ES" dirty="0"/>
              <a:t> laboral de persones en </a:t>
            </a:r>
            <a:r>
              <a:rPr lang="es-ES" dirty="0" err="1"/>
              <a:t>risc</a:t>
            </a:r>
            <a:r>
              <a:rPr lang="es-ES" dirty="0"/>
              <a:t> </a:t>
            </a:r>
            <a:r>
              <a:rPr lang="es-ES" dirty="0" err="1"/>
              <a:t>d'exclusió</a:t>
            </a:r>
            <a:r>
              <a:rPr lang="es-ES" dirty="0"/>
              <a:t> social. Les </a:t>
            </a:r>
            <a:r>
              <a:rPr lang="es-ES" dirty="0" err="1"/>
              <a:t>pràctiques</a:t>
            </a:r>
            <a:r>
              <a:rPr lang="es-ES" dirty="0"/>
              <a:t> es </a:t>
            </a:r>
            <a:r>
              <a:rPr lang="es-ES" dirty="0" err="1"/>
              <a:t>realitzaran</a:t>
            </a:r>
            <a:r>
              <a:rPr lang="es-ES" dirty="0"/>
              <a:t> a la </a:t>
            </a:r>
            <a:r>
              <a:rPr lang="es-ES" dirty="0" err="1"/>
              <a:t>secció</a:t>
            </a:r>
            <a:r>
              <a:rPr lang="es-ES" dirty="0"/>
              <a:t> </a:t>
            </a:r>
            <a:r>
              <a:rPr lang="es-ES" dirty="0" err="1"/>
              <a:t>d’inserció</a:t>
            </a:r>
            <a:r>
              <a:rPr lang="es-ES" dirty="0"/>
              <a:t> i </a:t>
            </a:r>
            <a:r>
              <a:rPr lang="es-ES" dirty="0" err="1"/>
              <a:t>selecció</a:t>
            </a:r>
            <a:r>
              <a:rPr lang="es-ES" dirty="0"/>
              <a:t> de personal </a:t>
            </a:r>
            <a:r>
              <a:rPr lang="es-ES" dirty="0" err="1"/>
              <a:t>d’aquestes</a:t>
            </a:r>
            <a:r>
              <a:rPr lang="es-ES" dirty="0"/>
              <a:t> persones. 1 </a:t>
            </a:r>
            <a:r>
              <a:rPr lang="es-ES" dirty="0" err="1"/>
              <a:t>plaça</a:t>
            </a:r>
            <a:r>
              <a:rPr lang="es-ES" dirty="0"/>
              <a:t> (</a:t>
            </a:r>
            <a:r>
              <a:rPr lang="es-ES" dirty="0" err="1"/>
              <a:t>segon</a:t>
            </a:r>
            <a:r>
              <a:rPr lang="es-ES" dirty="0"/>
              <a:t> </a:t>
            </a:r>
            <a:r>
              <a:rPr lang="es-ES" dirty="0" err="1"/>
              <a:t>quadrimestre</a:t>
            </a:r>
            <a:r>
              <a:rPr lang="es-ES" dirty="0"/>
              <a:t>). </a:t>
            </a:r>
            <a:r>
              <a:rPr lang="es-ES" dirty="0" err="1"/>
              <a:t>Lloc</a:t>
            </a:r>
            <a:r>
              <a:rPr lang="es-ES" dirty="0"/>
              <a:t>: Sant Adrià de </a:t>
            </a:r>
            <a:r>
              <a:rPr lang="es-ES" dirty="0" err="1"/>
              <a:t>Besòs</a:t>
            </a:r>
            <a:r>
              <a:rPr lang="es-ES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s-ES" dirty="0"/>
              <a:t>Tasques: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Seguiment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la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documentació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pendent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signatura; Suport a les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acollides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Recursos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Humans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Prevenció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Riscos Laborals del personal de nova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incorporació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l'entitat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Suport en el registre de la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les bases de dades del Departament; Gestió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l'arxiu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documentació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del Departament;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Preparació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documentació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KPI's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del personal i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interna;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Seguiment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difusió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processos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oberts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l'entitat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Seguiment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la </a:t>
            </a:r>
            <a:r>
              <a:rPr lang="es-ES" sz="1800" kern="0" dirty="0" err="1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formació</a:t>
            </a:r>
            <a:r>
              <a:rPr lang="es-ES" sz="1800" kern="0" dirty="0">
                <a:effectLst/>
                <a:latin typeface="Abadi" panose="020B06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interna del personal.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85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2AD7DF9-571B-BCC4-BB92-5FF9D6277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PLACES OFERTADES AL CURS 2024-2025</a:t>
            </a:r>
            <a:endParaRPr lang="en-GB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C092335F-7A76-569F-F24D-34B63F2D7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" dirty="0"/>
              <a:t>CÀRITAS DIOCESANA DE BARCELONA. 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</a:t>
            </a:r>
            <a:r>
              <a:rPr lang="es-ES" dirty="0" err="1"/>
              <a:t>d’estrangeria</a:t>
            </a:r>
            <a:r>
              <a:rPr lang="es-ES" dirty="0"/>
              <a:t>: programa de </a:t>
            </a:r>
            <a:r>
              <a:rPr lang="es-ES" dirty="0" err="1"/>
              <a:t>migració</a:t>
            </a:r>
            <a:r>
              <a:rPr lang="es-ES" dirty="0"/>
              <a:t>, </a:t>
            </a:r>
            <a:r>
              <a:rPr lang="es-ES" dirty="0" err="1"/>
              <a:t>refugi</a:t>
            </a:r>
            <a:r>
              <a:rPr lang="es-ES" dirty="0"/>
              <a:t> i </a:t>
            </a:r>
            <a:r>
              <a:rPr lang="es-ES" dirty="0" err="1"/>
              <a:t>codesenvolupament</a:t>
            </a:r>
            <a:r>
              <a:rPr lang="es-ES" dirty="0"/>
              <a:t>. 1 </a:t>
            </a:r>
            <a:r>
              <a:rPr lang="es-ES" dirty="0" err="1"/>
              <a:t>plaça</a:t>
            </a:r>
            <a:r>
              <a:rPr lang="es-ES" dirty="0"/>
              <a:t> al </a:t>
            </a:r>
            <a:r>
              <a:rPr lang="es-ES" dirty="0" err="1"/>
              <a:t>segon</a:t>
            </a:r>
            <a:r>
              <a:rPr lang="es-ES" dirty="0"/>
              <a:t> </a:t>
            </a:r>
            <a:r>
              <a:rPr lang="es-ES" dirty="0" err="1"/>
              <a:t>quadrimestre</a:t>
            </a:r>
            <a:r>
              <a:rPr lang="es-ES" dirty="0"/>
              <a:t>. Responsable del programa: Elisabet Ureña.</a:t>
            </a:r>
          </a:p>
          <a:p>
            <a:pPr lvl="1" algn="just">
              <a:lnSpc>
                <a:spcPct val="90000"/>
              </a:lnSpc>
            </a:pPr>
            <a:r>
              <a:rPr lang="es-ES" b="1" dirty="0"/>
              <a:t>Tasques relacionades </a:t>
            </a:r>
            <a:r>
              <a:rPr lang="es-ES" b="1" dirty="0" err="1"/>
              <a:t>amb</a:t>
            </a:r>
            <a:r>
              <a:rPr lang="es-ES" b="1" dirty="0"/>
              <a:t> el dret </a:t>
            </a:r>
            <a:r>
              <a:rPr lang="es-ES" b="1" dirty="0" err="1"/>
              <a:t>d’estrangeria</a:t>
            </a:r>
            <a:r>
              <a:rPr lang="es-ES" b="1" dirty="0"/>
              <a:t> i </a:t>
            </a:r>
            <a:r>
              <a:rPr lang="es-ES" b="1" dirty="0" err="1"/>
              <a:t>els</a:t>
            </a:r>
            <a:r>
              <a:rPr lang="es-ES" b="1" dirty="0"/>
              <a:t> </a:t>
            </a:r>
            <a:r>
              <a:rPr lang="es-ES" b="1" dirty="0" err="1"/>
              <a:t>drets</a:t>
            </a:r>
            <a:r>
              <a:rPr lang="es-ES" b="1" dirty="0"/>
              <a:t> </a:t>
            </a:r>
            <a:r>
              <a:rPr lang="es-ES" b="1" dirty="0" err="1"/>
              <a:t>socials</a:t>
            </a:r>
            <a:r>
              <a:rPr lang="es-ES" b="1" dirty="0"/>
              <a:t>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immigrants</a:t>
            </a:r>
            <a:r>
              <a:rPr lang="es-ES" b="1" dirty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es-ES" b="1" dirty="0" err="1"/>
              <a:t>Requisit</a:t>
            </a:r>
            <a:r>
              <a:rPr lang="es-ES" b="1" dirty="0"/>
              <a:t>: </a:t>
            </a:r>
            <a:r>
              <a:rPr lang="es-ES" b="1" dirty="0" err="1"/>
              <a:t>haver</a:t>
            </a:r>
            <a:r>
              <a:rPr lang="es-ES" b="1" dirty="0"/>
              <a:t> </a:t>
            </a:r>
            <a:r>
              <a:rPr lang="es-ES" b="1" dirty="0" err="1"/>
              <a:t>cursat</a:t>
            </a:r>
            <a:r>
              <a:rPr lang="es-ES" b="1" dirty="0"/>
              <a:t> </a:t>
            </a:r>
            <a:r>
              <a:rPr lang="es-ES" b="1" dirty="0" err="1"/>
              <a:t>l’assignatura</a:t>
            </a:r>
            <a:r>
              <a:rPr lang="es-ES" b="1" dirty="0"/>
              <a:t> optativa del Grau de Relacions Laborals </a:t>
            </a:r>
            <a:r>
              <a:rPr lang="es-ES" b="1" dirty="0" err="1"/>
              <a:t>Règim</a:t>
            </a:r>
            <a:r>
              <a:rPr lang="es-ES" b="1" dirty="0"/>
              <a:t> </a:t>
            </a:r>
            <a:r>
              <a:rPr lang="es-ES" b="1" dirty="0" err="1"/>
              <a:t>Jurídic</a:t>
            </a:r>
            <a:r>
              <a:rPr lang="es-ES" b="1" dirty="0"/>
              <a:t>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estrangers</a:t>
            </a:r>
            <a:r>
              <a:rPr lang="es-ES" b="1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934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196" y="484632"/>
            <a:ext cx="8433027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292" y="891241"/>
            <a:ext cx="2721097" cy="5075519"/>
          </a:xfrm>
        </p:spPr>
        <p:txBody>
          <a:bodyPr>
            <a:normAutofit/>
          </a:bodyPr>
          <a:lstStyle/>
          <a:p>
            <a:pPr algn="r"/>
            <a:r>
              <a:rPr lang="en-US" sz="2700">
                <a:solidFill>
                  <a:srgbClr val="FFFFFF"/>
                </a:solidFill>
              </a:rPr>
              <a:t>Funcionament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13331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2767" y="891241"/>
            <a:ext cx="4769758" cy="5075519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L’estudiant ha de sol·licitar realitzar aquestes pràctiques a la clínica adjuntant una carta de motivació a la coordinadora de la clínica (</a:t>
            </a:r>
            <a:r>
              <a:rPr lang="es-ES">
                <a:solidFill>
                  <a:srgbClr val="FFFFFF"/>
                </a:solidFill>
                <a:hlinkClick r:id="rId2"/>
              </a:rPr>
              <a:t>susana.moreno@ub.edu</a:t>
            </a:r>
            <a:r>
              <a:rPr lang="es-ES">
                <a:solidFill>
                  <a:srgbClr val="FFFFFF"/>
                </a:solidFill>
              </a:rPr>
              <a:t>)</a:t>
            </a:r>
          </a:p>
          <a:p>
            <a:r>
              <a:rPr lang="es-ES">
                <a:solidFill>
                  <a:srgbClr val="FFFFFF"/>
                </a:solidFill>
              </a:rPr>
              <a:t>L’estudiant realitzarà dintre d’aquest projecte el que s’anomena pràctiques servei, és a dir, a través de les pràctiques està donant un servei a la societat a més a més de formar-se amb un projecte formatiu. L’aprenentatge via les pràctiques a la clínica s’inclou dintre d’aquesta metodologia d’aprendre fent unes pràctiques servei (APS).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7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9145588" cy="112474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976317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u="sng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Què són les Pràctiques Externes?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b="1" u="sng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Les pràctiques són una activitat de naturalesa formativa.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Objectius: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Completar la formació teòrica amb l’aplicació pràctica dels coneixements.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Adquirir experiència en processos de selecció.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Adquirir experiència laboral.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Facilitar la inserció laboral.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ubtítol 2"/>
          <p:cNvSpPr txBox="1">
            <a:spLocks/>
          </p:cNvSpPr>
          <p:nvPr/>
        </p:nvSpPr>
        <p:spPr bwMode="auto">
          <a:xfrm>
            <a:off x="1651828" y="167979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3" y="692697"/>
            <a:ext cx="8929562" cy="5976392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Com es classifiquen les Pràctiques Externes?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/>
              <a:t>Curriculars</a:t>
            </a:r>
            <a:r>
              <a:rPr lang="ca-ES" sz="2600" dirty="0"/>
              <a:t> – consten en l’expedient (matriculació):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Matèria optativa de 12 crèdits: 300 hores amb </a:t>
            </a:r>
            <a:r>
              <a:rPr lang="ca-ES" sz="2600" b="1" u="sng" dirty="0"/>
              <a:t>qualificació</a:t>
            </a:r>
            <a:r>
              <a:rPr lang="ca-ES" sz="2600" dirty="0"/>
              <a:t> a l’expedient.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a-ES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 err="1"/>
              <a:t>Extracurriculars</a:t>
            </a:r>
            <a:r>
              <a:rPr lang="ca-ES" sz="2600" dirty="0"/>
              <a:t> – (no matriculació i </a:t>
            </a:r>
            <a:r>
              <a:rPr lang="ca-ES" sz="2600" b="1" u="sng" dirty="0"/>
              <a:t>no qualificació</a:t>
            </a:r>
            <a:r>
              <a:rPr lang="ca-ES" sz="2600" dirty="0"/>
              <a:t>):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1900" b="1" dirty="0">
                <a:solidFill>
                  <a:schemeClr val="accent1"/>
                </a:solidFill>
              </a:rPr>
              <a:t>Tenen un reconeixement acadèmic a través del suplement europeu del títol. No es podran reconèixer crèdits per pràctiques </a:t>
            </a:r>
            <a:r>
              <a:rPr lang="ca-ES" sz="1900" b="1" dirty="0" err="1">
                <a:solidFill>
                  <a:schemeClr val="accent1"/>
                </a:solidFill>
              </a:rPr>
              <a:t>extracurriculars</a:t>
            </a:r>
            <a:r>
              <a:rPr lang="ca-ES" sz="1600" dirty="0"/>
              <a:t>.</a:t>
            </a:r>
            <a:endParaRPr lang="ca-ES" sz="2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Matèria no curricular mínim 150 fins a 750 hores per curs acadèmic. </a:t>
            </a:r>
            <a:endParaRPr lang="ca-ES" sz="2600" b="1" dirty="0"/>
          </a:p>
          <a:p>
            <a:pPr marL="452438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/>
              <a:t>Extraordinàriament</a:t>
            </a:r>
            <a:r>
              <a:rPr lang="ca-ES" sz="2600" dirty="0"/>
              <a:t> es pot realitzar fins a 900 hores, sempre amb una sol·licitud prèvia argumentat aquesta necessitat d’ampliació d’hores, ja sigui per un nou programa informàtic, canvi de tasques...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b="1" dirty="0">
              <a:cs typeface="Calibri"/>
            </a:endParaRP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trella: de 7 puntes 4">
            <a:extLst>
              <a:ext uri="{FF2B5EF4-FFF2-40B4-BE49-F238E27FC236}">
                <a16:creationId xmlns:a16="http://schemas.microsoft.com/office/drawing/2014/main" id="{B213EFF2-708E-4FA3-88E2-B84D1DCBC56B}"/>
              </a:ext>
            </a:extLst>
          </p:cNvPr>
          <p:cNvSpPr/>
          <p:nvPr/>
        </p:nvSpPr>
        <p:spPr>
          <a:xfrm rot="1099080">
            <a:off x="5849926" y="3752178"/>
            <a:ext cx="3142852" cy="2223698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Atenció!!!!</a:t>
            </a:r>
          </a:p>
          <a:p>
            <a:pPr algn="ctr"/>
            <a:r>
              <a:rPr lang="ca-ES" dirty="0"/>
              <a:t>si es percep una pensió i son pràctiques remunerades</a:t>
            </a:r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89478" y="609346"/>
            <a:ext cx="8928100" cy="6768405"/>
          </a:xfrm>
        </p:spPr>
        <p:txBody>
          <a:bodyPr rtlCol="0">
            <a:normAutofit fontScale="55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5100" b="1" u="sng" dirty="0"/>
              <a:t>Empreses en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b="1" dirty="0"/>
              <a:t>Curriculars: </a:t>
            </a:r>
            <a:r>
              <a:rPr lang="ca-ES" u="sng" dirty="0">
                <a:hlinkClick r:id="rId2"/>
              </a:rPr>
              <a:t>practiques.rlaborals@ub.edu</a:t>
            </a:r>
            <a:r>
              <a:rPr lang="ca-ES" dirty="0"/>
              <a:t> </a:t>
            </a:r>
            <a:endParaRPr lang="ca-ES" sz="42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4200" dirty="0"/>
              <a:t>Les entitats s’ofereixen en l’aplicació </a:t>
            </a:r>
            <a:r>
              <a:rPr lang="ca-ES" sz="4200" b="1" dirty="0"/>
              <a:t>GIPE</a:t>
            </a:r>
            <a:r>
              <a:rPr lang="ca-ES" sz="4200" dirty="0"/>
              <a:t>: </a:t>
            </a:r>
            <a:r>
              <a:rPr lang="ca-ES" sz="4200" dirty="0">
                <a:hlinkClick r:id="rId3"/>
              </a:rPr>
              <a:t>http://www.ub.edu/feinaub/</a:t>
            </a:r>
            <a:endParaRPr lang="ca-ES" sz="4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4200" dirty="0"/>
              <a:t>L’estudiant pot presentar l’</a:t>
            </a:r>
            <a:r>
              <a:rPr lang="ca-ES" sz="4200" b="1" dirty="0"/>
              <a:t>oferta</a:t>
            </a:r>
            <a:r>
              <a:rPr lang="ca-ES" sz="4200" dirty="0"/>
              <a:t> d’una entitat per el seu compte.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4200" b="1" dirty="0"/>
              <a:t>No</a:t>
            </a:r>
            <a:r>
              <a:rPr lang="ca-ES" sz="4200" dirty="0"/>
              <a:t> tenir cap </a:t>
            </a:r>
            <a:r>
              <a:rPr lang="ca-ES" sz="4200" b="1" dirty="0"/>
              <a:t>relació laboral </a:t>
            </a:r>
            <a:r>
              <a:rPr lang="ca-ES" sz="4200" dirty="0"/>
              <a:t>amb l’empresa o institució on es facin les pràctiques, </a:t>
            </a:r>
            <a:r>
              <a:rPr lang="ca-ES" sz="4200" b="1" dirty="0"/>
              <a:t>except</a:t>
            </a:r>
            <a:r>
              <a:rPr lang="ca-ES" sz="4200" dirty="0"/>
              <a:t>e en casos degudament justificats, valorats i aprovats pel responsable del centre de la UB (Vicedegà). No obstant això, en cas d’autoritzar‐les, s’hauran de dur a terme en un horari no coincident amb el laboral. Tasques de RRLL.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4200" b="1" dirty="0"/>
              <a:t>No</a:t>
            </a:r>
            <a:r>
              <a:rPr lang="ca-ES" sz="4200" dirty="0"/>
              <a:t> tenir cap </a:t>
            </a:r>
            <a:r>
              <a:rPr lang="ca-ES" sz="4200" b="1" dirty="0"/>
              <a:t>relació familiar</a:t>
            </a:r>
            <a:r>
              <a:rPr lang="ca-ES" sz="4200" dirty="0"/>
              <a:t> amb l’entitat.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b="1" dirty="0"/>
              <a:t>Assegurança</a:t>
            </a:r>
            <a:r>
              <a:rPr lang="ca-ES" sz="4200" dirty="0"/>
              <a:t> (http://www.ub.edu/sae/serveis/assegurances/voluntaria.html)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dirty="0"/>
              <a:t>	Menors de 28 anys, inclosa en la matrícula.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dirty="0"/>
              <a:t>	Majors de 28 anys, assegurança complementària.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na doble 3">
            <a:extLst>
              <a:ext uri="{FF2B5EF4-FFF2-40B4-BE49-F238E27FC236}">
                <a16:creationId xmlns:a16="http://schemas.microsoft.com/office/drawing/2014/main" id="{20D69AF5-5683-4A75-A9FD-8C05C819278A}"/>
              </a:ext>
            </a:extLst>
          </p:cNvPr>
          <p:cNvSpPr/>
          <p:nvPr/>
        </p:nvSpPr>
        <p:spPr>
          <a:xfrm>
            <a:off x="6084168" y="1143000"/>
            <a:ext cx="2946130" cy="1143000"/>
          </a:xfrm>
          <a:prstGeom prst="double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Poden ser no retribuïdes</a:t>
            </a:r>
          </a:p>
        </p:txBody>
      </p:sp>
      <p:cxnSp>
        <p:nvCxnSpPr>
          <p:cNvPr id="8" name="Connector de fletxa recta 7">
            <a:extLst>
              <a:ext uri="{FF2B5EF4-FFF2-40B4-BE49-F238E27FC236}">
                <a16:creationId xmlns:a16="http://schemas.microsoft.com/office/drawing/2014/main" id="{CE8494F4-6EBC-408C-A60A-F2B81C372858}"/>
              </a:ext>
            </a:extLst>
          </p:cNvPr>
          <p:cNvCxnSpPr>
            <a:cxnSpLocks/>
          </p:cNvCxnSpPr>
          <p:nvPr/>
        </p:nvCxnSpPr>
        <p:spPr>
          <a:xfrm flipH="1">
            <a:off x="2483768" y="4725144"/>
            <a:ext cx="338437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87F03B70-FA54-46B4-BCB1-B767D5321D00}"/>
              </a:ext>
            </a:extLst>
          </p:cNvPr>
          <p:cNvSpPr/>
          <p:nvPr/>
        </p:nvSpPr>
        <p:spPr>
          <a:xfrm>
            <a:off x="89478" y="4509119"/>
            <a:ext cx="2381570" cy="7920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/>
              <a:t>Oficina d’on es rep la prestació (SOC)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trella: de 7 puntes 4">
            <a:extLst>
              <a:ext uri="{FF2B5EF4-FFF2-40B4-BE49-F238E27FC236}">
                <a16:creationId xmlns:a16="http://schemas.microsoft.com/office/drawing/2014/main" id="{B213EFF2-708E-4FA3-88E2-B84D1DCBC56B}"/>
              </a:ext>
            </a:extLst>
          </p:cNvPr>
          <p:cNvSpPr/>
          <p:nvPr/>
        </p:nvSpPr>
        <p:spPr>
          <a:xfrm rot="1099080">
            <a:off x="5849926" y="3752178"/>
            <a:ext cx="3142852" cy="2223698"/>
          </a:xfrm>
          <a:prstGeom prst="star7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b="1" dirty="0"/>
              <a:t>Atenció!!!!</a:t>
            </a:r>
          </a:p>
          <a:p>
            <a:pPr algn="ctr"/>
            <a:r>
              <a:rPr lang="ca-ES" dirty="0"/>
              <a:t>si es percep una pensió i son pràctiques remunerades</a:t>
            </a:r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950" y="828722"/>
            <a:ext cx="8928100" cy="6029278"/>
          </a:xfrm>
        </p:spPr>
        <p:txBody>
          <a:bodyPr rtlCol="0">
            <a:normAutofit fontScale="6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5100" b="1" u="sng" dirty="0"/>
              <a:t>Empreses en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b="1" dirty="0" err="1"/>
              <a:t>Extracurriculars</a:t>
            </a:r>
            <a:r>
              <a:rPr lang="ca-ES" sz="4200" b="1" dirty="0"/>
              <a:t>: </a:t>
            </a:r>
            <a:r>
              <a:rPr lang="ca-ES" sz="4200" dirty="0">
                <a:hlinkClick r:id="rId2"/>
              </a:rPr>
              <a:t>borsatreball.dret@ub.edu</a:t>
            </a:r>
            <a:endParaRPr lang="ca-ES" sz="4200" dirty="0"/>
          </a:p>
          <a:p>
            <a:pPr fontAlgn="auto">
              <a:spcAft>
                <a:spcPts val="0"/>
              </a:spcAft>
              <a:defRPr/>
            </a:pPr>
            <a:r>
              <a:rPr lang="ca-ES" sz="4200" dirty="0"/>
              <a:t>Les entitats s’ofereixen en l’aplicació GIPE</a:t>
            </a:r>
            <a:endParaRPr lang="ca-ES" sz="42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4200" dirty="0"/>
              <a:t>L’estudiant pot presentar l’oferta d’una entitat.</a:t>
            </a:r>
          </a:p>
          <a:p>
            <a:pPr marL="57150" indent="0" fontAlgn="auto">
              <a:spcAft>
                <a:spcPts val="0"/>
              </a:spcAft>
              <a:buNone/>
              <a:defRPr/>
            </a:pPr>
            <a:r>
              <a:rPr lang="ca-ES" sz="4200" b="1" i="1" dirty="0"/>
              <a:t>No es podran fer </a:t>
            </a:r>
            <a:r>
              <a:rPr lang="ca-ES" sz="4200" i="1" dirty="0"/>
              <a:t>cap mena de </a:t>
            </a:r>
            <a:r>
              <a:rPr lang="ca-ES" sz="4200" b="1" i="1" dirty="0"/>
              <a:t>pràctiques </a:t>
            </a:r>
            <a:r>
              <a:rPr lang="ca-ES" sz="4200" i="1" dirty="0"/>
              <a:t>en una empresa o institució amb la qual es tingui </a:t>
            </a:r>
            <a:r>
              <a:rPr lang="ca-ES" sz="4200" b="1" i="1" dirty="0"/>
              <a:t>una relació contractual.</a:t>
            </a:r>
            <a:endParaRPr lang="ca-ES" sz="4200" b="1" i="1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b="1" dirty="0"/>
              <a:t>Assegurança</a:t>
            </a:r>
            <a:r>
              <a:rPr lang="ca-ES" sz="4200" dirty="0"/>
              <a:t> (http://www.ub.edu/sae/serveis/assegurances/voluntaria.html)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dirty="0"/>
              <a:t>	Menors de 28 anys, inclosa en la matrícula.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200" dirty="0"/>
              <a:t>	Majors de 28 anys, assegurança complementària.</a:t>
            </a: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Relacions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na doble 3">
            <a:extLst>
              <a:ext uri="{FF2B5EF4-FFF2-40B4-BE49-F238E27FC236}">
                <a16:creationId xmlns:a16="http://schemas.microsoft.com/office/drawing/2014/main" id="{20D69AF5-5683-4A75-A9FD-8C05C819278A}"/>
              </a:ext>
            </a:extLst>
          </p:cNvPr>
          <p:cNvSpPr/>
          <p:nvPr/>
        </p:nvSpPr>
        <p:spPr>
          <a:xfrm>
            <a:off x="6156175" y="1727054"/>
            <a:ext cx="2938377" cy="1143000"/>
          </a:xfrm>
          <a:prstGeom prst="doubleWav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/>
              <a:t>Son retribuïdes</a:t>
            </a:r>
          </a:p>
        </p:txBody>
      </p:sp>
      <p:cxnSp>
        <p:nvCxnSpPr>
          <p:cNvPr id="8" name="Connector de fletxa recta 7">
            <a:extLst>
              <a:ext uri="{FF2B5EF4-FFF2-40B4-BE49-F238E27FC236}">
                <a16:creationId xmlns:a16="http://schemas.microsoft.com/office/drawing/2014/main" id="{58915B33-A50D-43A7-870F-FCBAD540FF96}"/>
              </a:ext>
            </a:extLst>
          </p:cNvPr>
          <p:cNvCxnSpPr>
            <a:cxnSpLocks/>
          </p:cNvCxnSpPr>
          <p:nvPr/>
        </p:nvCxnSpPr>
        <p:spPr>
          <a:xfrm flipH="1">
            <a:off x="2483768" y="4509121"/>
            <a:ext cx="36724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F09C8EB1-6682-4FAC-AB0C-FF6522E2E942}"/>
              </a:ext>
            </a:extLst>
          </p:cNvPr>
          <p:cNvSpPr/>
          <p:nvPr/>
        </p:nvSpPr>
        <p:spPr>
          <a:xfrm>
            <a:off x="89478" y="4293096"/>
            <a:ext cx="2381570" cy="792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/>
              <a:t>Oficina d’on es rep la prestació (SOC)</a:t>
            </a:r>
          </a:p>
        </p:txBody>
      </p:sp>
    </p:spTree>
    <p:extLst>
      <p:ext uri="{BB962C8B-B14F-4D97-AF65-F5344CB8AC3E}">
        <p14:creationId xmlns:p14="http://schemas.microsoft.com/office/powerpoint/2010/main" val="254148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980728"/>
            <a:ext cx="8713788" cy="5877271"/>
          </a:xfrm>
        </p:spPr>
        <p:txBody>
          <a:bodyPr rtlCol="0">
            <a:normAutofit fontScale="6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800" b="1" u="sng" dirty="0"/>
              <a:t>Empreses en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800" dirty="0"/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400" dirty="0"/>
              <a:t>En el cas que l’estudiant vulgui </a:t>
            </a:r>
            <a:r>
              <a:rPr lang="ca-ES" sz="4400" b="1" dirty="0"/>
              <a:t>renunciar</a:t>
            </a:r>
            <a:r>
              <a:rPr lang="ca-ES" sz="4400" dirty="0"/>
              <a:t> a les pràctiques, haurà de formalitzar i lliurar un document degudament raonat, </a:t>
            </a:r>
            <a:r>
              <a:rPr lang="ca-ES" sz="4400" u="sng" dirty="0"/>
              <a:t>signat per l’empresa i per l’estudiant</a:t>
            </a:r>
            <a:r>
              <a:rPr lang="ca-ES" sz="4400" dirty="0"/>
              <a:t>.  </a:t>
            </a:r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400" dirty="0"/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400" b="1" dirty="0">
                <a:solidFill>
                  <a:srgbClr val="FF0000"/>
                </a:solidFill>
              </a:rPr>
              <a:t>En les curriculars, la no realització o realització de forma parcial del projecte formatiu implica la no superació d’aquesta matèria i no s’acumula les hores per altres pràctiques.</a:t>
            </a:r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400" dirty="0"/>
          </a:p>
          <a:p>
            <a:pPr marL="0" lvl="1" indent="0" algn="just" fontAlgn="auto">
              <a:spcAft>
                <a:spcPts val="0"/>
              </a:spcAft>
              <a:buNone/>
              <a:defRPr/>
            </a:pPr>
            <a:r>
              <a:rPr lang="ca-ES" sz="4400" b="1" u="sng" dirty="0"/>
              <a:t>Per sol·licitar qualsevol modificació del conveni o projecte formatiu, caldrà fer una instància demanant el canvi per part de l’entitat conjuntament amb l’estudiant. </a:t>
            </a: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1600" b="1" dirty="0"/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000" b="1" dirty="0"/>
              <a:t>A la pàgina web hi ha models d’aquests documents:</a:t>
            </a: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000" b="1" dirty="0"/>
              <a:t>https://www.ub.edu/portal/web/dret/graus/-/ensenyament/detallEnsenyament/1430704/16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Relacions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Requisits per poder fer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Tenir superats 120 crèdits del Grau de Relacions Laborals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Estar matriculat en el curs acadèmic, encara que disposi del 100% dels crèdits de la titulació ja superats. </a:t>
            </a:r>
            <a:endParaRPr lang="ca-ES" sz="2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No es podrà començar a fer les pràctiques sense haver lliurat la documentació exigida: 3 còpies, signades i complimentades correctament per l’entitat i l’alumne.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No ser titulat del Grau en </a:t>
            </a:r>
            <a:r>
              <a:rPr lang="ca-ES" sz="2600"/>
              <a:t>Relacions Laborals.</a:t>
            </a:r>
            <a:endParaRPr lang="ca-ES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bó">
  <a:themeElements>
    <a:clrScheme name="Sabó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ó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ó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</TotalTime>
  <Words>3182</Words>
  <Application>Microsoft Office PowerPoint</Application>
  <PresentationFormat>Presentació en pantalla (4:3)</PresentationFormat>
  <Paragraphs>305</Paragraphs>
  <Slides>37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2</vt:i4>
      </vt:variant>
      <vt:variant>
        <vt:lpstr>Títols de les diapositives</vt:lpstr>
      </vt:variant>
      <vt:variant>
        <vt:i4>37</vt:i4>
      </vt:variant>
    </vt:vector>
  </HeadingPairs>
  <TitlesOfParts>
    <vt:vector size="45" baseType="lpstr">
      <vt:lpstr>Abadi</vt:lpstr>
      <vt:lpstr>Arial</vt:lpstr>
      <vt:lpstr>Calibri</vt:lpstr>
      <vt:lpstr>Century Gothic</vt:lpstr>
      <vt:lpstr>Garamond</vt:lpstr>
      <vt:lpstr>Wingdings</vt:lpstr>
      <vt:lpstr>Tema de l'Office</vt:lpstr>
      <vt:lpstr>Sabó</vt:lpstr>
      <vt:lpstr>* PRÀCTIQUES EXTERNES * PRÀCTIQUES A LA CLÍNICA JURÍDICA   Grau de Relacions Laborals  Curs 2024-2025</vt:lpstr>
      <vt:lpstr>Pràctiques Externes  Grau de Relacions Laborals  Curs 2024-2025</vt:lpstr>
      <vt:lpstr> </vt:lpstr>
      <vt:lpstr>        </vt:lpstr>
      <vt:lpstr> </vt:lpstr>
      <vt:lpstr>       </vt:lpstr>
      <vt:lpstr>       </vt:lpstr>
      <vt:lpstr>        </vt:lpstr>
      <vt:lpstr>        </vt:lpstr>
      <vt:lpstr>        </vt:lpstr>
      <vt:lpstr>        </vt:lpstr>
      <vt:lpstr>        </vt:lpstr>
      <vt:lpstr>        </vt:lpstr>
      <vt:lpstr> </vt:lpstr>
      <vt:lpstr>        </vt:lpstr>
      <vt:lpstr> </vt:lpstr>
      <vt:lpstr> </vt:lpstr>
      <vt:lpstr>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PRÀCTIQUES A LA CLÍNICA JURÍDICA RELACIONS LABORALS </vt:lpstr>
      <vt:lpstr>Característiques</vt:lpstr>
      <vt:lpstr>Objectius:</vt:lpstr>
      <vt:lpstr>CLÍNICA JURÍDICA RELACIONS LABORALS</vt:lpstr>
      <vt:lpstr>Dinàmica de les pràctiques</vt:lpstr>
      <vt:lpstr>Entitats col·laboradores (CURS 2023-2024): </vt:lpstr>
      <vt:lpstr>PLACES OFERTADES AL CURS 2024-2025</vt:lpstr>
      <vt:lpstr>PLACES OFERTADES AL CURS 2024-2025</vt:lpstr>
      <vt:lpstr>Funcionament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Usuari</dc:creator>
  <cp:lastModifiedBy>Susana Moreno Caliz</cp:lastModifiedBy>
  <cp:revision>303</cp:revision>
  <cp:lastPrinted>2024-09-18T15:31:44Z</cp:lastPrinted>
  <dcterms:created xsi:type="dcterms:W3CDTF">2013-10-10T06:34:17Z</dcterms:created>
  <dcterms:modified xsi:type="dcterms:W3CDTF">2024-09-23T17:48:59Z</dcterms:modified>
</cp:coreProperties>
</file>