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4" r:id="rId8"/>
    <p:sldId id="269" r:id="rId9"/>
    <p:sldId id="27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AEC77-B57D-4E82-88C2-DF52B77DD94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D14434F-4476-4978-AE9E-EC22D92C4F7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Cambio Climático  como un problema esencialmente ambiental, de gran complejidad que, a su vez, requiere soluciones complejas o alternativas</a:t>
          </a:r>
          <a:endParaRPr lang="es-ES" dirty="0">
            <a:solidFill>
              <a:schemeClr val="tx1"/>
            </a:solidFill>
          </a:endParaRPr>
        </a:p>
      </dgm:t>
    </dgm:pt>
    <dgm:pt modelId="{6E50113E-8BCE-4922-9AFB-35CEAED4DFA9}" type="parTrans" cxnId="{F1DF1304-2F00-46C6-B7A4-DF1C3F073024}">
      <dgm:prSet/>
      <dgm:spPr/>
      <dgm:t>
        <a:bodyPr/>
        <a:lstStyle/>
        <a:p>
          <a:endParaRPr lang="es-ES"/>
        </a:p>
      </dgm:t>
    </dgm:pt>
    <dgm:pt modelId="{CF30EB9A-098C-473C-B320-BBA7CB853BF9}" type="sibTrans" cxnId="{F1DF1304-2F00-46C6-B7A4-DF1C3F073024}">
      <dgm:prSet/>
      <dgm:spPr/>
      <dgm:t>
        <a:bodyPr/>
        <a:lstStyle/>
        <a:p>
          <a:endParaRPr lang="es-ES"/>
        </a:p>
      </dgm:t>
    </dgm:pt>
    <dgm:pt modelId="{807402E5-BC43-44E4-A198-0273FAE7B334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Formulación diferente del derecho</a:t>
          </a:r>
          <a:endParaRPr lang="es-ES" b="1" dirty="0">
            <a:solidFill>
              <a:schemeClr val="tx1"/>
            </a:solidFill>
          </a:endParaRPr>
        </a:p>
      </dgm:t>
    </dgm:pt>
    <dgm:pt modelId="{C6CA738A-3A3B-4EB4-B58B-82542D103C1C}" type="parTrans" cxnId="{FEE47B6D-943E-4C3A-BF49-74CBA525C559}">
      <dgm:prSet/>
      <dgm:spPr/>
      <dgm:t>
        <a:bodyPr/>
        <a:lstStyle/>
        <a:p>
          <a:endParaRPr lang="es-ES"/>
        </a:p>
      </dgm:t>
    </dgm:pt>
    <dgm:pt modelId="{7496F4E7-BAF2-47CC-9860-11A447E4CEAE}" type="sibTrans" cxnId="{FEE47B6D-943E-4C3A-BF49-74CBA525C559}">
      <dgm:prSet/>
      <dgm:spPr/>
      <dgm:t>
        <a:bodyPr/>
        <a:lstStyle/>
        <a:p>
          <a:endParaRPr lang="es-ES"/>
        </a:p>
      </dgm:t>
    </dgm:pt>
    <dgm:pt modelId="{211B527D-36BD-4416-AB38-48F691506342}">
      <dgm:prSet phldrT="[Texto]"/>
      <dgm:spPr/>
      <dgm:t>
        <a:bodyPr/>
        <a:lstStyle/>
        <a:p>
          <a:pPr algn="l"/>
          <a:r>
            <a:rPr lang="es-ES" b="1" dirty="0" smtClean="0">
              <a:solidFill>
                <a:schemeClr val="accent2">
                  <a:lumMod val="75000"/>
                </a:schemeClr>
              </a:solidFill>
            </a:rPr>
            <a:t>Descentralización en la articulación de medidas y estrategias: A) La lucha contra el cambio climático no es una cuestión exclusiva de los Estados, sino que requiere la implicación de las </a:t>
          </a:r>
          <a:r>
            <a:rPr lang="es-ES" b="1" u="sng" dirty="0" smtClean="0">
              <a:solidFill>
                <a:schemeClr val="accent2">
                  <a:lumMod val="75000"/>
                </a:schemeClr>
              </a:solidFill>
            </a:rPr>
            <a:t>entidades </a:t>
          </a:r>
          <a:r>
            <a:rPr lang="es-ES" b="1" u="sng" dirty="0" err="1" smtClean="0">
              <a:solidFill>
                <a:schemeClr val="accent2">
                  <a:lumMod val="75000"/>
                </a:schemeClr>
              </a:solidFill>
            </a:rPr>
            <a:t>infraestatales</a:t>
          </a:r>
          <a:r>
            <a:rPr lang="es-ES" b="1" dirty="0" smtClean="0">
              <a:solidFill>
                <a:schemeClr val="accent2">
                  <a:lumMod val="75000"/>
                </a:schemeClr>
              </a:solidFill>
            </a:rPr>
            <a:t>, tanto regionales como locales</a:t>
          </a:r>
        </a:p>
        <a:p>
          <a:pPr algn="l"/>
          <a:r>
            <a:rPr lang="es-ES" b="1" dirty="0" smtClean="0">
              <a:solidFill>
                <a:schemeClr val="accent2">
                  <a:lumMod val="75000"/>
                </a:schemeClr>
              </a:solidFill>
            </a:rPr>
            <a:t>B) Impulso desde  </a:t>
          </a:r>
          <a:r>
            <a:rPr lang="es-ES" b="1" u="sng" dirty="0" smtClean="0">
              <a:solidFill>
                <a:schemeClr val="accent2">
                  <a:lumMod val="75000"/>
                </a:schemeClr>
              </a:solidFill>
            </a:rPr>
            <a:t>instancias internacionales </a:t>
          </a:r>
          <a:r>
            <a:rPr lang="es-ES" b="1" dirty="0" smtClean="0">
              <a:solidFill>
                <a:schemeClr val="accent2">
                  <a:lumMod val="75000"/>
                </a:schemeClr>
              </a:solidFill>
            </a:rPr>
            <a:t>y desde el Derecho Interno</a:t>
          </a:r>
          <a:endParaRPr lang="es-ES" b="1" dirty="0">
            <a:solidFill>
              <a:schemeClr val="accent2">
                <a:lumMod val="75000"/>
              </a:schemeClr>
            </a:solidFill>
          </a:endParaRPr>
        </a:p>
      </dgm:t>
    </dgm:pt>
    <dgm:pt modelId="{C3C6141B-5F49-4F31-8721-BAF4E3168F09}" type="parTrans" cxnId="{57A10910-1533-4B44-86E8-10A1722894D0}">
      <dgm:prSet/>
      <dgm:spPr/>
      <dgm:t>
        <a:bodyPr/>
        <a:lstStyle/>
        <a:p>
          <a:endParaRPr lang="es-ES"/>
        </a:p>
      </dgm:t>
    </dgm:pt>
    <dgm:pt modelId="{F08C9381-8B77-4D50-A0AB-F5F1FF036AFD}" type="sibTrans" cxnId="{57A10910-1533-4B44-86E8-10A1722894D0}">
      <dgm:prSet/>
      <dgm:spPr/>
      <dgm:t>
        <a:bodyPr/>
        <a:lstStyle/>
        <a:p>
          <a:endParaRPr lang="es-ES"/>
        </a:p>
      </dgm:t>
    </dgm:pt>
    <dgm:pt modelId="{5036236F-1D14-4683-84B2-4B30EC3F666E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Multiplicidad de sujetos</a:t>
          </a:r>
          <a:endParaRPr lang="es-ES" b="1" dirty="0">
            <a:solidFill>
              <a:schemeClr val="tx1"/>
            </a:solidFill>
          </a:endParaRPr>
        </a:p>
      </dgm:t>
    </dgm:pt>
    <dgm:pt modelId="{0EA4FA4F-5794-452E-8CFC-8571BCC6FA71}" type="parTrans" cxnId="{91FB8340-591A-48A1-9463-6E90EB136410}">
      <dgm:prSet/>
      <dgm:spPr/>
      <dgm:t>
        <a:bodyPr/>
        <a:lstStyle/>
        <a:p>
          <a:endParaRPr lang="es-ES"/>
        </a:p>
      </dgm:t>
    </dgm:pt>
    <dgm:pt modelId="{61E86DD0-B437-4DE7-B39E-482BB5767717}" type="sibTrans" cxnId="{91FB8340-591A-48A1-9463-6E90EB136410}">
      <dgm:prSet/>
      <dgm:spPr/>
      <dgm:t>
        <a:bodyPr/>
        <a:lstStyle/>
        <a:p>
          <a:endParaRPr lang="es-ES"/>
        </a:p>
      </dgm:t>
    </dgm:pt>
    <dgm:pt modelId="{B72836C9-438B-4337-AD91-9E2EB987A394}" type="pres">
      <dgm:prSet presAssocID="{E7DAEC77-B57D-4E82-88C2-DF52B77DD94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A3E5697-A468-4A38-A151-42B2C468D710}" type="pres">
      <dgm:prSet presAssocID="{8D14434F-4476-4978-AE9E-EC22D92C4F7D}" presName="root1" presStyleCnt="0"/>
      <dgm:spPr/>
    </dgm:pt>
    <dgm:pt modelId="{D6B18CA2-13AE-400A-91F1-FEC4059EE8CB}" type="pres">
      <dgm:prSet presAssocID="{8D14434F-4476-4978-AE9E-EC22D92C4F7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DDB680-B704-4806-BBB3-B86B53A15352}" type="pres">
      <dgm:prSet presAssocID="{8D14434F-4476-4978-AE9E-EC22D92C4F7D}" presName="level2hierChild" presStyleCnt="0"/>
      <dgm:spPr/>
    </dgm:pt>
    <dgm:pt modelId="{F0470061-B087-45AD-9E48-B69E8AF7A3E8}" type="pres">
      <dgm:prSet presAssocID="{C6CA738A-3A3B-4EB4-B58B-82542D103C1C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5B9BC053-81A3-4C78-81FF-D3C4760473C1}" type="pres">
      <dgm:prSet presAssocID="{C6CA738A-3A3B-4EB4-B58B-82542D103C1C}" presName="connTx" presStyleLbl="parChTrans1D2" presStyleIdx="0" presStyleCnt="2"/>
      <dgm:spPr/>
      <dgm:t>
        <a:bodyPr/>
        <a:lstStyle/>
        <a:p>
          <a:endParaRPr lang="es-ES"/>
        </a:p>
      </dgm:t>
    </dgm:pt>
    <dgm:pt modelId="{BE93D248-369B-4241-8FC3-0E07CBDA6888}" type="pres">
      <dgm:prSet presAssocID="{807402E5-BC43-44E4-A198-0273FAE7B334}" presName="root2" presStyleCnt="0"/>
      <dgm:spPr/>
    </dgm:pt>
    <dgm:pt modelId="{CA310447-6BAB-4810-ADF9-13A272C22A38}" type="pres">
      <dgm:prSet presAssocID="{807402E5-BC43-44E4-A198-0273FAE7B33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E9172A-0237-4CB2-9817-4204AA9A0668}" type="pres">
      <dgm:prSet presAssocID="{807402E5-BC43-44E4-A198-0273FAE7B334}" presName="level3hierChild" presStyleCnt="0"/>
      <dgm:spPr/>
    </dgm:pt>
    <dgm:pt modelId="{1D60EDA5-F3C3-4D10-B41F-B6036263EF75}" type="pres">
      <dgm:prSet presAssocID="{C3C6141B-5F49-4F31-8721-BAF4E3168F09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5C106DA6-4DD5-42D4-ADA9-EC7FBC891798}" type="pres">
      <dgm:prSet presAssocID="{C3C6141B-5F49-4F31-8721-BAF4E3168F09}" presName="connTx" presStyleLbl="parChTrans1D3" presStyleIdx="0" presStyleCnt="1"/>
      <dgm:spPr/>
      <dgm:t>
        <a:bodyPr/>
        <a:lstStyle/>
        <a:p>
          <a:endParaRPr lang="es-ES"/>
        </a:p>
      </dgm:t>
    </dgm:pt>
    <dgm:pt modelId="{3666B3CF-4650-4C89-932A-CAB39B0AE9C5}" type="pres">
      <dgm:prSet presAssocID="{211B527D-36BD-4416-AB38-48F691506342}" presName="root2" presStyleCnt="0"/>
      <dgm:spPr/>
    </dgm:pt>
    <dgm:pt modelId="{19D95246-C9B8-4C9E-A011-1D29B381E1A4}" type="pres">
      <dgm:prSet presAssocID="{211B527D-36BD-4416-AB38-48F691506342}" presName="LevelTwoTextNode" presStyleLbl="node3" presStyleIdx="0" presStyleCnt="1" custScaleX="77325" custScaleY="3303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DFF13-44ED-4A63-91CE-5EB5D3834753}" type="pres">
      <dgm:prSet presAssocID="{211B527D-36BD-4416-AB38-48F691506342}" presName="level3hierChild" presStyleCnt="0"/>
      <dgm:spPr/>
    </dgm:pt>
    <dgm:pt modelId="{AF60B4A0-9B65-4D91-98A0-57450C6AAE6D}" type="pres">
      <dgm:prSet presAssocID="{0EA4FA4F-5794-452E-8CFC-8571BCC6FA71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3FDBC7FF-CE2A-4571-9E18-072EBE6F6F02}" type="pres">
      <dgm:prSet presAssocID="{0EA4FA4F-5794-452E-8CFC-8571BCC6FA71}" presName="connTx" presStyleLbl="parChTrans1D2" presStyleIdx="1" presStyleCnt="2"/>
      <dgm:spPr/>
      <dgm:t>
        <a:bodyPr/>
        <a:lstStyle/>
        <a:p>
          <a:endParaRPr lang="es-ES"/>
        </a:p>
      </dgm:t>
    </dgm:pt>
    <dgm:pt modelId="{85DE5E59-50B0-4C72-BFEC-668FC79972CE}" type="pres">
      <dgm:prSet presAssocID="{5036236F-1D14-4683-84B2-4B30EC3F666E}" presName="root2" presStyleCnt="0"/>
      <dgm:spPr/>
    </dgm:pt>
    <dgm:pt modelId="{095642AD-8946-47AE-A605-9FDD5507774C}" type="pres">
      <dgm:prSet presAssocID="{5036236F-1D14-4683-84B2-4B30EC3F666E}" presName="LevelTwoTextNode" presStyleLbl="node2" presStyleIdx="1" presStyleCnt="2" custLinFactNeighborX="892" custLinFactNeighborY="-41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DC291F-43A1-4DD5-B303-3FD22062CB59}" type="pres">
      <dgm:prSet presAssocID="{5036236F-1D14-4683-84B2-4B30EC3F666E}" presName="level3hierChild" presStyleCnt="0"/>
      <dgm:spPr/>
    </dgm:pt>
  </dgm:ptLst>
  <dgm:cxnLst>
    <dgm:cxn modelId="{26C59A2B-527F-4085-8241-1ED3E07CF4C3}" type="presOf" srcId="{C3C6141B-5F49-4F31-8721-BAF4E3168F09}" destId="{5C106DA6-4DD5-42D4-ADA9-EC7FBC891798}" srcOrd="1" destOrd="0" presId="urn:microsoft.com/office/officeart/2005/8/layout/hierarchy2"/>
    <dgm:cxn modelId="{F1DF1304-2F00-46C6-B7A4-DF1C3F073024}" srcId="{E7DAEC77-B57D-4E82-88C2-DF52B77DD94C}" destId="{8D14434F-4476-4978-AE9E-EC22D92C4F7D}" srcOrd="0" destOrd="0" parTransId="{6E50113E-8BCE-4922-9AFB-35CEAED4DFA9}" sibTransId="{CF30EB9A-098C-473C-B320-BBA7CB853BF9}"/>
    <dgm:cxn modelId="{EDDE6EF8-0318-4F0E-8670-5F0D90C6173C}" type="presOf" srcId="{211B527D-36BD-4416-AB38-48F691506342}" destId="{19D95246-C9B8-4C9E-A011-1D29B381E1A4}" srcOrd="0" destOrd="0" presId="urn:microsoft.com/office/officeart/2005/8/layout/hierarchy2"/>
    <dgm:cxn modelId="{399F72BE-BBDC-4E7A-8F23-BC177F7A6895}" type="presOf" srcId="{C6CA738A-3A3B-4EB4-B58B-82542D103C1C}" destId="{5B9BC053-81A3-4C78-81FF-D3C4760473C1}" srcOrd="1" destOrd="0" presId="urn:microsoft.com/office/officeart/2005/8/layout/hierarchy2"/>
    <dgm:cxn modelId="{100ABE0A-6167-45D6-A840-F6D98FD941A8}" type="presOf" srcId="{0EA4FA4F-5794-452E-8CFC-8571BCC6FA71}" destId="{AF60B4A0-9B65-4D91-98A0-57450C6AAE6D}" srcOrd="0" destOrd="0" presId="urn:microsoft.com/office/officeart/2005/8/layout/hierarchy2"/>
    <dgm:cxn modelId="{EC45E518-2EA0-4999-98C8-DA13141D8326}" type="presOf" srcId="{0EA4FA4F-5794-452E-8CFC-8571BCC6FA71}" destId="{3FDBC7FF-CE2A-4571-9E18-072EBE6F6F02}" srcOrd="1" destOrd="0" presId="urn:microsoft.com/office/officeart/2005/8/layout/hierarchy2"/>
    <dgm:cxn modelId="{DA41A9A3-E781-4049-85A2-7A59A3B6EFAF}" type="presOf" srcId="{C3C6141B-5F49-4F31-8721-BAF4E3168F09}" destId="{1D60EDA5-F3C3-4D10-B41F-B6036263EF75}" srcOrd="0" destOrd="0" presId="urn:microsoft.com/office/officeart/2005/8/layout/hierarchy2"/>
    <dgm:cxn modelId="{39F76BD9-9A2D-4849-9CA5-8710CD170506}" type="presOf" srcId="{8D14434F-4476-4978-AE9E-EC22D92C4F7D}" destId="{D6B18CA2-13AE-400A-91F1-FEC4059EE8CB}" srcOrd="0" destOrd="0" presId="urn:microsoft.com/office/officeart/2005/8/layout/hierarchy2"/>
    <dgm:cxn modelId="{14AC020C-A461-40B7-80BA-41E811EB4EBE}" type="presOf" srcId="{807402E5-BC43-44E4-A198-0273FAE7B334}" destId="{CA310447-6BAB-4810-ADF9-13A272C22A38}" srcOrd="0" destOrd="0" presId="urn:microsoft.com/office/officeart/2005/8/layout/hierarchy2"/>
    <dgm:cxn modelId="{A8EF55C2-440F-43D1-9886-DFC8F991A1E1}" type="presOf" srcId="{5036236F-1D14-4683-84B2-4B30EC3F666E}" destId="{095642AD-8946-47AE-A605-9FDD5507774C}" srcOrd="0" destOrd="0" presId="urn:microsoft.com/office/officeart/2005/8/layout/hierarchy2"/>
    <dgm:cxn modelId="{0587AD05-A60B-43FE-95F1-B0C6BCAAE586}" type="presOf" srcId="{C6CA738A-3A3B-4EB4-B58B-82542D103C1C}" destId="{F0470061-B087-45AD-9E48-B69E8AF7A3E8}" srcOrd="0" destOrd="0" presId="urn:microsoft.com/office/officeart/2005/8/layout/hierarchy2"/>
    <dgm:cxn modelId="{57A10910-1533-4B44-86E8-10A1722894D0}" srcId="{807402E5-BC43-44E4-A198-0273FAE7B334}" destId="{211B527D-36BD-4416-AB38-48F691506342}" srcOrd="0" destOrd="0" parTransId="{C3C6141B-5F49-4F31-8721-BAF4E3168F09}" sibTransId="{F08C9381-8B77-4D50-A0AB-F5F1FF036AFD}"/>
    <dgm:cxn modelId="{91FB8340-591A-48A1-9463-6E90EB136410}" srcId="{8D14434F-4476-4978-AE9E-EC22D92C4F7D}" destId="{5036236F-1D14-4683-84B2-4B30EC3F666E}" srcOrd="1" destOrd="0" parTransId="{0EA4FA4F-5794-452E-8CFC-8571BCC6FA71}" sibTransId="{61E86DD0-B437-4DE7-B39E-482BB5767717}"/>
    <dgm:cxn modelId="{FEE47B6D-943E-4C3A-BF49-74CBA525C559}" srcId="{8D14434F-4476-4978-AE9E-EC22D92C4F7D}" destId="{807402E5-BC43-44E4-A198-0273FAE7B334}" srcOrd="0" destOrd="0" parTransId="{C6CA738A-3A3B-4EB4-B58B-82542D103C1C}" sibTransId="{7496F4E7-BAF2-47CC-9860-11A447E4CEAE}"/>
    <dgm:cxn modelId="{58DCEFA4-CB19-43D3-8E60-809BC2993048}" type="presOf" srcId="{E7DAEC77-B57D-4E82-88C2-DF52B77DD94C}" destId="{B72836C9-438B-4337-AD91-9E2EB987A394}" srcOrd="0" destOrd="0" presId="urn:microsoft.com/office/officeart/2005/8/layout/hierarchy2"/>
    <dgm:cxn modelId="{512A9723-18B5-4F36-B903-DD3864389B82}" type="presParOf" srcId="{B72836C9-438B-4337-AD91-9E2EB987A394}" destId="{6A3E5697-A468-4A38-A151-42B2C468D710}" srcOrd="0" destOrd="0" presId="urn:microsoft.com/office/officeart/2005/8/layout/hierarchy2"/>
    <dgm:cxn modelId="{3D934995-E267-4CFA-B7B5-A928C2D6E792}" type="presParOf" srcId="{6A3E5697-A468-4A38-A151-42B2C468D710}" destId="{D6B18CA2-13AE-400A-91F1-FEC4059EE8CB}" srcOrd="0" destOrd="0" presId="urn:microsoft.com/office/officeart/2005/8/layout/hierarchy2"/>
    <dgm:cxn modelId="{A528A461-4435-4422-973D-533C05DF04B7}" type="presParOf" srcId="{6A3E5697-A468-4A38-A151-42B2C468D710}" destId="{C0DDB680-B704-4806-BBB3-B86B53A15352}" srcOrd="1" destOrd="0" presId="urn:microsoft.com/office/officeart/2005/8/layout/hierarchy2"/>
    <dgm:cxn modelId="{F486A604-FD51-457C-ADF7-9F2F3C420828}" type="presParOf" srcId="{C0DDB680-B704-4806-BBB3-B86B53A15352}" destId="{F0470061-B087-45AD-9E48-B69E8AF7A3E8}" srcOrd="0" destOrd="0" presId="urn:microsoft.com/office/officeart/2005/8/layout/hierarchy2"/>
    <dgm:cxn modelId="{C8F74F1D-E3C6-43B9-A5C8-3112C322B1FF}" type="presParOf" srcId="{F0470061-B087-45AD-9E48-B69E8AF7A3E8}" destId="{5B9BC053-81A3-4C78-81FF-D3C4760473C1}" srcOrd="0" destOrd="0" presId="urn:microsoft.com/office/officeart/2005/8/layout/hierarchy2"/>
    <dgm:cxn modelId="{D214F561-22E6-4C87-8619-524B6F611ED8}" type="presParOf" srcId="{C0DDB680-B704-4806-BBB3-B86B53A15352}" destId="{BE93D248-369B-4241-8FC3-0E07CBDA6888}" srcOrd="1" destOrd="0" presId="urn:microsoft.com/office/officeart/2005/8/layout/hierarchy2"/>
    <dgm:cxn modelId="{D011D014-2EFB-4EEA-8E88-98451942F703}" type="presParOf" srcId="{BE93D248-369B-4241-8FC3-0E07CBDA6888}" destId="{CA310447-6BAB-4810-ADF9-13A272C22A38}" srcOrd="0" destOrd="0" presId="urn:microsoft.com/office/officeart/2005/8/layout/hierarchy2"/>
    <dgm:cxn modelId="{E94BB6DC-F8EF-4684-A488-D7A296D37E55}" type="presParOf" srcId="{BE93D248-369B-4241-8FC3-0E07CBDA6888}" destId="{8AE9172A-0237-4CB2-9817-4204AA9A0668}" srcOrd="1" destOrd="0" presId="urn:microsoft.com/office/officeart/2005/8/layout/hierarchy2"/>
    <dgm:cxn modelId="{E225D9AF-153B-4297-B80B-F35AE5572EF1}" type="presParOf" srcId="{8AE9172A-0237-4CB2-9817-4204AA9A0668}" destId="{1D60EDA5-F3C3-4D10-B41F-B6036263EF75}" srcOrd="0" destOrd="0" presId="urn:microsoft.com/office/officeart/2005/8/layout/hierarchy2"/>
    <dgm:cxn modelId="{361E3F39-E423-4957-8CDB-E06C0BB9CD87}" type="presParOf" srcId="{1D60EDA5-F3C3-4D10-B41F-B6036263EF75}" destId="{5C106DA6-4DD5-42D4-ADA9-EC7FBC891798}" srcOrd="0" destOrd="0" presId="urn:microsoft.com/office/officeart/2005/8/layout/hierarchy2"/>
    <dgm:cxn modelId="{7E11EE00-19F8-4E28-9D18-FADE1D6C4F53}" type="presParOf" srcId="{8AE9172A-0237-4CB2-9817-4204AA9A0668}" destId="{3666B3CF-4650-4C89-932A-CAB39B0AE9C5}" srcOrd="1" destOrd="0" presId="urn:microsoft.com/office/officeart/2005/8/layout/hierarchy2"/>
    <dgm:cxn modelId="{15F761FC-9055-4CD1-AB32-FCF745445E73}" type="presParOf" srcId="{3666B3CF-4650-4C89-932A-CAB39B0AE9C5}" destId="{19D95246-C9B8-4C9E-A011-1D29B381E1A4}" srcOrd="0" destOrd="0" presId="urn:microsoft.com/office/officeart/2005/8/layout/hierarchy2"/>
    <dgm:cxn modelId="{3129765B-FE1A-4386-9B7D-D53D89666EA8}" type="presParOf" srcId="{3666B3CF-4650-4C89-932A-CAB39B0AE9C5}" destId="{FD9DFF13-44ED-4A63-91CE-5EB5D3834753}" srcOrd="1" destOrd="0" presId="urn:microsoft.com/office/officeart/2005/8/layout/hierarchy2"/>
    <dgm:cxn modelId="{E1A3FB76-ECB2-4523-952E-3B2A5D453395}" type="presParOf" srcId="{C0DDB680-B704-4806-BBB3-B86B53A15352}" destId="{AF60B4A0-9B65-4D91-98A0-57450C6AAE6D}" srcOrd="2" destOrd="0" presId="urn:microsoft.com/office/officeart/2005/8/layout/hierarchy2"/>
    <dgm:cxn modelId="{1A8E17C0-BF90-4A95-B0E6-A50D6EA00ED4}" type="presParOf" srcId="{AF60B4A0-9B65-4D91-98A0-57450C6AAE6D}" destId="{3FDBC7FF-CE2A-4571-9E18-072EBE6F6F02}" srcOrd="0" destOrd="0" presId="urn:microsoft.com/office/officeart/2005/8/layout/hierarchy2"/>
    <dgm:cxn modelId="{ED0964D1-040A-4FAD-A176-6093CBBFE637}" type="presParOf" srcId="{C0DDB680-B704-4806-BBB3-B86B53A15352}" destId="{85DE5E59-50B0-4C72-BFEC-668FC79972CE}" srcOrd="3" destOrd="0" presId="urn:microsoft.com/office/officeart/2005/8/layout/hierarchy2"/>
    <dgm:cxn modelId="{1A3B7AF9-AD6F-40CD-B35A-1A825269FCE0}" type="presParOf" srcId="{85DE5E59-50B0-4C72-BFEC-668FC79972CE}" destId="{095642AD-8946-47AE-A605-9FDD5507774C}" srcOrd="0" destOrd="0" presId="urn:microsoft.com/office/officeart/2005/8/layout/hierarchy2"/>
    <dgm:cxn modelId="{2EEA4D64-5F7E-4C10-A884-2787C17A68FC}" type="presParOf" srcId="{85DE5E59-50B0-4C72-BFEC-668FC79972CE}" destId="{B0DC291F-43A1-4DD5-B303-3FD22062CB5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80F16-5BEF-4391-85C7-6772C570BC43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4575852-39A9-4301-9D76-F8DB69C80797}">
      <dgm:prSet phldrT="[Texto]"/>
      <dgm:spPr/>
      <dgm:t>
        <a:bodyPr/>
        <a:lstStyle/>
        <a:p>
          <a:r>
            <a:rPr lang="es-ES" dirty="0" smtClean="0"/>
            <a:t>Punto de partida similar: Mínima consideración en la legislación básica</a:t>
          </a:r>
          <a:endParaRPr lang="es-ES" dirty="0"/>
        </a:p>
      </dgm:t>
    </dgm:pt>
    <dgm:pt modelId="{0EBD3949-E837-4A99-8957-8C2D37704458}" type="parTrans" cxnId="{D7593224-F188-4890-BA13-60FD24F2FFEC}">
      <dgm:prSet/>
      <dgm:spPr/>
      <dgm:t>
        <a:bodyPr/>
        <a:lstStyle/>
        <a:p>
          <a:endParaRPr lang="es-ES"/>
        </a:p>
      </dgm:t>
    </dgm:pt>
    <dgm:pt modelId="{B3DE7CA2-63AB-4890-BE91-D29E4193986D}" type="sibTrans" cxnId="{D7593224-F188-4890-BA13-60FD24F2FFEC}">
      <dgm:prSet/>
      <dgm:spPr/>
      <dgm:t>
        <a:bodyPr/>
        <a:lstStyle/>
        <a:p>
          <a:endParaRPr lang="es-ES"/>
        </a:p>
      </dgm:t>
    </dgm:pt>
    <dgm:pt modelId="{EE7272BE-10F8-4BC8-A7E1-3E591BD64DCB}">
      <dgm:prSet phldrT="[Texto]"/>
      <dgm:spPr/>
      <dgm:t>
        <a:bodyPr/>
        <a:lstStyle/>
        <a:p>
          <a:r>
            <a:rPr lang="es-ES" dirty="0" smtClean="0"/>
            <a:t>Todas las Administraciones se encuentran vinculados por los objetivos del art. 1 LCCTE, pero en el contexto de la coordinación y la cooperación</a:t>
          </a:r>
          <a:endParaRPr lang="es-ES" dirty="0"/>
        </a:p>
      </dgm:t>
    </dgm:pt>
    <dgm:pt modelId="{A112E70D-DDA8-46ED-89C9-3F75C16014A8}" type="parTrans" cxnId="{AC818013-7282-413D-AFC2-A9FCF4AF8E88}">
      <dgm:prSet/>
      <dgm:spPr/>
      <dgm:t>
        <a:bodyPr/>
        <a:lstStyle/>
        <a:p>
          <a:endParaRPr lang="es-ES"/>
        </a:p>
      </dgm:t>
    </dgm:pt>
    <dgm:pt modelId="{CACC7F64-5789-4D1C-8AFA-6D8BE4B2EFFF}" type="sibTrans" cxnId="{AC818013-7282-413D-AFC2-A9FCF4AF8E88}">
      <dgm:prSet/>
      <dgm:spPr/>
      <dgm:t>
        <a:bodyPr/>
        <a:lstStyle/>
        <a:p>
          <a:endParaRPr lang="es-ES"/>
        </a:p>
      </dgm:t>
    </dgm:pt>
    <dgm:pt modelId="{36E5707C-6841-486F-8CEB-E91423E9030C}">
      <dgm:prSet phldrT="[Texto]"/>
      <dgm:spPr/>
      <dgm:t>
        <a:bodyPr/>
        <a:lstStyle/>
        <a:p>
          <a:r>
            <a:rPr lang="es-ES" dirty="0" smtClean="0"/>
            <a:t>Mayor implicación desde las Leyes autonómicas de clima: gobernanza</a:t>
          </a:r>
          <a:endParaRPr lang="es-ES" dirty="0"/>
        </a:p>
      </dgm:t>
    </dgm:pt>
    <dgm:pt modelId="{5C9F7A54-40C1-4BFD-99C4-3D963A9548CC}" type="parTrans" cxnId="{525B240A-4550-47B9-88CD-E6397C0662A9}">
      <dgm:prSet/>
      <dgm:spPr/>
      <dgm:t>
        <a:bodyPr/>
        <a:lstStyle/>
        <a:p>
          <a:endParaRPr lang="es-ES"/>
        </a:p>
      </dgm:t>
    </dgm:pt>
    <dgm:pt modelId="{41ECC3BD-26A9-4469-BC5C-AC2146030FEC}" type="sibTrans" cxnId="{525B240A-4550-47B9-88CD-E6397C0662A9}">
      <dgm:prSet/>
      <dgm:spPr/>
      <dgm:t>
        <a:bodyPr/>
        <a:lstStyle/>
        <a:p>
          <a:endParaRPr lang="es-ES"/>
        </a:p>
      </dgm:t>
    </dgm:pt>
    <dgm:pt modelId="{8B0D86A7-D48D-4E3A-97A5-967C2F200D8D}">
      <dgm:prSet phldrT="[Texto]"/>
      <dgm:spPr/>
      <dgm:t>
        <a:bodyPr/>
        <a:lstStyle/>
        <a:p>
          <a:r>
            <a:rPr lang="es-ES" b="1" dirty="0" smtClean="0">
              <a:solidFill>
                <a:srgbClr val="C00000"/>
              </a:solidFill>
            </a:rPr>
            <a:t>¿Debe cambiar el modelo de atribución de competencias de los municipios/EE.LL?</a:t>
          </a:r>
          <a:endParaRPr lang="es-ES" b="1" dirty="0">
            <a:solidFill>
              <a:srgbClr val="C00000"/>
            </a:solidFill>
          </a:endParaRPr>
        </a:p>
      </dgm:t>
    </dgm:pt>
    <dgm:pt modelId="{7DB11176-8DD7-46E8-923F-B3C15AB2989B}" type="parTrans" cxnId="{891C6417-3B4D-4250-91E9-9CEA1EF9B410}">
      <dgm:prSet/>
      <dgm:spPr/>
      <dgm:t>
        <a:bodyPr/>
        <a:lstStyle/>
        <a:p>
          <a:endParaRPr lang="es-ES"/>
        </a:p>
      </dgm:t>
    </dgm:pt>
    <dgm:pt modelId="{2BE83A9D-D687-45C0-919D-125AA6D5618A}" type="sibTrans" cxnId="{891C6417-3B4D-4250-91E9-9CEA1EF9B410}">
      <dgm:prSet/>
      <dgm:spPr/>
      <dgm:t>
        <a:bodyPr/>
        <a:lstStyle/>
        <a:p>
          <a:endParaRPr lang="es-ES"/>
        </a:p>
      </dgm:t>
    </dgm:pt>
    <dgm:pt modelId="{2C05ED5A-7CF4-4BFE-8B69-D08B995928DB}" type="pres">
      <dgm:prSet presAssocID="{4A980F16-5BEF-4391-85C7-6772C570BC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037AF0-6FB8-4307-8DD4-12C6E6481A14}" type="pres">
      <dgm:prSet presAssocID="{4A980F16-5BEF-4391-85C7-6772C570BC43}" presName="axisShape" presStyleLbl="bgShp" presStyleIdx="0" presStyleCnt="1"/>
      <dgm:spPr/>
    </dgm:pt>
    <dgm:pt modelId="{8E6E12BF-1451-451C-8142-8B0C8B188F4D}" type="pres">
      <dgm:prSet presAssocID="{4A980F16-5BEF-4391-85C7-6772C570BC4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310891-012B-4A6A-A099-D8C81A40EC3C}" type="pres">
      <dgm:prSet presAssocID="{4A980F16-5BEF-4391-85C7-6772C570BC4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AF073A-11DC-440E-AB42-42FB1D329DC2}" type="pres">
      <dgm:prSet presAssocID="{4A980F16-5BEF-4391-85C7-6772C570BC4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EA42CD-B04C-4865-977A-9691DFE538C2}" type="pres">
      <dgm:prSet presAssocID="{4A980F16-5BEF-4391-85C7-6772C570BC4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5B240A-4550-47B9-88CD-E6397C0662A9}" srcId="{4A980F16-5BEF-4391-85C7-6772C570BC43}" destId="{36E5707C-6841-486F-8CEB-E91423E9030C}" srcOrd="2" destOrd="0" parTransId="{5C9F7A54-40C1-4BFD-99C4-3D963A9548CC}" sibTransId="{41ECC3BD-26A9-4469-BC5C-AC2146030FEC}"/>
    <dgm:cxn modelId="{891C6417-3B4D-4250-91E9-9CEA1EF9B410}" srcId="{4A980F16-5BEF-4391-85C7-6772C570BC43}" destId="{8B0D86A7-D48D-4E3A-97A5-967C2F200D8D}" srcOrd="3" destOrd="0" parTransId="{7DB11176-8DD7-46E8-923F-B3C15AB2989B}" sibTransId="{2BE83A9D-D687-45C0-919D-125AA6D5618A}"/>
    <dgm:cxn modelId="{C0EE0F42-1A94-42EE-AD73-95AB5062E042}" type="presOf" srcId="{64575852-39A9-4301-9D76-F8DB69C80797}" destId="{8E6E12BF-1451-451C-8142-8B0C8B188F4D}" srcOrd="0" destOrd="0" presId="urn:microsoft.com/office/officeart/2005/8/layout/matrix2"/>
    <dgm:cxn modelId="{AC818013-7282-413D-AFC2-A9FCF4AF8E88}" srcId="{4A980F16-5BEF-4391-85C7-6772C570BC43}" destId="{EE7272BE-10F8-4BC8-A7E1-3E591BD64DCB}" srcOrd="1" destOrd="0" parTransId="{A112E70D-DDA8-46ED-89C9-3F75C16014A8}" sibTransId="{CACC7F64-5789-4D1C-8AFA-6D8BE4B2EFFF}"/>
    <dgm:cxn modelId="{B20F62DD-C8C1-4C3B-813D-DCBBB824FA55}" type="presOf" srcId="{8B0D86A7-D48D-4E3A-97A5-967C2F200D8D}" destId="{3EEA42CD-B04C-4865-977A-9691DFE538C2}" srcOrd="0" destOrd="0" presId="urn:microsoft.com/office/officeart/2005/8/layout/matrix2"/>
    <dgm:cxn modelId="{CE3A8682-B8A8-4DC3-B4CF-2D64212641C8}" type="presOf" srcId="{EE7272BE-10F8-4BC8-A7E1-3E591BD64DCB}" destId="{83310891-012B-4A6A-A099-D8C81A40EC3C}" srcOrd="0" destOrd="0" presId="urn:microsoft.com/office/officeart/2005/8/layout/matrix2"/>
    <dgm:cxn modelId="{D7593224-F188-4890-BA13-60FD24F2FFEC}" srcId="{4A980F16-5BEF-4391-85C7-6772C570BC43}" destId="{64575852-39A9-4301-9D76-F8DB69C80797}" srcOrd="0" destOrd="0" parTransId="{0EBD3949-E837-4A99-8957-8C2D37704458}" sibTransId="{B3DE7CA2-63AB-4890-BE91-D29E4193986D}"/>
    <dgm:cxn modelId="{129F9143-6CBD-4515-A293-D3FDC2F4EF4C}" type="presOf" srcId="{36E5707C-6841-486F-8CEB-E91423E9030C}" destId="{7EAF073A-11DC-440E-AB42-42FB1D329DC2}" srcOrd="0" destOrd="0" presId="urn:microsoft.com/office/officeart/2005/8/layout/matrix2"/>
    <dgm:cxn modelId="{CDD79965-FD0A-4491-A4DE-FB4444E8E879}" type="presOf" srcId="{4A980F16-5BEF-4391-85C7-6772C570BC43}" destId="{2C05ED5A-7CF4-4BFE-8B69-D08B995928DB}" srcOrd="0" destOrd="0" presId="urn:microsoft.com/office/officeart/2005/8/layout/matrix2"/>
    <dgm:cxn modelId="{D02A64E9-3B91-47F3-811B-C8CB716C4F90}" type="presParOf" srcId="{2C05ED5A-7CF4-4BFE-8B69-D08B995928DB}" destId="{92037AF0-6FB8-4307-8DD4-12C6E6481A14}" srcOrd="0" destOrd="0" presId="urn:microsoft.com/office/officeart/2005/8/layout/matrix2"/>
    <dgm:cxn modelId="{180B979C-7A2D-4945-B821-3F0071AEE144}" type="presParOf" srcId="{2C05ED5A-7CF4-4BFE-8B69-D08B995928DB}" destId="{8E6E12BF-1451-451C-8142-8B0C8B188F4D}" srcOrd="1" destOrd="0" presId="urn:microsoft.com/office/officeart/2005/8/layout/matrix2"/>
    <dgm:cxn modelId="{243EF2B2-961A-4DD9-A52C-D812A8484CC3}" type="presParOf" srcId="{2C05ED5A-7CF4-4BFE-8B69-D08B995928DB}" destId="{83310891-012B-4A6A-A099-D8C81A40EC3C}" srcOrd="2" destOrd="0" presId="urn:microsoft.com/office/officeart/2005/8/layout/matrix2"/>
    <dgm:cxn modelId="{D3C826B5-02DD-403C-9C2C-C17CC6BEDC5F}" type="presParOf" srcId="{2C05ED5A-7CF4-4BFE-8B69-D08B995928DB}" destId="{7EAF073A-11DC-440E-AB42-42FB1D329DC2}" srcOrd="3" destOrd="0" presId="urn:microsoft.com/office/officeart/2005/8/layout/matrix2"/>
    <dgm:cxn modelId="{1D5A4509-1D33-4B83-9C1E-B514BD116FE1}" type="presParOf" srcId="{2C05ED5A-7CF4-4BFE-8B69-D08B995928DB}" destId="{3EEA42CD-B04C-4865-977A-9691DFE538C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3BE93C-801D-4B88-AF39-205E6721DD36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7753F89-7541-4754-B45B-986D46EACEB8}">
      <dgm:prSet phldrT="[Texto]"/>
      <dgm:spPr/>
      <dgm:t>
        <a:bodyPr/>
        <a:lstStyle/>
        <a:p>
          <a:r>
            <a:rPr lang="es-ES" b="1" dirty="0" smtClean="0">
              <a:solidFill>
                <a:srgbClr val="C00000"/>
              </a:solidFill>
            </a:rPr>
            <a:t>¿Un derecho del Cambio Climático?</a:t>
          </a:r>
          <a:endParaRPr lang="es-ES" b="1" dirty="0">
            <a:solidFill>
              <a:srgbClr val="C00000"/>
            </a:solidFill>
          </a:endParaRPr>
        </a:p>
      </dgm:t>
    </dgm:pt>
    <dgm:pt modelId="{79D60707-FE7C-40B6-9BF2-F238F6F77956}" type="parTrans" cxnId="{9CD614EA-C6A4-4933-B48A-7E5A964DE5D8}">
      <dgm:prSet/>
      <dgm:spPr/>
      <dgm:t>
        <a:bodyPr/>
        <a:lstStyle/>
        <a:p>
          <a:endParaRPr lang="es-ES"/>
        </a:p>
      </dgm:t>
    </dgm:pt>
    <dgm:pt modelId="{B874D857-141E-4565-8CA3-38F4D8DCB4C4}" type="sibTrans" cxnId="{9CD614EA-C6A4-4933-B48A-7E5A964DE5D8}">
      <dgm:prSet/>
      <dgm:spPr/>
      <dgm:t>
        <a:bodyPr/>
        <a:lstStyle/>
        <a:p>
          <a:endParaRPr lang="es-ES"/>
        </a:p>
      </dgm:t>
    </dgm:pt>
    <dgm:pt modelId="{56C0CF62-553B-454B-BB14-138E239561DD}">
      <dgm:prSet phldrT="[Texto]"/>
      <dgm:spPr/>
      <dgm:t>
        <a:bodyPr/>
        <a:lstStyle/>
        <a:p>
          <a:r>
            <a:rPr lang="es-ES" dirty="0" smtClean="0"/>
            <a:t>Territorialidad   y leyes de clima</a:t>
          </a:r>
          <a:endParaRPr lang="es-ES" dirty="0"/>
        </a:p>
      </dgm:t>
    </dgm:pt>
    <dgm:pt modelId="{1E1C8414-067B-4439-9BE6-DD8BBEDF503F}" type="parTrans" cxnId="{1B45220A-5493-47EA-8D71-63E2DA6618CB}">
      <dgm:prSet/>
      <dgm:spPr/>
      <dgm:t>
        <a:bodyPr/>
        <a:lstStyle/>
        <a:p>
          <a:endParaRPr lang="es-ES"/>
        </a:p>
      </dgm:t>
    </dgm:pt>
    <dgm:pt modelId="{32DCA46B-E38F-4C00-AE9D-40908B9877AB}" type="sibTrans" cxnId="{1B45220A-5493-47EA-8D71-63E2DA6618CB}">
      <dgm:prSet/>
      <dgm:spPr/>
      <dgm:t>
        <a:bodyPr/>
        <a:lstStyle/>
        <a:p>
          <a:endParaRPr lang="es-ES"/>
        </a:p>
      </dgm:t>
    </dgm:pt>
    <dgm:pt modelId="{7FDB5667-C903-4F72-9BCF-C3EA2BC5D09A}">
      <dgm:prSet phldrT="[Texto]"/>
      <dgm:spPr/>
      <dgm:t>
        <a:bodyPr/>
        <a:lstStyle/>
        <a:p>
          <a:r>
            <a:rPr lang="es-ES" dirty="0" smtClean="0"/>
            <a:t>Necesidad de gobernanza climática multinivel</a:t>
          </a:r>
          <a:endParaRPr lang="es-ES" dirty="0"/>
        </a:p>
      </dgm:t>
    </dgm:pt>
    <dgm:pt modelId="{4C17C350-716E-4AA6-B247-5E6141FC7C14}" type="parTrans" cxnId="{87E8DC5A-2A18-45B7-BD3A-220B1A824D40}">
      <dgm:prSet/>
      <dgm:spPr/>
      <dgm:t>
        <a:bodyPr/>
        <a:lstStyle/>
        <a:p>
          <a:endParaRPr lang="es-ES"/>
        </a:p>
      </dgm:t>
    </dgm:pt>
    <dgm:pt modelId="{277CE1C3-D0F6-48CD-8343-CE3FCCE3CDD5}" type="sibTrans" cxnId="{87E8DC5A-2A18-45B7-BD3A-220B1A824D40}">
      <dgm:prSet/>
      <dgm:spPr/>
      <dgm:t>
        <a:bodyPr/>
        <a:lstStyle/>
        <a:p>
          <a:endParaRPr lang="es-ES"/>
        </a:p>
      </dgm:t>
    </dgm:pt>
    <dgm:pt modelId="{8CA7075E-8D60-4E9B-ABCB-29CAFB231651}">
      <dgm:prSet phldrT="[Texto]"/>
      <dgm:spPr/>
      <dgm:t>
        <a:bodyPr/>
        <a:lstStyle/>
        <a:p>
          <a:r>
            <a:rPr lang="es-ES" dirty="0" smtClean="0"/>
            <a:t>Transformación de las relaciones interadministrativas</a:t>
          </a:r>
          <a:endParaRPr lang="es-ES" dirty="0"/>
        </a:p>
      </dgm:t>
    </dgm:pt>
    <dgm:pt modelId="{432C2518-B520-4645-9C42-877E0B7F31A6}" type="parTrans" cxnId="{FBDCFED9-4873-451D-B8A1-685F340BC67D}">
      <dgm:prSet/>
      <dgm:spPr/>
      <dgm:t>
        <a:bodyPr/>
        <a:lstStyle/>
        <a:p>
          <a:endParaRPr lang="es-ES"/>
        </a:p>
      </dgm:t>
    </dgm:pt>
    <dgm:pt modelId="{555BA874-080D-494D-AB65-D9A9F76AAEAA}" type="sibTrans" cxnId="{FBDCFED9-4873-451D-B8A1-685F340BC67D}">
      <dgm:prSet/>
      <dgm:spPr/>
      <dgm:t>
        <a:bodyPr/>
        <a:lstStyle/>
        <a:p>
          <a:endParaRPr lang="es-ES"/>
        </a:p>
      </dgm:t>
    </dgm:pt>
    <dgm:pt modelId="{0D699F73-4EF6-4FC9-8B72-C282E1E313FD}" type="pres">
      <dgm:prSet presAssocID="{043BE93C-801D-4B88-AF39-205E6721DD3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4F32C36-2A4D-487D-9C5D-D863CAE908BE}" type="pres">
      <dgm:prSet presAssocID="{97753F89-7541-4754-B45B-986D46EACEB8}" presName="singleCycle" presStyleCnt="0"/>
      <dgm:spPr/>
    </dgm:pt>
    <dgm:pt modelId="{7DBE8C83-9539-4881-B29E-DE30589C9FA2}" type="pres">
      <dgm:prSet presAssocID="{97753F89-7541-4754-B45B-986D46EACEB8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6769688D-A120-45B9-8542-08AD59227872}" type="pres">
      <dgm:prSet presAssocID="{1E1C8414-067B-4439-9BE6-DD8BBEDF503F}" presName="Name56" presStyleLbl="parChTrans1D2" presStyleIdx="0" presStyleCnt="3"/>
      <dgm:spPr/>
      <dgm:t>
        <a:bodyPr/>
        <a:lstStyle/>
        <a:p>
          <a:endParaRPr lang="es-ES"/>
        </a:p>
      </dgm:t>
    </dgm:pt>
    <dgm:pt modelId="{B5CC91DF-B02E-4160-AF09-05F528C54F63}" type="pres">
      <dgm:prSet presAssocID="{56C0CF62-553B-454B-BB14-138E239561DD}" presName="text0" presStyleLbl="node1" presStyleIdx="1" presStyleCnt="4" custScaleX="167797" custScaleY="1333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37AF56-0943-4CFD-BAD9-24859BA3B381}" type="pres">
      <dgm:prSet presAssocID="{4C17C350-716E-4AA6-B247-5E6141FC7C14}" presName="Name56" presStyleLbl="parChTrans1D2" presStyleIdx="1" presStyleCnt="3"/>
      <dgm:spPr/>
      <dgm:t>
        <a:bodyPr/>
        <a:lstStyle/>
        <a:p>
          <a:endParaRPr lang="es-ES"/>
        </a:p>
      </dgm:t>
    </dgm:pt>
    <dgm:pt modelId="{E5401C4A-FBC7-4965-884C-1531280FF6D0}" type="pres">
      <dgm:prSet presAssocID="{7FDB5667-C903-4F72-9BCF-C3EA2BC5D09A}" presName="text0" presStyleLbl="node1" presStyleIdx="2" presStyleCnt="4" custScaleX="182254" custScaleY="1188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4F3139-0202-45F3-AF55-915E0122AD4C}" type="pres">
      <dgm:prSet presAssocID="{432C2518-B520-4645-9C42-877E0B7F31A6}" presName="Name56" presStyleLbl="parChTrans1D2" presStyleIdx="2" presStyleCnt="3"/>
      <dgm:spPr/>
      <dgm:t>
        <a:bodyPr/>
        <a:lstStyle/>
        <a:p>
          <a:endParaRPr lang="es-ES"/>
        </a:p>
      </dgm:t>
    </dgm:pt>
    <dgm:pt modelId="{10138995-BA57-4431-A04C-BF669B0EF632}" type="pres">
      <dgm:prSet presAssocID="{8CA7075E-8D60-4E9B-ABCB-29CAFB231651}" presName="text0" presStyleLbl="node1" presStyleIdx="3" presStyleCnt="4" custScaleX="166409" custScaleY="133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82EBA0-3E0E-4D20-BD81-7A78FBA916EE}" type="presOf" srcId="{043BE93C-801D-4B88-AF39-205E6721DD36}" destId="{0D699F73-4EF6-4FC9-8B72-C282E1E313FD}" srcOrd="0" destOrd="0" presId="urn:microsoft.com/office/officeart/2008/layout/RadialCluster"/>
    <dgm:cxn modelId="{C565E6E7-2180-4298-B265-57DCE05E8510}" type="presOf" srcId="{4C17C350-716E-4AA6-B247-5E6141FC7C14}" destId="{8037AF56-0943-4CFD-BAD9-24859BA3B381}" srcOrd="0" destOrd="0" presId="urn:microsoft.com/office/officeart/2008/layout/RadialCluster"/>
    <dgm:cxn modelId="{B1C56071-430C-4A26-81A1-2C2CBA74A0DA}" type="presOf" srcId="{7FDB5667-C903-4F72-9BCF-C3EA2BC5D09A}" destId="{E5401C4A-FBC7-4965-884C-1531280FF6D0}" srcOrd="0" destOrd="0" presId="urn:microsoft.com/office/officeart/2008/layout/RadialCluster"/>
    <dgm:cxn modelId="{87E8DC5A-2A18-45B7-BD3A-220B1A824D40}" srcId="{97753F89-7541-4754-B45B-986D46EACEB8}" destId="{7FDB5667-C903-4F72-9BCF-C3EA2BC5D09A}" srcOrd="1" destOrd="0" parTransId="{4C17C350-716E-4AA6-B247-5E6141FC7C14}" sibTransId="{277CE1C3-D0F6-48CD-8343-CE3FCCE3CDD5}"/>
    <dgm:cxn modelId="{5B7D6644-1E0D-4BC4-8329-9E787DD3622C}" type="presOf" srcId="{97753F89-7541-4754-B45B-986D46EACEB8}" destId="{7DBE8C83-9539-4881-B29E-DE30589C9FA2}" srcOrd="0" destOrd="0" presId="urn:microsoft.com/office/officeart/2008/layout/RadialCluster"/>
    <dgm:cxn modelId="{39664885-9F54-44D4-9BF3-A61C51EB863A}" type="presOf" srcId="{432C2518-B520-4645-9C42-877E0B7F31A6}" destId="{634F3139-0202-45F3-AF55-915E0122AD4C}" srcOrd="0" destOrd="0" presId="urn:microsoft.com/office/officeart/2008/layout/RadialCluster"/>
    <dgm:cxn modelId="{B3DD18A3-110B-4FA9-938F-D27D64ABD7F5}" type="presOf" srcId="{8CA7075E-8D60-4E9B-ABCB-29CAFB231651}" destId="{10138995-BA57-4431-A04C-BF669B0EF632}" srcOrd="0" destOrd="0" presId="urn:microsoft.com/office/officeart/2008/layout/RadialCluster"/>
    <dgm:cxn modelId="{FBDCFED9-4873-451D-B8A1-685F340BC67D}" srcId="{97753F89-7541-4754-B45B-986D46EACEB8}" destId="{8CA7075E-8D60-4E9B-ABCB-29CAFB231651}" srcOrd="2" destOrd="0" parTransId="{432C2518-B520-4645-9C42-877E0B7F31A6}" sibTransId="{555BA874-080D-494D-AB65-D9A9F76AAEAA}"/>
    <dgm:cxn modelId="{7CC53356-F888-4CC4-9AE4-8B3367C4B9CC}" type="presOf" srcId="{56C0CF62-553B-454B-BB14-138E239561DD}" destId="{B5CC91DF-B02E-4160-AF09-05F528C54F63}" srcOrd="0" destOrd="0" presId="urn:microsoft.com/office/officeart/2008/layout/RadialCluster"/>
    <dgm:cxn modelId="{1B45220A-5493-47EA-8D71-63E2DA6618CB}" srcId="{97753F89-7541-4754-B45B-986D46EACEB8}" destId="{56C0CF62-553B-454B-BB14-138E239561DD}" srcOrd="0" destOrd="0" parTransId="{1E1C8414-067B-4439-9BE6-DD8BBEDF503F}" sibTransId="{32DCA46B-E38F-4C00-AE9D-40908B9877AB}"/>
    <dgm:cxn modelId="{9CD614EA-C6A4-4933-B48A-7E5A964DE5D8}" srcId="{043BE93C-801D-4B88-AF39-205E6721DD36}" destId="{97753F89-7541-4754-B45B-986D46EACEB8}" srcOrd="0" destOrd="0" parTransId="{79D60707-FE7C-40B6-9BF2-F238F6F77956}" sibTransId="{B874D857-141E-4565-8CA3-38F4D8DCB4C4}"/>
    <dgm:cxn modelId="{4B51788C-D2D9-4903-9DB9-5BAA0BE625C8}" type="presOf" srcId="{1E1C8414-067B-4439-9BE6-DD8BBEDF503F}" destId="{6769688D-A120-45B9-8542-08AD59227872}" srcOrd="0" destOrd="0" presId="urn:microsoft.com/office/officeart/2008/layout/RadialCluster"/>
    <dgm:cxn modelId="{E5F49AC6-D641-4572-AE72-C9C6A93B3F61}" type="presParOf" srcId="{0D699F73-4EF6-4FC9-8B72-C282E1E313FD}" destId="{94F32C36-2A4D-487D-9C5D-D863CAE908BE}" srcOrd="0" destOrd="0" presId="urn:microsoft.com/office/officeart/2008/layout/RadialCluster"/>
    <dgm:cxn modelId="{CE3D4005-3A68-472C-94D7-CAF840CF654F}" type="presParOf" srcId="{94F32C36-2A4D-487D-9C5D-D863CAE908BE}" destId="{7DBE8C83-9539-4881-B29E-DE30589C9FA2}" srcOrd="0" destOrd="0" presId="urn:microsoft.com/office/officeart/2008/layout/RadialCluster"/>
    <dgm:cxn modelId="{3A5DCBB8-B3A5-4B1E-BCDE-003E12A4277C}" type="presParOf" srcId="{94F32C36-2A4D-487D-9C5D-D863CAE908BE}" destId="{6769688D-A120-45B9-8542-08AD59227872}" srcOrd="1" destOrd="0" presId="urn:microsoft.com/office/officeart/2008/layout/RadialCluster"/>
    <dgm:cxn modelId="{5C57ACE3-A834-42A1-9400-95846820348A}" type="presParOf" srcId="{94F32C36-2A4D-487D-9C5D-D863CAE908BE}" destId="{B5CC91DF-B02E-4160-AF09-05F528C54F63}" srcOrd="2" destOrd="0" presId="urn:microsoft.com/office/officeart/2008/layout/RadialCluster"/>
    <dgm:cxn modelId="{DAF9819E-B347-474D-870D-1186650CB410}" type="presParOf" srcId="{94F32C36-2A4D-487D-9C5D-D863CAE908BE}" destId="{8037AF56-0943-4CFD-BAD9-24859BA3B381}" srcOrd="3" destOrd="0" presId="urn:microsoft.com/office/officeart/2008/layout/RadialCluster"/>
    <dgm:cxn modelId="{031996C2-D008-413F-AFE8-162B002056F1}" type="presParOf" srcId="{94F32C36-2A4D-487D-9C5D-D863CAE908BE}" destId="{E5401C4A-FBC7-4965-884C-1531280FF6D0}" srcOrd="4" destOrd="0" presId="urn:microsoft.com/office/officeart/2008/layout/RadialCluster"/>
    <dgm:cxn modelId="{AE8E8A2B-917F-40BC-81A1-B41892E28C71}" type="presParOf" srcId="{94F32C36-2A4D-487D-9C5D-D863CAE908BE}" destId="{634F3139-0202-45F3-AF55-915E0122AD4C}" srcOrd="5" destOrd="0" presId="urn:microsoft.com/office/officeart/2008/layout/RadialCluster"/>
    <dgm:cxn modelId="{688C7C3B-4E3F-4585-B104-ECC7E928437E}" type="presParOf" srcId="{94F32C36-2A4D-487D-9C5D-D863CAE908BE}" destId="{10138995-BA57-4431-A04C-BF669B0EF63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18CA2-13AE-400A-91F1-FEC4059EE8CB}">
      <dsp:nvSpPr>
        <dsp:cNvPr id="0" name=""/>
        <dsp:cNvSpPr/>
      </dsp:nvSpPr>
      <dsp:spPr>
        <a:xfrm>
          <a:off x="510536" y="2212629"/>
          <a:ext cx="2559016" cy="12795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</a:rPr>
            <a:t>Cambio Climático  como un problema esencialmente ambiental, de gran complejidad que, a su vez, requiere soluciones complejas o alternativas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548012" y="2250105"/>
        <a:ext cx="2484064" cy="1204556"/>
      </dsp:txXfrm>
    </dsp:sp>
    <dsp:sp modelId="{F0470061-B087-45AD-9E48-B69E8AF7A3E8}">
      <dsp:nvSpPr>
        <dsp:cNvPr id="0" name=""/>
        <dsp:cNvSpPr/>
      </dsp:nvSpPr>
      <dsp:spPr>
        <a:xfrm rot="19457599">
          <a:off x="2951069" y="2457323"/>
          <a:ext cx="1260575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1260575" y="2720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49842" y="2453010"/>
        <a:ext cx="63028" cy="63028"/>
      </dsp:txXfrm>
    </dsp:sp>
    <dsp:sp modelId="{CA310447-6BAB-4810-ADF9-13A272C22A38}">
      <dsp:nvSpPr>
        <dsp:cNvPr id="0" name=""/>
        <dsp:cNvSpPr/>
      </dsp:nvSpPr>
      <dsp:spPr>
        <a:xfrm>
          <a:off x="4093160" y="1476912"/>
          <a:ext cx="2559016" cy="12795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Formulación diferente del derecho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4130636" y="1514388"/>
        <a:ext cx="2484064" cy="1204556"/>
      </dsp:txXfrm>
    </dsp:sp>
    <dsp:sp modelId="{1D60EDA5-F3C3-4D10-B41F-B6036263EF75}">
      <dsp:nvSpPr>
        <dsp:cNvPr id="0" name=""/>
        <dsp:cNvSpPr/>
      </dsp:nvSpPr>
      <dsp:spPr>
        <a:xfrm>
          <a:off x="6652176" y="2089464"/>
          <a:ext cx="1023606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1023606" y="27202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138390" y="2091076"/>
        <a:ext cx="51180" cy="51180"/>
      </dsp:txXfrm>
    </dsp:sp>
    <dsp:sp modelId="{19D95246-C9B8-4C9E-A011-1D29B381E1A4}">
      <dsp:nvSpPr>
        <dsp:cNvPr id="0" name=""/>
        <dsp:cNvSpPr/>
      </dsp:nvSpPr>
      <dsp:spPr>
        <a:xfrm>
          <a:off x="7675783" y="3411"/>
          <a:ext cx="1978759" cy="4226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accent2">
                  <a:lumMod val="75000"/>
                </a:schemeClr>
              </a:solidFill>
            </a:rPr>
            <a:t>Descentralización en la articulación de medidas y estrategias: A) La lucha contra el cambio climático no es una cuestión exclusiva de los Estados, sino que requiere la implicación de las </a:t>
          </a:r>
          <a:r>
            <a:rPr lang="es-ES" sz="1300" b="1" u="sng" kern="1200" dirty="0" smtClean="0">
              <a:solidFill>
                <a:schemeClr val="accent2">
                  <a:lumMod val="75000"/>
                </a:schemeClr>
              </a:solidFill>
            </a:rPr>
            <a:t>entidades </a:t>
          </a:r>
          <a:r>
            <a:rPr lang="es-ES" sz="1300" b="1" u="sng" kern="1200" dirty="0" err="1" smtClean="0">
              <a:solidFill>
                <a:schemeClr val="accent2">
                  <a:lumMod val="75000"/>
                </a:schemeClr>
              </a:solidFill>
            </a:rPr>
            <a:t>infraestatales</a:t>
          </a:r>
          <a:r>
            <a:rPr lang="es-ES" sz="1300" b="1" kern="1200" dirty="0" smtClean="0">
              <a:solidFill>
                <a:schemeClr val="accent2">
                  <a:lumMod val="75000"/>
                </a:schemeClr>
              </a:solidFill>
            </a:rPr>
            <a:t>, tanto regionales como locales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accent2">
                  <a:lumMod val="75000"/>
                </a:schemeClr>
              </a:solidFill>
            </a:rPr>
            <a:t>B) Impulso desde  </a:t>
          </a:r>
          <a:r>
            <a:rPr lang="es-ES" sz="1300" b="1" u="sng" kern="1200" dirty="0" smtClean="0">
              <a:solidFill>
                <a:schemeClr val="accent2">
                  <a:lumMod val="75000"/>
                </a:schemeClr>
              </a:solidFill>
            </a:rPr>
            <a:t>instancias internacionales </a:t>
          </a:r>
          <a:r>
            <a:rPr lang="es-ES" sz="1300" b="1" kern="1200" dirty="0" smtClean="0">
              <a:solidFill>
                <a:schemeClr val="accent2">
                  <a:lumMod val="75000"/>
                </a:schemeClr>
              </a:solidFill>
            </a:rPr>
            <a:t>y desde el Derecho Interno</a:t>
          </a:r>
          <a:endParaRPr lang="es-ES" sz="13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733739" y="61367"/>
        <a:ext cx="1862847" cy="4110598"/>
      </dsp:txXfrm>
    </dsp:sp>
    <dsp:sp modelId="{AF60B4A0-9B65-4D91-98A0-57450C6AAE6D}">
      <dsp:nvSpPr>
        <dsp:cNvPr id="0" name=""/>
        <dsp:cNvSpPr/>
      </dsp:nvSpPr>
      <dsp:spPr>
        <a:xfrm rot="1986698">
          <a:off x="2968114" y="3166413"/>
          <a:ext cx="1249311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1249311" y="2720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61537" y="3162383"/>
        <a:ext cx="62465" cy="62465"/>
      </dsp:txXfrm>
    </dsp:sp>
    <dsp:sp modelId="{095642AD-8946-47AE-A605-9FDD5507774C}">
      <dsp:nvSpPr>
        <dsp:cNvPr id="0" name=""/>
        <dsp:cNvSpPr/>
      </dsp:nvSpPr>
      <dsp:spPr>
        <a:xfrm>
          <a:off x="4115986" y="2895093"/>
          <a:ext cx="2559016" cy="12795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Multiplicidad de sujetos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4153462" y="2932569"/>
        <a:ext cx="2484064" cy="1204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37AF0-6FB8-4307-8DD4-12C6E6481A14}">
      <dsp:nvSpPr>
        <dsp:cNvPr id="0" name=""/>
        <dsp:cNvSpPr/>
      </dsp:nvSpPr>
      <dsp:spPr>
        <a:xfrm>
          <a:off x="1914651" y="0"/>
          <a:ext cx="5312664" cy="531266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E12BF-1451-451C-8142-8B0C8B188F4D}">
      <dsp:nvSpPr>
        <dsp:cNvPr id="0" name=""/>
        <dsp:cNvSpPr/>
      </dsp:nvSpPr>
      <dsp:spPr>
        <a:xfrm>
          <a:off x="2259975" y="345323"/>
          <a:ext cx="2125065" cy="21250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Punto de partida similar: Mínima consideración en la legislación básica</a:t>
          </a:r>
          <a:endParaRPr lang="es-ES" sz="1400" kern="1200" dirty="0"/>
        </a:p>
      </dsp:txBody>
      <dsp:txXfrm>
        <a:off x="2363712" y="449060"/>
        <a:ext cx="1917591" cy="1917591"/>
      </dsp:txXfrm>
    </dsp:sp>
    <dsp:sp modelId="{83310891-012B-4A6A-A099-D8C81A40EC3C}">
      <dsp:nvSpPr>
        <dsp:cNvPr id="0" name=""/>
        <dsp:cNvSpPr/>
      </dsp:nvSpPr>
      <dsp:spPr>
        <a:xfrm>
          <a:off x="4756927" y="345323"/>
          <a:ext cx="2125065" cy="21250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Todas las Administraciones se encuentran vinculados por los objetivos del art. 1 LCCTE, pero en el contexto de la coordinación y la cooperación</a:t>
          </a:r>
          <a:endParaRPr lang="es-ES" sz="1400" kern="1200" dirty="0"/>
        </a:p>
      </dsp:txBody>
      <dsp:txXfrm>
        <a:off x="4860664" y="449060"/>
        <a:ext cx="1917591" cy="1917591"/>
      </dsp:txXfrm>
    </dsp:sp>
    <dsp:sp modelId="{7EAF073A-11DC-440E-AB42-42FB1D329DC2}">
      <dsp:nvSpPr>
        <dsp:cNvPr id="0" name=""/>
        <dsp:cNvSpPr/>
      </dsp:nvSpPr>
      <dsp:spPr>
        <a:xfrm>
          <a:off x="2259975" y="2842275"/>
          <a:ext cx="2125065" cy="21250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Mayor implicación desde las Leyes autonómicas de clima: gobernanza</a:t>
          </a:r>
          <a:endParaRPr lang="es-ES" sz="1400" kern="1200" dirty="0"/>
        </a:p>
      </dsp:txBody>
      <dsp:txXfrm>
        <a:off x="2363712" y="2946012"/>
        <a:ext cx="1917591" cy="1917591"/>
      </dsp:txXfrm>
    </dsp:sp>
    <dsp:sp modelId="{3EEA42CD-B04C-4865-977A-9691DFE538C2}">
      <dsp:nvSpPr>
        <dsp:cNvPr id="0" name=""/>
        <dsp:cNvSpPr/>
      </dsp:nvSpPr>
      <dsp:spPr>
        <a:xfrm>
          <a:off x="4756927" y="2842275"/>
          <a:ext cx="2125065" cy="21250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C00000"/>
              </a:solidFill>
            </a:rPr>
            <a:t>¿Debe cambiar el modelo de atribución de competencias de los municipios/EE.LL?</a:t>
          </a:r>
          <a:endParaRPr lang="es-ES" sz="1400" b="1" kern="1200" dirty="0">
            <a:solidFill>
              <a:srgbClr val="C00000"/>
            </a:solidFill>
          </a:endParaRPr>
        </a:p>
      </dsp:txBody>
      <dsp:txXfrm>
        <a:off x="4860664" y="2946012"/>
        <a:ext cx="1917591" cy="1917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E8C83-9539-4881-B29E-DE30589C9FA2}">
      <dsp:nvSpPr>
        <dsp:cNvPr id="0" name=""/>
        <dsp:cNvSpPr/>
      </dsp:nvSpPr>
      <dsp:spPr>
        <a:xfrm>
          <a:off x="3266688" y="2349071"/>
          <a:ext cx="1514246" cy="15142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C00000"/>
              </a:solidFill>
            </a:rPr>
            <a:t>¿Un derecho del Cambio Climático?</a:t>
          </a:r>
          <a:endParaRPr lang="es-ES" sz="1800" b="1" kern="1200" dirty="0">
            <a:solidFill>
              <a:srgbClr val="C00000"/>
            </a:solidFill>
          </a:endParaRPr>
        </a:p>
      </dsp:txBody>
      <dsp:txXfrm>
        <a:off x="3340607" y="2422990"/>
        <a:ext cx="1366408" cy="1366408"/>
      </dsp:txXfrm>
    </dsp:sp>
    <dsp:sp modelId="{6769688D-A120-45B9-8542-08AD59227872}">
      <dsp:nvSpPr>
        <dsp:cNvPr id="0" name=""/>
        <dsp:cNvSpPr/>
      </dsp:nvSpPr>
      <dsp:spPr>
        <a:xfrm rot="16200000">
          <a:off x="3577432" y="1902693"/>
          <a:ext cx="8927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2756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C91DF-B02E-4160-AF09-05F528C54F63}">
      <dsp:nvSpPr>
        <dsp:cNvPr id="0" name=""/>
        <dsp:cNvSpPr/>
      </dsp:nvSpPr>
      <dsp:spPr>
        <a:xfrm>
          <a:off x="3172623" y="102921"/>
          <a:ext cx="1702376" cy="1353393"/>
        </a:xfrm>
        <a:prstGeom prst="roundRect">
          <a:avLst/>
        </a:prstGeom>
        <a:solidFill>
          <a:schemeClr val="accent4">
            <a:hueOff val="388000"/>
            <a:satOff val="-2672"/>
            <a:lumOff val="333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Territorialidad   y leyes de clima</a:t>
          </a:r>
          <a:endParaRPr lang="es-ES" sz="1700" kern="1200" dirty="0"/>
        </a:p>
      </dsp:txBody>
      <dsp:txXfrm>
        <a:off x="3238690" y="168988"/>
        <a:ext cx="1570242" cy="1221259"/>
      </dsp:txXfrm>
    </dsp:sp>
    <dsp:sp modelId="{8037AF56-0943-4CFD-BAD9-24859BA3B381}">
      <dsp:nvSpPr>
        <dsp:cNvPr id="0" name=""/>
        <dsp:cNvSpPr/>
      </dsp:nvSpPr>
      <dsp:spPr>
        <a:xfrm rot="1800000">
          <a:off x="4755159" y="3639514"/>
          <a:ext cx="3847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4776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01C4A-FBC7-4965-884C-1531280FF6D0}">
      <dsp:nvSpPr>
        <dsp:cNvPr id="0" name=""/>
        <dsp:cNvSpPr/>
      </dsp:nvSpPr>
      <dsp:spPr>
        <a:xfrm>
          <a:off x="5114161" y="3666746"/>
          <a:ext cx="1849049" cy="1205472"/>
        </a:xfrm>
        <a:prstGeom prst="roundRect">
          <a:avLst/>
        </a:prstGeom>
        <a:solidFill>
          <a:schemeClr val="accent4">
            <a:hueOff val="776001"/>
            <a:satOff val="-5344"/>
            <a:lumOff val="6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Necesidad de gobernanza climática multinivel</a:t>
          </a:r>
          <a:endParaRPr lang="es-ES" sz="1700" kern="1200" dirty="0"/>
        </a:p>
      </dsp:txBody>
      <dsp:txXfrm>
        <a:off x="5173007" y="3725592"/>
        <a:ext cx="1731357" cy="1087780"/>
      </dsp:txXfrm>
    </dsp:sp>
    <dsp:sp modelId="{634F3139-0202-45F3-AF55-915E0122AD4C}">
      <dsp:nvSpPr>
        <dsp:cNvPr id="0" name=""/>
        <dsp:cNvSpPr/>
      </dsp:nvSpPr>
      <dsp:spPr>
        <a:xfrm rot="9000000">
          <a:off x="2821091" y="3662717"/>
          <a:ext cx="4775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7588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38995-BA57-4431-A04C-BF669B0EF632}">
      <dsp:nvSpPr>
        <dsp:cNvPr id="0" name=""/>
        <dsp:cNvSpPr/>
      </dsp:nvSpPr>
      <dsp:spPr>
        <a:xfrm>
          <a:off x="1164789" y="3594399"/>
          <a:ext cx="1688294" cy="1350166"/>
        </a:xfrm>
        <a:prstGeom prst="roundRect">
          <a:avLst/>
        </a:prstGeom>
        <a:solidFill>
          <a:schemeClr val="accent4">
            <a:hueOff val="1164001"/>
            <a:satOff val="-8016"/>
            <a:lumOff val="1000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Transformación de las relaciones interadministrativas</a:t>
          </a:r>
          <a:endParaRPr lang="es-ES" sz="1200" kern="1200" dirty="0"/>
        </a:p>
      </dsp:txBody>
      <dsp:txXfrm>
        <a:off x="1230699" y="3660309"/>
        <a:ext cx="1556474" cy="1218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ti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lima/policies/eu-climate-action/pact_en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397933"/>
            <a:ext cx="8915399" cy="466513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/>
              <a:t>GOBERNANZA CLIMÁTICA y </a:t>
            </a:r>
            <a:r>
              <a:rPr lang="es-ES" sz="4000" b="1" dirty="0"/>
              <a:t>DESCENTRALIZACIÓN TERRITORIAL EN </a:t>
            </a:r>
            <a:r>
              <a:rPr lang="es-ES" sz="4000" b="1" dirty="0" smtClean="0"/>
              <a:t>EL DERECHO ESPAÑOL </a:t>
            </a:r>
            <a:r>
              <a:rPr lang="es-ES" sz="4000" dirty="0"/>
              <a:t/>
            </a:r>
            <a:br>
              <a:rPr lang="es-ES" sz="4000" dirty="0"/>
            </a:br>
            <a:r>
              <a:rPr lang="es-ES" sz="4000" b="1" i="1" dirty="0"/>
              <a:t/>
            </a:r>
            <a:br>
              <a:rPr lang="es-ES" sz="4000" b="1" i="1" dirty="0"/>
            </a:br>
            <a:r>
              <a:rPr lang="es-ES" sz="2200" b="1" dirty="0" smtClean="0"/>
              <a:t>Seminario </a:t>
            </a:r>
            <a:r>
              <a:rPr lang="es-ES" sz="2200" b="1" dirty="0"/>
              <a:t>Derecho de la UE ante la Emergencia </a:t>
            </a:r>
            <a:r>
              <a:rPr lang="es-ES" sz="2200" b="1" dirty="0" smtClean="0"/>
              <a:t>Climática</a:t>
            </a:r>
            <a:br>
              <a:rPr lang="es-ES" sz="2200" b="1" dirty="0" smtClean="0"/>
            </a:br>
            <a:r>
              <a:rPr lang="es-ES" sz="2000" dirty="0"/>
              <a:t>Profª Manuela Mora Ruiz, Universidad de Huelva </a:t>
            </a:r>
            <a:br>
              <a:rPr lang="es-ES" sz="2000" dirty="0"/>
            </a:br>
            <a:r>
              <a:rPr lang="es-ES" sz="2200" b="1" dirty="0"/>
              <a:t/>
            </a:r>
            <a:br>
              <a:rPr lang="es-ES" sz="2200" b="1" dirty="0"/>
            </a:br>
            <a:r>
              <a:rPr lang="es-ES" b="1" i="1" dirty="0"/>
              <a:t/>
            </a:r>
            <a:br>
              <a:rPr lang="es-ES" b="1" i="1" dirty="0"/>
            </a:br>
            <a:r>
              <a:rPr lang="es-ES" sz="2200" b="1" i="1" dirty="0" smtClean="0"/>
              <a:t>Universidad de Barcelona, </a:t>
            </a:r>
            <a:br>
              <a:rPr lang="es-ES" sz="2200" b="1" i="1" dirty="0" smtClean="0"/>
            </a:br>
            <a:r>
              <a:rPr lang="es-ES" sz="2200" b="1" dirty="0" smtClean="0"/>
              <a:t>11 de junio de 2024</a:t>
            </a:r>
            <a:endParaRPr lang="es-ES" sz="2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pPr algn="just"/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927322"/>
              </p:ext>
            </p:extLst>
          </p:nvPr>
        </p:nvGraphicFramePr>
        <p:xfrm>
          <a:off x="8633460" y="5595581"/>
          <a:ext cx="3008079" cy="98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3" imgW="6209982" imgH="2695207" progId="AcroExch.Document.DC">
                  <p:embed/>
                </p:oleObj>
              </mc:Choice>
              <mc:Fallback>
                <p:oleObj name="Acrobat Document" r:id="rId3" imgW="6209982" imgH="269520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33460" y="5595581"/>
                        <a:ext cx="3008079" cy="982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5494020"/>
            <a:ext cx="2880360" cy="8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85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/>
              <a:t>Muchas gracias!</a:t>
            </a:r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pPr algn="ctr"/>
            <a:r>
              <a:rPr lang="es-ES"/>
              <a:t>manuela@uhu.es</a:t>
            </a:r>
          </a:p>
        </p:txBody>
      </p:sp>
    </p:spTree>
    <p:extLst>
      <p:ext uri="{BB962C8B-B14F-4D97-AF65-F5344CB8AC3E}">
        <p14:creationId xmlns:p14="http://schemas.microsoft.com/office/powerpoint/2010/main" val="5673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INDICE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2321" y="1433015"/>
            <a:ext cx="10140287" cy="49677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000" b="1" dirty="0"/>
              <a:t>1. LA EXISTENCIA DE UN MARCO NORMATIVO FAVORECEDOR DE LA INTERVENCIÓN INFRAESTATAL EN LA LUCHA FRENTE AL CAMBIO CLIMÁTICO</a:t>
            </a:r>
            <a:endParaRPr lang="es-ES" sz="2000" dirty="0"/>
          </a:p>
          <a:p>
            <a:pPr marL="715963" indent="0" algn="just"/>
            <a:r>
              <a:rPr lang="es-ES" sz="2000" b="1" dirty="0"/>
              <a:t>1.1. Algunos ejemplos de la ordenación básica estatal sobre el papel de las Comunidades Autónomas en la lucha contra el Cambio Climático y la transición energética. </a:t>
            </a:r>
            <a:endParaRPr lang="es-ES" sz="2000" dirty="0"/>
          </a:p>
          <a:p>
            <a:endParaRPr lang="es-ES" sz="2000" b="1" dirty="0" smtClean="0"/>
          </a:p>
          <a:p>
            <a:pPr marL="0" indent="0" algn="just">
              <a:buNone/>
            </a:pPr>
            <a:r>
              <a:rPr lang="es-ES" sz="2000" b="1" dirty="0" smtClean="0"/>
              <a:t>2</a:t>
            </a:r>
            <a:r>
              <a:rPr lang="es-ES" sz="2000" b="1" dirty="0"/>
              <a:t>. LAS SOLUCIONES REGULATORIAS CONCRETAS DE LAS COMUNIDADES AUTÓNOMAS: </a:t>
            </a:r>
            <a:r>
              <a:rPr lang="es-ES" sz="2000" b="1" dirty="0" smtClean="0"/>
              <a:t>Construcción de la gobernanza climática con enfoque </a:t>
            </a:r>
            <a:r>
              <a:rPr lang="es-ES" sz="2000" b="1" i="1" dirty="0" err="1" smtClean="0"/>
              <a:t>bottom</a:t>
            </a:r>
            <a:r>
              <a:rPr lang="es-ES" sz="2000" b="1" i="1" dirty="0" smtClean="0"/>
              <a:t> up</a:t>
            </a:r>
          </a:p>
          <a:p>
            <a:endParaRPr lang="es-ES" sz="2000" b="1" dirty="0" smtClean="0"/>
          </a:p>
          <a:p>
            <a:pPr marL="0" indent="0">
              <a:buNone/>
            </a:pPr>
            <a:r>
              <a:rPr lang="es-ES" sz="2000" b="1" dirty="0" smtClean="0"/>
              <a:t>3</a:t>
            </a:r>
            <a:r>
              <a:rPr lang="es-ES" sz="2000" b="1" dirty="0"/>
              <a:t>. </a:t>
            </a:r>
            <a:r>
              <a:rPr lang="es-ES" sz="2000" b="1" dirty="0" smtClean="0"/>
              <a:t>ALGUNAS CONSIDERACIONES SOBRE LAS ENTIDADES LOCALES</a:t>
            </a:r>
            <a:endParaRPr lang="es-ES" sz="2000" dirty="0"/>
          </a:p>
          <a:p>
            <a:endParaRPr lang="es-ES" sz="2000" b="1" dirty="0" smtClean="0"/>
          </a:p>
          <a:p>
            <a:pPr marL="0" indent="0">
              <a:buNone/>
            </a:pPr>
            <a:r>
              <a:rPr lang="es-ES" sz="2000" b="1" dirty="0" smtClean="0"/>
              <a:t>4</a:t>
            </a:r>
            <a:r>
              <a:rPr lang="es-ES" sz="2000" b="1" dirty="0"/>
              <a:t>. REFLEXIONES FINALES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5810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b="1" dirty="0"/>
              <a:t>LA EXISTENCIA DE UN MARCO NORMATIVO FAVORECEDOR DE LA INTERVENCIÓN INFRAESTATAL EN LA LUCHA FRENTE AL CAMBIO CLIMÁTICO</a:t>
            </a:r>
            <a:endParaRPr lang="es-ES" sz="24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61892520"/>
              </p:ext>
            </p:extLst>
          </p:nvPr>
        </p:nvGraphicFramePr>
        <p:xfrm>
          <a:off x="1104900" y="1905000"/>
          <a:ext cx="10165080" cy="423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Conector recto 7"/>
          <p:cNvCxnSpPr/>
          <p:nvPr/>
        </p:nvCxnSpPr>
        <p:spPr>
          <a:xfrm>
            <a:off x="7734300" y="5356860"/>
            <a:ext cx="1074420" cy="304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0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 contexto Internacional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569495" y="1455421"/>
            <a:ext cx="2674846" cy="640080"/>
          </a:xfrm>
        </p:spPr>
        <p:txBody>
          <a:bodyPr/>
          <a:lstStyle/>
          <a:p>
            <a:pPr algn="ctr"/>
            <a:r>
              <a:rPr lang="es-ES" b="1" dirty="0" smtClean="0"/>
              <a:t>HITOS</a:t>
            </a:r>
            <a:endParaRPr lang="es-ES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944880" y="2095501"/>
            <a:ext cx="5987226" cy="4632959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/>
              <a:t>Acuerdo de París</a:t>
            </a:r>
            <a:r>
              <a:rPr lang="it-IT" dirty="0" smtClean="0"/>
              <a:t>: </a:t>
            </a:r>
          </a:p>
          <a:p>
            <a:pPr marL="715963" indent="0"/>
            <a:r>
              <a:rPr lang="it-IT" dirty="0" smtClean="0"/>
              <a:t>Aproximación </a:t>
            </a:r>
            <a:r>
              <a:rPr lang="it-IT" i="1" dirty="0" smtClean="0"/>
              <a:t>bottom-up, </a:t>
            </a:r>
            <a:endParaRPr lang="it-IT" dirty="0"/>
          </a:p>
          <a:p>
            <a:pPr marL="715963" indent="0"/>
            <a:r>
              <a:rPr lang="it-IT" b="1" dirty="0" smtClean="0"/>
              <a:t> Objetivos de reducción de emisiones GEI y reducción de la vulnerabilidad de los territorios y aumento de su resilencia. </a:t>
            </a:r>
            <a:endParaRPr lang="it-IT" dirty="0"/>
          </a:p>
          <a:p>
            <a:pPr marL="715963" indent="0"/>
            <a:r>
              <a:rPr lang="it-IT" dirty="0" smtClean="0"/>
              <a:t>Mantener y promover la cooperación regional e internacional.</a:t>
            </a:r>
          </a:p>
          <a:p>
            <a:pPr marL="0" indent="0"/>
            <a:r>
              <a:rPr lang="it-IT" dirty="0"/>
              <a:t> </a:t>
            </a:r>
            <a:r>
              <a:rPr lang="it-IT" b="1" dirty="0" smtClean="0"/>
              <a:t>Acción por el clima de la UE y el </a:t>
            </a:r>
            <a:r>
              <a:rPr lang="it-IT" b="1" i="1" dirty="0"/>
              <a:t>Green Deal</a:t>
            </a:r>
            <a:r>
              <a:rPr lang="it-IT" b="1" dirty="0"/>
              <a:t> </a:t>
            </a:r>
            <a:r>
              <a:rPr lang="it-IT" b="1" dirty="0" smtClean="0"/>
              <a:t>europeo: </a:t>
            </a:r>
          </a:p>
          <a:p>
            <a:pPr marL="715963" indent="0"/>
            <a:r>
              <a:rPr lang="it-IT" dirty="0" smtClean="0"/>
              <a:t>Ley europea del clima (objetivo de neutralidad climática en 2050).</a:t>
            </a:r>
            <a:r>
              <a:rPr lang="it-IT" dirty="0"/>
              <a:t> </a:t>
            </a:r>
            <a:endParaRPr lang="it-IT" dirty="0" smtClean="0"/>
          </a:p>
          <a:p>
            <a:pPr marL="715963" indent="0"/>
            <a:r>
              <a:rPr lang="it-IT" dirty="0" smtClean="0"/>
              <a:t>El </a:t>
            </a:r>
            <a:r>
              <a:rPr lang="it-IT" u="sng" dirty="0" smtClean="0"/>
              <a:t>Pacto europeo por el clima,</a:t>
            </a:r>
            <a:r>
              <a:rPr lang="it-IT" dirty="0" smtClean="0"/>
              <a:t> con capacidad para involucrar a toda la sociedad en la acción por el clima. </a:t>
            </a:r>
            <a:r>
              <a:rPr lang="it-IT" u="sng" dirty="0" smtClean="0">
                <a:hlinkClick r:id="rId2"/>
              </a:rPr>
              <a:t> </a:t>
            </a:r>
            <a:endParaRPr lang="it-IT" u="sng" dirty="0" smtClean="0"/>
          </a:p>
          <a:p>
            <a:pPr marL="0" indent="0"/>
            <a:r>
              <a:rPr lang="it-IT" b="1" dirty="0" smtClean="0"/>
              <a:t>STEDH 9 de abril de 2024</a:t>
            </a:r>
            <a:endParaRPr lang="it-IT" b="1" dirty="0"/>
          </a:p>
          <a:p>
            <a:pPr marL="0" indent="0"/>
            <a:endParaRPr lang="it-IT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7166957" y="1969475"/>
            <a:ext cx="4338674" cy="576262"/>
          </a:xfrm>
        </p:spPr>
        <p:txBody>
          <a:bodyPr/>
          <a:lstStyle/>
          <a:p>
            <a:pPr algn="ctr"/>
            <a:r>
              <a:rPr lang="it-IT" sz="1800" b="1" dirty="0" smtClean="0"/>
              <a:t>CONSECUENCIA/EFECTOS</a:t>
            </a:r>
            <a:endParaRPr lang="it-IT" sz="1800" b="1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 err="1" smtClean="0"/>
              <a:t>Juridificación</a:t>
            </a:r>
            <a:r>
              <a:rPr lang="es-ES" sz="1900" dirty="0" smtClean="0"/>
              <a:t> de la noción de </a:t>
            </a:r>
            <a:r>
              <a:rPr lang="es-ES" sz="1900" b="1" dirty="0" smtClean="0"/>
              <a:t>gobernanza climática </a:t>
            </a:r>
            <a:r>
              <a:rPr lang="es-ES" sz="1900" b="1" dirty="0"/>
              <a:t>multinivel</a:t>
            </a:r>
            <a:r>
              <a:rPr lang="es-ES" sz="1900" dirty="0"/>
              <a:t> </a:t>
            </a:r>
            <a:r>
              <a:rPr lang="es-ES" sz="1900" dirty="0" smtClean="0"/>
              <a:t>=“</a:t>
            </a:r>
            <a:r>
              <a:rPr lang="es-ES" sz="1900" dirty="0"/>
              <a:t>una </a:t>
            </a:r>
            <a:r>
              <a:rPr lang="es-ES" sz="1900" b="1" dirty="0"/>
              <a:t>fórmula de ordenación </a:t>
            </a:r>
            <a:r>
              <a:rPr lang="es-ES" sz="1900" dirty="0"/>
              <a:t>de las estrategias de lucha contra el cambio climático y de cambio del modelo energético” con el efecto fundamental de justificar y fundamentar, en el caso del Estado español, la entrada de las Comunidades Autónomas y Entidades Locales para lograr los objetivos internacionales de reducción de GEI y neutralidad climática, incorporando, además, </a:t>
            </a:r>
            <a:r>
              <a:rPr lang="es-ES" sz="1900" b="1" dirty="0"/>
              <a:t>las especialidades del territorio</a:t>
            </a:r>
            <a:r>
              <a:rPr lang="es-ES" sz="1900" dirty="0"/>
              <a:t>. </a:t>
            </a:r>
            <a:endParaRPr lang="es-ES" sz="1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5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</a:t>
            </a:r>
            <a:r>
              <a:rPr lang="es-ES" dirty="0" smtClean="0"/>
              <a:t>situación en el plano interno</a:t>
            </a:r>
            <a:endParaRPr lang="es-ES" dirty="0"/>
          </a:p>
        </p:txBody>
      </p:sp>
      <p:cxnSp>
        <p:nvCxnSpPr>
          <p:cNvPr id="10" name="Conector angular 9"/>
          <p:cNvCxnSpPr/>
          <p:nvPr/>
        </p:nvCxnSpPr>
        <p:spPr>
          <a:xfrm>
            <a:off x="3835021" y="2210937"/>
            <a:ext cx="3084394" cy="7642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3821373" y="2210937"/>
            <a:ext cx="40943" cy="2538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7069540" y="2210937"/>
            <a:ext cx="3616657" cy="1460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1760561" y="4899547"/>
            <a:ext cx="3807726" cy="1378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7560860" y="2313432"/>
            <a:ext cx="2945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Ley 7/2021, de 20 de mayo, de CCTE</a:t>
            </a:r>
          </a:p>
          <a:p>
            <a:pPr algn="ctr"/>
            <a:r>
              <a:rPr lang="es-ES" dirty="0" smtClean="0"/>
              <a:t>(Ley básica: !49.1.23ª, 13ª, 25ª) 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121408" y="5055358"/>
            <a:ext cx="30101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Configuración previa del Derecho del Clima por las CCAA Cataluña, Andalucía e Islas </a:t>
            </a:r>
            <a:r>
              <a:rPr lang="es-ES" sz="1600" dirty="0" err="1" smtClean="0"/>
              <a:t>Balerares</a:t>
            </a:r>
            <a:r>
              <a:rPr lang="es-ES" sz="1600" dirty="0" smtClean="0"/>
              <a:t>: Art. 149.1.23 CE</a:t>
            </a:r>
            <a:endParaRPr lang="es-ES" sz="1600" dirty="0"/>
          </a:p>
          <a:p>
            <a:pPr algn="ctr"/>
            <a:endParaRPr lang="es-ES" dirty="0"/>
          </a:p>
        </p:txBody>
      </p:sp>
      <p:cxnSp>
        <p:nvCxnSpPr>
          <p:cNvPr id="3" name="Conector recto de flecha 2"/>
          <p:cNvCxnSpPr/>
          <p:nvPr/>
        </p:nvCxnSpPr>
        <p:spPr>
          <a:xfrm flipH="1">
            <a:off x="8741664" y="3867912"/>
            <a:ext cx="18288" cy="881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>
            <a:stCxn id="16" idx="6"/>
          </p:cNvCxnSpPr>
          <p:nvPr/>
        </p:nvCxnSpPr>
        <p:spPr>
          <a:xfrm>
            <a:off x="5568287" y="5588759"/>
            <a:ext cx="1198273" cy="2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7069540" y="4946085"/>
            <a:ext cx="3616657" cy="15552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7708392" y="5193792"/>
            <a:ext cx="256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Nuevas Leyes Autonómicas de Clima: Navarra, Valencia, Canarias, País Vasco y Galicia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648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s-ES" dirty="0" smtClean="0"/>
              <a:t>¿ Qué espacio tienen las CCAA desde la norma básica?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243584" y="2133600"/>
            <a:ext cx="10261028" cy="3777622"/>
          </a:xfrm>
        </p:spPr>
        <p:txBody>
          <a:bodyPr/>
          <a:lstStyle/>
          <a:p>
            <a:pPr algn="just"/>
            <a:r>
              <a:rPr lang="es-ES" dirty="0" err="1"/>
              <a:t>J</a:t>
            </a:r>
            <a:r>
              <a:rPr lang="es-ES" dirty="0" err="1" smtClean="0"/>
              <a:t>uridificación</a:t>
            </a:r>
            <a:r>
              <a:rPr lang="es-ES" dirty="0" smtClean="0"/>
              <a:t> </a:t>
            </a:r>
            <a:r>
              <a:rPr lang="es-ES" dirty="0"/>
              <a:t>general de los objetivos de neutralidad climática y cambio de modelo </a:t>
            </a:r>
            <a:r>
              <a:rPr lang="es-ES" dirty="0" smtClean="0"/>
              <a:t>productivo, en el marco de los principios de desarrollo </a:t>
            </a:r>
            <a:r>
              <a:rPr lang="es-ES" dirty="0" err="1" smtClean="0"/>
              <a:t>sosteniblie</a:t>
            </a:r>
            <a:r>
              <a:rPr lang="es-ES" dirty="0" smtClean="0"/>
              <a:t>, no regresión, resiliencia y coordinación y cooperación administrativa (+)</a:t>
            </a:r>
            <a:endParaRPr lang="es-ES" dirty="0"/>
          </a:p>
          <a:p>
            <a:pPr marL="265113" lvl="1" indent="-265113" algn="just"/>
            <a:r>
              <a:rPr lang="es-ES" sz="1800" dirty="0"/>
              <a:t> </a:t>
            </a:r>
            <a:r>
              <a:rPr lang="es-ES" sz="1800" dirty="0" smtClean="0"/>
              <a:t>Sin embargo, no se deja sentir la influencia de las normas previas de clima aprobadas por las CCAA: </a:t>
            </a:r>
            <a:r>
              <a:rPr lang="es-ES" dirty="0"/>
              <a:t>la norma articula un espacio para la participación de las Comunidades Autónomas un tanto limitado, puesto </a:t>
            </a:r>
            <a:r>
              <a:rPr lang="es-ES" dirty="0" smtClean="0"/>
              <a:t>que no </a:t>
            </a:r>
            <a:r>
              <a:rPr lang="es-ES" dirty="0"/>
              <a:t>hay verdadera transformación general de los instrumentos de relación entre Estado y Comunidades Autónomas, sino más bien la suma de iniciativas reconducidas a una cierta coordinación estatal</a:t>
            </a:r>
            <a:endParaRPr lang="es-ES" sz="1800" dirty="0"/>
          </a:p>
          <a:p>
            <a:pPr marL="0" lvl="1" indent="0" algn="just"/>
            <a:r>
              <a:rPr lang="es-ES" sz="1800" dirty="0" smtClean="0"/>
              <a:t> Algunos ejemplos </a:t>
            </a:r>
            <a:endParaRPr lang="es-ES" sz="1800" dirty="0"/>
          </a:p>
        </p:txBody>
      </p:sp>
      <p:sp>
        <p:nvSpPr>
          <p:cNvPr id="5" name="Abrir llave 4"/>
          <p:cNvSpPr/>
          <p:nvPr/>
        </p:nvSpPr>
        <p:spPr>
          <a:xfrm>
            <a:off x="3721609" y="4608576"/>
            <a:ext cx="100584" cy="16556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913633" y="4817660"/>
            <a:ext cx="8000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400" dirty="0"/>
              <a:t>A</a:t>
            </a:r>
            <a:r>
              <a:rPr lang="es-ES" sz="1400" dirty="0" smtClean="0"/>
              <a:t>rt</a:t>
            </a:r>
            <a:r>
              <a:rPr lang="es-ES" sz="1400" dirty="0"/>
              <a:t>. </a:t>
            </a:r>
            <a:r>
              <a:rPr lang="es-ES" sz="1400" dirty="0" smtClean="0"/>
              <a:t>38: “</a:t>
            </a:r>
            <a:r>
              <a:rPr lang="es-ES" sz="1400" dirty="0"/>
              <a:t>cooperación interadministrativa en materia de cambio climático”, </a:t>
            </a:r>
            <a:r>
              <a:rPr lang="es-ES" sz="1400" dirty="0" smtClean="0"/>
              <a:t>consistente en dar información.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ES" sz="1200" dirty="0" smtClean="0"/>
              <a:t>Art. 14.1: Promoción de la movilidad sostenible en cada Administración. </a:t>
            </a:r>
            <a:endParaRPr lang="es-ES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 smtClean="0"/>
              <a:t>Revisión de la declaración de Zonas bajas de emisiones.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s-ES" sz="1200" dirty="0" smtClean="0"/>
              <a:t>Informes sobre </a:t>
            </a:r>
            <a:r>
              <a:rPr lang="es-ES" sz="1200" dirty="0"/>
              <a:t>la evolución de los impactos y riesgos derivados del cambio climático, y sobre las políticas y medidas destinadas a aumentar la resiliencia y disminuir la vulnerabilidad frente al cambio climático en España (art. 18).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664208" y="6382512"/>
            <a:ext cx="885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COMPLEJIDAD Y HETEROGENEIDAD </a:t>
            </a:r>
            <a:endParaRPr lang="es-E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¿Qué pueden aportar entonces las CCAA?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076" y="2133599"/>
            <a:ext cx="10235536" cy="4400205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Todas las CCAA han procurado articular una política propia de lucha contra el cambio climático: Diferentes instrumentos y densidad jurídica</a:t>
            </a:r>
            <a:endParaRPr lang="es-ES" dirty="0"/>
          </a:p>
          <a:p>
            <a:r>
              <a:rPr lang="es-ES" dirty="0" smtClean="0"/>
              <a:t>Concurrencia de rasgos comunes o elementos identificadores de un modelo descentralizado que es irrenunciable, aunque incluyendo especialidades por razón del territorio, </a:t>
            </a:r>
            <a:r>
              <a:rPr lang="es-ES" dirty="0" err="1" smtClean="0"/>
              <a:t>p.e</a:t>
            </a:r>
            <a:r>
              <a:rPr lang="es-ES" dirty="0" smtClean="0"/>
              <a:t> hecho insular:</a:t>
            </a:r>
          </a:p>
          <a:p>
            <a:pPr indent="17463"/>
            <a:r>
              <a:rPr lang="es-ES" dirty="0" smtClean="0"/>
              <a:t> Binomio clima-energía + mitigación y adaptación + refuerzo leyes más recientes en ER</a:t>
            </a:r>
            <a:endParaRPr lang="es-ES" dirty="0"/>
          </a:p>
          <a:p>
            <a:pPr lvl="1"/>
            <a:r>
              <a:rPr lang="es-ES" dirty="0" smtClean="0"/>
              <a:t>Transversalidad de estrategias e instrumentos, </a:t>
            </a:r>
            <a:r>
              <a:rPr lang="es-ES" dirty="0" err="1" smtClean="0"/>
              <a:t>p.e</a:t>
            </a:r>
            <a:r>
              <a:rPr lang="es-ES" dirty="0" smtClean="0"/>
              <a:t> planes con incidencia en materia de cambio climático</a:t>
            </a:r>
            <a:endParaRPr lang="es-ES" dirty="0"/>
          </a:p>
          <a:p>
            <a:pPr lvl="1"/>
            <a:r>
              <a:rPr lang="es-ES" dirty="0" smtClean="0"/>
              <a:t>La planificación como instrumento estrella en la ordenación + otros instrumentos: Presupuestos y fondos </a:t>
            </a:r>
            <a:endParaRPr lang="es-ES" dirty="0"/>
          </a:p>
          <a:p>
            <a:pPr lvl="1"/>
            <a:r>
              <a:rPr lang="es-ES" dirty="0" smtClean="0"/>
              <a:t>Amplitud del ámbito subjetivo de aplicación de estas leyes: Públicos y privados bajo el paraguas de la responsabilidad compartida</a:t>
            </a:r>
          </a:p>
          <a:p>
            <a:pPr lvl="1"/>
            <a:r>
              <a:rPr lang="es-ES" dirty="0" smtClean="0"/>
              <a:t>Gobernanza: Acción integral de todas las administraciones y la sociedad en su conjunto.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251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297580" cy="63776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Entidades Locales</a:t>
            </a:r>
            <a:endParaRPr lang="es-ES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73135540"/>
              </p:ext>
            </p:extLst>
          </p:nvPr>
        </p:nvGraphicFramePr>
        <p:xfrm>
          <a:off x="1867408" y="1399032"/>
          <a:ext cx="9141968" cy="53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91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Reflexiones finales</a:t>
            </a:r>
            <a:endParaRPr lang="es-ES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31698216"/>
              </p:ext>
            </p:extLst>
          </p:nvPr>
        </p:nvGraphicFramePr>
        <p:xfrm>
          <a:off x="2032000" y="1508760"/>
          <a:ext cx="8128000" cy="5047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cto de flecha 4"/>
          <p:cNvCxnSpPr/>
          <p:nvPr/>
        </p:nvCxnSpPr>
        <p:spPr>
          <a:xfrm flipV="1">
            <a:off x="4005072" y="2505456"/>
            <a:ext cx="1078992" cy="2459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7004304" y="2304288"/>
            <a:ext cx="1508760" cy="2752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4919472" y="5751576"/>
            <a:ext cx="2157984" cy="36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901184" y="6071616"/>
            <a:ext cx="2203704" cy="54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7004304" y="1905000"/>
            <a:ext cx="1938528" cy="293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3657600" y="2020824"/>
            <a:ext cx="1426464" cy="2944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46745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478</TotalTime>
  <Words>819</Words>
  <Application>Microsoft Office PowerPoint</Application>
  <PresentationFormat>Panorámica</PresentationFormat>
  <Paragraphs>64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Espiral</vt:lpstr>
      <vt:lpstr>Acrobat Document</vt:lpstr>
      <vt:lpstr>GOBERNANZA CLIMÁTICA y DESCENTRALIZACIÓN TERRITORIAL EN EL DERECHO ESPAÑOL   Seminario Derecho de la UE ante la Emergencia Climática Profª Manuela Mora Ruiz, Universidad de Huelva    Universidad de Barcelona,  11 de junio de 2024</vt:lpstr>
      <vt:lpstr>INDICE</vt:lpstr>
      <vt:lpstr>LA EXISTENCIA DE UN MARCO NORMATIVO FAVORECEDOR DE LA INTERVENCIÓN INFRAESTATAL EN LA LUCHA FRENTE AL CAMBIO CLIMÁTICO</vt:lpstr>
      <vt:lpstr>El contexto Internacional</vt:lpstr>
      <vt:lpstr>La situación en el plano interno</vt:lpstr>
      <vt:lpstr>¿ Qué espacio tienen las CCAA desde la norma básica?</vt:lpstr>
      <vt:lpstr>¿Qué pueden aportar entonces las CCAA?</vt:lpstr>
      <vt:lpstr>Entidades Locales</vt:lpstr>
      <vt:lpstr>Reflexiones finales</vt:lpstr>
      <vt:lpstr>Muchas gracias!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Cambiamenti climatici: la risposta del sistema giuridico spagnolo a una sfida globale.</dc:title>
  <dc:creator>HP</dc:creator>
  <cp:lastModifiedBy>Secretaria General</cp:lastModifiedBy>
  <cp:revision>39</cp:revision>
  <dcterms:created xsi:type="dcterms:W3CDTF">2020-10-03T09:06:09Z</dcterms:created>
  <dcterms:modified xsi:type="dcterms:W3CDTF">2024-06-11T11:30:02Z</dcterms:modified>
</cp:coreProperties>
</file>