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4"/>
  </p:sldMasterIdLst>
  <p:sldIdLst>
    <p:sldId id="256" r:id="rId5"/>
    <p:sldId id="266" r:id="rId6"/>
    <p:sldId id="268" r:id="rId7"/>
    <p:sldId id="269" r:id="rId8"/>
    <p:sldId id="270" r:id="rId9"/>
    <p:sldId id="271" r:id="rId10"/>
    <p:sldId id="258" r:id="rId11"/>
    <p:sldId id="262" r:id="rId12"/>
    <p:sldId id="263" r:id="rId13"/>
    <p:sldId id="260" r:id="rId14"/>
    <p:sldId id="272" r:id="rId15"/>
    <p:sldId id="264" r:id="rId16"/>
    <p:sldId id="265" r:id="rId17"/>
  </p:sldIdLst>
  <p:sldSz cx="12192000" cy="6858000"/>
  <p:notesSz cx="6858000" cy="9144000"/>
  <p:defaultTextStyle>
    <a:defPPr>
      <a:defRPr lang="en-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49"/>
    <p:restoredTop sz="94719"/>
  </p:normalViewPr>
  <p:slideViewPr>
    <p:cSldViewPr snapToGrid="0">
      <p:cViewPr varScale="1">
        <p:scale>
          <a:sx n="82" d="100"/>
          <a:sy n="82" d="100"/>
        </p:scale>
        <p:origin x="56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dirty="0"/>
              <a:t>Click to edit Master title style</a:t>
            </a:r>
          </a:p>
        </p:txBody>
      </p:sp>
      <p:sp>
        <p:nvSpPr>
          <p:cNvPr id="3" name="Subtitle 2">
            <a:extLst>
              <a:ext uri="{FF2B5EF4-FFF2-40B4-BE49-F238E27FC236}">
                <a16:creationId xmlns:a16="http://schemas.microsoft.com/office/drawing/2014/main"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54674D3-6FB9-5549-B0F2-FD61E82D1FF1}"/>
              </a:ext>
            </a:extLst>
          </p:cNvPr>
          <p:cNvSpPr>
            <a:spLocks noGrp="1"/>
          </p:cNvSpPr>
          <p:nvPr>
            <p:ph type="dt" sz="half" idx="10"/>
          </p:nvPr>
        </p:nvSpPr>
        <p:spPr/>
        <p:txBody>
          <a:bodyPr/>
          <a:lstStyle/>
          <a:p>
            <a:fld id="{1ECB5883-038C-4696-8E27-1811E470D6D4}" type="datetime1">
              <a:rPr lang="en-US" smtClean="0"/>
              <a:t>5/6/2024</a:t>
            </a:fld>
            <a:endParaRPr lang="en-US"/>
          </a:p>
        </p:txBody>
      </p:sp>
      <p:sp>
        <p:nvSpPr>
          <p:cNvPr id="5" name="Footer Placeholder 4">
            <a:extLst>
              <a:ext uri="{FF2B5EF4-FFF2-40B4-BE49-F238E27FC236}">
                <a16:creationId xmlns:a16="http://schemas.microsoft.com/office/drawing/2014/main" id="{AB239BBC-C979-2C77-493E-CF5498AEB5D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53813B7E-A51C-D9CD-2189-650A9D63BFF9}"/>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266768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90AE-F72C-4C2E-E2D0-7A8D7EEF08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41B46D-142E-8C8E-C4F4-B6B1586A6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D92E3-36AD-2615-0166-6B73C34F10FA}"/>
              </a:ext>
            </a:extLst>
          </p:cNvPr>
          <p:cNvSpPr>
            <a:spLocks noGrp="1"/>
          </p:cNvSpPr>
          <p:nvPr>
            <p:ph type="dt" sz="half" idx="10"/>
          </p:nvPr>
        </p:nvSpPr>
        <p:spPr/>
        <p:txBody>
          <a:bodyPr/>
          <a:lstStyle/>
          <a:p>
            <a:fld id="{61E8A6D4-154B-4E4D-9001-7A6C328D243E}" type="datetime1">
              <a:rPr lang="en-US" smtClean="0"/>
              <a:t>5/6/2024</a:t>
            </a:fld>
            <a:endParaRPr lang="en-US"/>
          </a:p>
        </p:txBody>
      </p:sp>
      <p:sp>
        <p:nvSpPr>
          <p:cNvPr id="5" name="Footer Placeholder 4">
            <a:extLst>
              <a:ext uri="{FF2B5EF4-FFF2-40B4-BE49-F238E27FC236}">
                <a16:creationId xmlns:a16="http://schemas.microsoft.com/office/drawing/2014/main" id="{F10BFB69-319D-2284-2734-217160D396D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A6883B0-C775-5BD2-8EC6-A41D19BCA156}"/>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1003230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40463-6D41-8D45-088A-540B0D18838A}"/>
              </a:ext>
            </a:extLst>
          </p:cNvPr>
          <p:cNvSpPr>
            <a:spLocks noGrp="1"/>
          </p:cNvSpPr>
          <p:nvPr>
            <p:ph type="title" orient="vert"/>
          </p:nvPr>
        </p:nvSpPr>
        <p:spPr>
          <a:xfrm>
            <a:off x="8724900" y="592281"/>
            <a:ext cx="2628900" cy="558468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F2276-7F04-F3F7-E3CE-F81C8DC637DC}"/>
              </a:ext>
            </a:extLst>
          </p:cNvPr>
          <p:cNvSpPr>
            <a:spLocks noGrp="1"/>
          </p:cNvSpPr>
          <p:nvPr>
            <p:ph type="body" orient="vert" idx="1"/>
          </p:nvPr>
        </p:nvSpPr>
        <p:spPr>
          <a:xfrm>
            <a:off x="838200" y="592281"/>
            <a:ext cx="7734300" cy="55846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802BF-9E0C-3251-8FAE-81F07DB05344}"/>
              </a:ext>
            </a:extLst>
          </p:cNvPr>
          <p:cNvSpPr>
            <a:spLocks noGrp="1"/>
          </p:cNvSpPr>
          <p:nvPr>
            <p:ph type="dt" sz="half" idx="10"/>
          </p:nvPr>
        </p:nvSpPr>
        <p:spPr/>
        <p:txBody>
          <a:bodyPr/>
          <a:lstStyle/>
          <a:p>
            <a:fld id="{EF880999-9BD6-4929-BDEC-B84E21C16701}" type="datetime1">
              <a:rPr lang="en-US" smtClean="0"/>
              <a:t>5/6/2024</a:t>
            </a:fld>
            <a:endParaRPr lang="en-US"/>
          </a:p>
        </p:txBody>
      </p:sp>
      <p:sp>
        <p:nvSpPr>
          <p:cNvPr id="5" name="Footer Placeholder 4">
            <a:extLst>
              <a:ext uri="{FF2B5EF4-FFF2-40B4-BE49-F238E27FC236}">
                <a16:creationId xmlns:a16="http://schemas.microsoft.com/office/drawing/2014/main" id="{329F1754-5B8F-A9FA-E8B1-06E04CE283D5}"/>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5F01E6A8-5139-ECD4-CC0C-32FFC6741000}"/>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57487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55F0-A6D4-C39B-394F-0B16E9C9CE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D1860F-B260-57CE-E12B-2C94860319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45C9F-D94D-E5D3-B73A-20621FA536D5}"/>
              </a:ext>
            </a:extLst>
          </p:cNvPr>
          <p:cNvSpPr>
            <a:spLocks noGrp="1"/>
          </p:cNvSpPr>
          <p:nvPr>
            <p:ph type="dt" sz="half" idx="10"/>
          </p:nvPr>
        </p:nvSpPr>
        <p:spPr/>
        <p:txBody>
          <a:bodyPr/>
          <a:lstStyle/>
          <a:p>
            <a:fld id="{579F6069-8263-4296-913A-BC2234E8D32B}" type="datetime1">
              <a:rPr lang="en-US" smtClean="0"/>
              <a:t>5/6/2024</a:t>
            </a:fld>
            <a:endParaRPr lang="en-US"/>
          </a:p>
        </p:txBody>
      </p:sp>
      <p:sp>
        <p:nvSpPr>
          <p:cNvPr id="5" name="Footer Placeholder 4">
            <a:extLst>
              <a:ext uri="{FF2B5EF4-FFF2-40B4-BE49-F238E27FC236}">
                <a16:creationId xmlns:a16="http://schemas.microsoft.com/office/drawing/2014/main" id="{E5FAB243-BB42-966A-4708-15C9B11D6885}"/>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5C3A3BD-2CC5-03D3-4CD6-E31A55BA2D23}"/>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463755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dirty="0"/>
              <a:t>Click to edit Master title style</a:t>
            </a:r>
          </a:p>
        </p:txBody>
      </p:sp>
      <p:sp>
        <p:nvSpPr>
          <p:cNvPr id="3" name="Text Placeholder 2">
            <a:extLst>
              <a:ext uri="{FF2B5EF4-FFF2-40B4-BE49-F238E27FC236}">
                <a16:creationId xmlns:a16="http://schemas.microsoft.com/office/drawing/2014/main"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20D9B82-EEF4-2CD7-61FE-BAFB2B96D641}"/>
              </a:ext>
            </a:extLst>
          </p:cNvPr>
          <p:cNvSpPr>
            <a:spLocks noGrp="1"/>
          </p:cNvSpPr>
          <p:nvPr>
            <p:ph type="dt" sz="half" idx="10"/>
          </p:nvPr>
        </p:nvSpPr>
        <p:spPr/>
        <p:txBody>
          <a:bodyPr/>
          <a:lstStyle/>
          <a:p>
            <a:fld id="{BC9F5005-EC25-4FB9-B19B-2437F0B120D2}" type="datetime1">
              <a:rPr lang="en-US" smtClean="0"/>
              <a:t>5/6/2024</a:t>
            </a:fld>
            <a:endParaRPr lang="en-US"/>
          </a:p>
        </p:txBody>
      </p:sp>
      <p:sp>
        <p:nvSpPr>
          <p:cNvPr id="5" name="Footer Placeholder 4">
            <a:extLst>
              <a:ext uri="{FF2B5EF4-FFF2-40B4-BE49-F238E27FC236}">
                <a16:creationId xmlns:a16="http://schemas.microsoft.com/office/drawing/2014/main" id="{59A222B6-F7A8-70A5-B023-FCAD5D7C4BB1}"/>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E85D758-2E38-8A8D-75BC-667F6A23B95B}"/>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1125395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0DFF-11BD-F5F4-35D4-1986ABBD3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5D1279-E9A9-702E-144D-61114B788E88}"/>
              </a:ext>
            </a:extLst>
          </p:cNvPr>
          <p:cNvSpPr>
            <a:spLocks noGrp="1"/>
          </p:cNvSpPr>
          <p:nvPr>
            <p:ph sz="half" idx="1"/>
          </p:nvPr>
        </p:nvSpPr>
        <p:spPr>
          <a:xfrm>
            <a:off x="877824" y="2159175"/>
            <a:ext cx="4977453"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84E624-7A76-56EC-FA0D-E2AA8EF9B951}"/>
              </a:ext>
            </a:extLst>
          </p:cNvPr>
          <p:cNvSpPr>
            <a:spLocks noGrp="1"/>
          </p:cNvSpPr>
          <p:nvPr>
            <p:ph sz="half" idx="2"/>
          </p:nvPr>
        </p:nvSpPr>
        <p:spPr>
          <a:xfrm>
            <a:off x="6328391" y="2159175"/>
            <a:ext cx="4985785"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9D7DF5-30AD-AE47-D516-5CEE82770734}"/>
              </a:ext>
            </a:extLst>
          </p:cNvPr>
          <p:cNvSpPr>
            <a:spLocks noGrp="1"/>
          </p:cNvSpPr>
          <p:nvPr>
            <p:ph type="dt" sz="half" idx="10"/>
          </p:nvPr>
        </p:nvSpPr>
        <p:spPr/>
        <p:txBody>
          <a:bodyPr/>
          <a:lstStyle/>
          <a:p>
            <a:fld id="{0B283B5C-2325-42FF-AF91-C1451D9D66CC}" type="datetime1">
              <a:rPr lang="en-US" smtClean="0"/>
              <a:t>5/6/2024</a:t>
            </a:fld>
            <a:endParaRPr lang="en-US"/>
          </a:p>
        </p:txBody>
      </p:sp>
      <p:sp>
        <p:nvSpPr>
          <p:cNvPr id="6" name="Footer Placeholder 5">
            <a:extLst>
              <a:ext uri="{FF2B5EF4-FFF2-40B4-BE49-F238E27FC236}">
                <a16:creationId xmlns:a16="http://schemas.microsoft.com/office/drawing/2014/main" id="{8B05C503-B649-B083-6341-F6E376AF8C72}"/>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1E53EA35-CF5A-DB36-8B14-5C184B6F14D3}"/>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7430072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A3D8-FDD9-329B-BCC6-BBF47F01BEE2}"/>
              </a:ext>
            </a:extLst>
          </p:cNvPr>
          <p:cNvSpPr>
            <a:spLocks noGrp="1"/>
          </p:cNvSpPr>
          <p:nvPr>
            <p:ph type="title"/>
          </p:nvPr>
        </p:nvSpPr>
        <p:spPr>
          <a:xfrm>
            <a:off x="881348" y="602671"/>
            <a:ext cx="10429303" cy="76892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252EB40-99E1-CCA4-BAFA-F51AA56CF295}"/>
              </a:ext>
            </a:extLst>
          </p:cNvPr>
          <p:cNvSpPr>
            <a:spLocks noGrp="1"/>
          </p:cNvSpPr>
          <p:nvPr>
            <p:ph sz="half" idx="2"/>
          </p:nvPr>
        </p:nvSpPr>
        <p:spPr>
          <a:xfrm>
            <a:off x="881349" y="2344025"/>
            <a:ext cx="4963538"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A3A26F-230E-2D25-6BDC-6ECA00FAEFD5}"/>
              </a:ext>
            </a:extLst>
          </p:cNvPr>
          <p:cNvSpPr>
            <a:spLocks noGrp="1"/>
          </p:cNvSpPr>
          <p:nvPr>
            <p:ph sz="quarter" idx="4"/>
          </p:nvPr>
        </p:nvSpPr>
        <p:spPr>
          <a:xfrm>
            <a:off x="6322669" y="2344025"/>
            <a:ext cx="4987982"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8182A01-DE7C-3BA4-96FF-CDEF2F608FCA}"/>
              </a:ext>
            </a:extLst>
          </p:cNvPr>
          <p:cNvSpPr>
            <a:spLocks noGrp="1"/>
          </p:cNvSpPr>
          <p:nvPr>
            <p:ph type="dt" sz="half" idx="10"/>
          </p:nvPr>
        </p:nvSpPr>
        <p:spPr/>
        <p:txBody>
          <a:bodyPr/>
          <a:lstStyle/>
          <a:p>
            <a:fld id="{0F88DB08-3B01-46DD-99F2-F6F6334EA669}" type="datetime1">
              <a:rPr lang="en-US" smtClean="0"/>
              <a:t>5/6/2024</a:t>
            </a:fld>
            <a:endParaRPr lang="en-US"/>
          </a:p>
        </p:txBody>
      </p:sp>
      <p:sp>
        <p:nvSpPr>
          <p:cNvPr id="8" name="Footer Placeholder 7">
            <a:extLst>
              <a:ext uri="{FF2B5EF4-FFF2-40B4-BE49-F238E27FC236}">
                <a16:creationId xmlns:a16="http://schemas.microsoft.com/office/drawing/2014/main" id="{6FCAA828-0166-8ECD-BCE8-654BEFDD7155}"/>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7690C0D2-459A-04AA-FD90-7687D2FE8A9D}"/>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0600301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549F-FA71-857F-E02E-3CB63CE68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69611-F911-D3D4-B613-ACCDA56C45D2}"/>
              </a:ext>
            </a:extLst>
          </p:cNvPr>
          <p:cNvSpPr>
            <a:spLocks noGrp="1"/>
          </p:cNvSpPr>
          <p:nvPr>
            <p:ph type="dt" sz="half" idx="10"/>
          </p:nvPr>
        </p:nvSpPr>
        <p:spPr/>
        <p:txBody>
          <a:bodyPr/>
          <a:lstStyle/>
          <a:p>
            <a:fld id="{5892AC11-ACC3-4129-BBD7-C580BF1A4EE7}" type="datetime1">
              <a:rPr lang="en-US" smtClean="0"/>
              <a:t>5/6/2024</a:t>
            </a:fld>
            <a:endParaRPr lang="en-US"/>
          </a:p>
        </p:txBody>
      </p:sp>
      <p:sp>
        <p:nvSpPr>
          <p:cNvPr id="4" name="Footer Placeholder 3">
            <a:extLst>
              <a:ext uri="{FF2B5EF4-FFF2-40B4-BE49-F238E27FC236}">
                <a16:creationId xmlns:a16="http://schemas.microsoft.com/office/drawing/2014/main" id="{F6EA1961-0B6B-8FEB-F2CB-C42E90EF2DF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42AA80E-3139-9F1B-9C3E-2A76628CF4F8}"/>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189505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F54789-9F96-511A-0FB6-24F6A8418C72}"/>
              </a:ext>
            </a:extLst>
          </p:cNvPr>
          <p:cNvSpPr>
            <a:spLocks noGrp="1"/>
          </p:cNvSpPr>
          <p:nvPr>
            <p:ph type="dt" sz="half" idx="10"/>
          </p:nvPr>
        </p:nvSpPr>
        <p:spPr/>
        <p:txBody>
          <a:bodyPr/>
          <a:lstStyle/>
          <a:p>
            <a:fld id="{6D80F7F3-E406-44E2-93AF-674B3F1A2E51}" type="datetime1">
              <a:rPr lang="en-US" smtClean="0"/>
              <a:t>5/6/2024</a:t>
            </a:fld>
            <a:endParaRPr lang="en-US"/>
          </a:p>
        </p:txBody>
      </p:sp>
      <p:sp>
        <p:nvSpPr>
          <p:cNvPr id="3" name="Footer Placeholder 2">
            <a:extLst>
              <a:ext uri="{FF2B5EF4-FFF2-40B4-BE49-F238E27FC236}">
                <a16:creationId xmlns:a16="http://schemas.microsoft.com/office/drawing/2014/main" id="{8B780399-ADEF-8F74-9F59-6AD804C9393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95B6A34F-ABAB-9C4E-38A1-C6EEB944B97C}"/>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462762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5267E-088F-FB9A-9469-551890F29F01}"/>
              </a:ext>
            </a:extLst>
          </p:cNvPr>
          <p:cNvSpPr>
            <a:spLocks noGrp="1"/>
          </p:cNvSpPr>
          <p:nvPr>
            <p:ph type="dt" sz="half" idx="10"/>
          </p:nvPr>
        </p:nvSpPr>
        <p:spPr/>
        <p:txBody>
          <a:bodyPr/>
          <a:lstStyle/>
          <a:p>
            <a:fld id="{2FB1DD93-7C9D-4E53-81F0-DDE57FEA7EDB}" type="datetime1">
              <a:rPr lang="en-US" smtClean="0"/>
              <a:t>5/6/2024</a:t>
            </a:fld>
            <a:endParaRPr lang="en-US"/>
          </a:p>
        </p:txBody>
      </p:sp>
      <p:sp>
        <p:nvSpPr>
          <p:cNvPr id="6" name="Footer Placeholder 5">
            <a:extLst>
              <a:ext uri="{FF2B5EF4-FFF2-40B4-BE49-F238E27FC236}">
                <a16:creationId xmlns:a16="http://schemas.microsoft.com/office/drawing/2014/main" id="{38EA3FFC-B3A6-C0B6-5DAE-70BE0D6FBD69}"/>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108D35F-BC2E-8D14-060F-449CBAF7C0D2}"/>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109676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0683BB3A-9E24-DE4C-9619-1502F1B6F389}"/>
              </a:ext>
            </a:extLst>
          </p:cNvPr>
          <p:cNvSpPr>
            <a:spLocks noGrp="1"/>
          </p:cNvSpPr>
          <p:nvPr>
            <p:ph type="pic" idx="1"/>
          </p:nvPr>
        </p:nvSpPr>
        <p:spPr>
          <a:xfrm>
            <a:off x="5247408" y="919595"/>
            <a:ext cx="6107979" cy="50136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24B7212-6816-FFD1-50B2-58844AD38E26}"/>
              </a:ext>
            </a:extLst>
          </p:cNvPr>
          <p:cNvSpPr>
            <a:spLocks noGrp="1"/>
          </p:cNvSpPr>
          <p:nvPr>
            <p:ph type="dt" sz="half" idx="10"/>
          </p:nvPr>
        </p:nvSpPr>
        <p:spPr/>
        <p:txBody>
          <a:bodyPr/>
          <a:lstStyle/>
          <a:p>
            <a:fld id="{3DF7BC28-59DE-4F83-B4A1-497203279FAD}" type="datetime1">
              <a:rPr lang="en-US" smtClean="0"/>
              <a:t>5/6/2024</a:t>
            </a:fld>
            <a:endParaRPr lang="en-US"/>
          </a:p>
        </p:txBody>
      </p:sp>
      <p:sp>
        <p:nvSpPr>
          <p:cNvPr id="6" name="Footer Placeholder 5">
            <a:extLst>
              <a:ext uri="{FF2B5EF4-FFF2-40B4-BE49-F238E27FC236}">
                <a16:creationId xmlns:a16="http://schemas.microsoft.com/office/drawing/2014/main" id="{A2417744-5A24-B7B7-5FD6-E98E60832F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14CDA4D1-A71D-A7A6-3D0C-294E5D280BE8}"/>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180445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0BDC4764-F656-4735-9820-9886F8DF1D6A}" type="datetime1">
              <a:rPr lang="en-US" smtClean="0"/>
              <a:t>5/6/2024</a:t>
            </a:fld>
            <a:endParaRPr lang="en-US" dirty="0"/>
          </a:p>
        </p:txBody>
      </p:sp>
      <p:sp>
        <p:nvSpPr>
          <p:cNvPr id="5" name="Footer Placeholder 4">
            <a:extLst>
              <a:ext uri="{FF2B5EF4-FFF2-40B4-BE49-F238E27FC236}">
                <a16:creationId xmlns:a16="http://schemas.microsoft.com/office/drawing/2014/main"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261096943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8" r:id="rId6"/>
    <p:sldLayoutId id="2147483693" r:id="rId7"/>
    <p:sldLayoutId id="2147483694" r:id="rId8"/>
    <p:sldLayoutId id="2147483695" r:id="rId9"/>
    <p:sldLayoutId id="2147483697" r:id="rId10"/>
    <p:sldLayoutId id="2147483696" r:id="rId11"/>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0" y="-1"/>
            <a:ext cx="12191980" cy="6857999"/>
          </a:xfrm>
          <a:prstGeom prst="rect">
            <a:avLst/>
          </a:prstGeom>
        </p:spPr>
      </p:pic>
      <p:sp>
        <p:nvSpPr>
          <p:cNvPr id="2" name="Title 1">
            <a:extLst>
              <a:ext uri="{FF2B5EF4-FFF2-40B4-BE49-F238E27FC236}">
                <a16:creationId xmlns:a16="http://schemas.microsoft.com/office/drawing/2014/main" id="{89F6540F-BFC9-04F9-04CB-6C86C9AF82DA}"/>
              </a:ext>
            </a:extLst>
          </p:cNvPr>
          <p:cNvSpPr>
            <a:spLocks noGrp="1"/>
          </p:cNvSpPr>
          <p:nvPr>
            <p:ph type="ctrTitle"/>
          </p:nvPr>
        </p:nvSpPr>
        <p:spPr>
          <a:xfrm>
            <a:off x="1524000" y="1122362"/>
            <a:ext cx="9144000" cy="2900518"/>
          </a:xfrm>
        </p:spPr>
        <p:txBody>
          <a:bodyPr>
            <a:normAutofit/>
          </a:bodyPr>
          <a:lstStyle/>
          <a:p>
            <a:r>
              <a:rPr lang="en-NL" sz="3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“Litigación climática en los tribunales internacionales"</a:t>
            </a:r>
            <a:br>
              <a:rPr lang="en-NL" sz="3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br>
            <a:r>
              <a:rPr lang="en-NL" sz="32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17 de abril de 2024, de 16:00 a 18:00h</a:t>
            </a:r>
            <a:br>
              <a:rPr lang="en-NL" sz="1800" kern="100" dirty="0">
                <a:effectLst/>
                <a:latin typeface="Aptos" panose="020B0004020202020204" pitchFamily="34" charset="0"/>
                <a:ea typeface="Aptos" panose="020B0004020202020204" pitchFamily="34" charset="0"/>
                <a:cs typeface="Times New Roman" panose="02020603050405020304" pitchFamily="18" charset="0"/>
              </a:rPr>
            </a:br>
            <a:endParaRPr lang="en-NL" dirty="0">
              <a:solidFill>
                <a:srgbClr val="FFFFFF"/>
              </a:solidFill>
            </a:endParaRPr>
          </a:p>
        </p:txBody>
      </p:sp>
      <p:sp>
        <p:nvSpPr>
          <p:cNvPr id="3" name="Subtitle 2">
            <a:extLst>
              <a:ext uri="{FF2B5EF4-FFF2-40B4-BE49-F238E27FC236}">
                <a16:creationId xmlns:a16="http://schemas.microsoft.com/office/drawing/2014/main" id="{E9A18574-57F9-5FCF-6C36-D2D1551C4DE5}"/>
              </a:ext>
            </a:extLst>
          </p:cNvPr>
          <p:cNvSpPr>
            <a:spLocks noGrp="1"/>
          </p:cNvSpPr>
          <p:nvPr>
            <p:ph type="subTitle" idx="1"/>
          </p:nvPr>
        </p:nvSpPr>
        <p:spPr>
          <a:xfrm>
            <a:off x="1524000" y="4159404"/>
            <a:ext cx="9144000" cy="1098395"/>
          </a:xfrm>
        </p:spPr>
        <p:txBody>
          <a:bodyPr>
            <a:normAutofit/>
          </a:bodyPr>
          <a:lstStyle/>
          <a:p>
            <a:r>
              <a:rPr lang="en-GB" dirty="0">
                <a:solidFill>
                  <a:srgbClr val="FFFFFF"/>
                </a:solidFill>
              </a:rPr>
              <a:t>E</a:t>
            </a:r>
            <a:r>
              <a:rPr lang="en-NL" dirty="0">
                <a:solidFill>
                  <a:srgbClr val="FFFFFF"/>
                </a:solidFill>
              </a:rPr>
              <a:t>dgardo sobenes</a:t>
            </a:r>
          </a:p>
          <a:p>
            <a:r>
              <a:rPr lang="en-NL" dirty="0">
                <a:solidFill>
                  <a:srgbClr val="FFFFFF"/>
                </a:solidFill>
              </a:rPr>
              <a:t>www.edgardosobenes.com</a:t>
            </a:r>
          </a:p>
        </p:txBody>
      </p:sp>
    </p:spTree>
    <p:extLst>
      <p:ext uri="{BB962C8B-B14F-4D97-AF65-F5344CB8AC3E}">
        <p14:creationId xmlns:p14="http://schemas.microsoft.com/office/powerpoint/2010/main" val="259959903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pic>
        <p:nvPicPr>
          <p:cNvPr id="1026" name="Picture 2">
            <a:extLst>
              <a:ext uri="{FF2B5EF4-FFF2-40B4-BE49-F238E27FC236}">
                <a16:creationId xmlns:a16="http://schemas.microsoft.com/office/drawing/2014/main" id="{2DDE078D-0BA7-7C9B-BF42-A9AF56BA784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8282" y="383062"/>
            <a:ext cx="8975435" cy="4712104"/>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29F4433F-8E98-7BFD-5800-E6BA9F1209BD}"/>
              </a:ext>
            </a:extLst>
          </p:cNvPr>
          <p:cNvSpPr txBox="1"/>
          <p:nvPr/>
        </p:nvSpPr>
        <p:spPr>
          <a:xfrm>
            <a:off x="515806" y="5478227"/>
            <a:ext cx="11456256" cy="1200329"/>
          </a:xfrm>
          <a:prstGeom prst="rect">
            <a:avLst/>
          </a:prstGeom>
          <a:noFill/>
        </p:spPr>
        <p:txBody>
          <a:bodyPr wrap="square" rtlCol="0">
            <a:spAutoFit/>
          </a:bodyPr>
          <a:lstStyle/>
          <a:p>
            <a:r>
              <a:rPr lang="es-ES" sz="1800" dirty="0">
                <a:effectLst/>
                <a:latin typeface="Aptos" panose="020B0004020202020204" pitchFamily="34" charset="0"/>
                <a:ea typeface="Aptos" panose="020B0004020202020204" pitchFamily="34" charset="0"/>
                <a:cs typeface="Times New Roman" panose="02020603050405020304" pitchFamily="18" charset="0"/>
              </a:rPr>
              <a:t>1,5 °C es el umbral crítico establecido en el Acuerdo de París para determinar las obligaciones de los Estados de proteger el sistema climático. Eso no quiere decir los aumentos de la temperatura media mundial por debajo de 1,5 °C no tienen un riesgos e impactos significativos, algunos de ellos irreversibles, para los sistemas humanos y naturales. </a:t>
            </a:r>
            <a:endParaRPr lang="en-NL" dirty="0"/>
          </a:p>
        </p:txBody>
      </p:sp>
    </p:spTree>
    <p:extLst>
      <p:ext uri="{BB962C8B-B14F-4D97-AF65-F5344CB8AC3E}">
        <p14:creationId xmlns:p14="http://schemas.microsoft.com/office/powerpoint/2010/main" val="3438087268"/>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0" y="1"/>
            <a:ext cx="12191980" cy="6857999"/>
          </a:xfrm>
          <a:prstGeom prst="rect">
            <a:avLst/>
          </a:prstGeom>
        </p:spPr>
      </p:pic>
      <p:sp>
        <p:nvSpPr>
          <p:cNvPr id="2" name="TextBox 1">
            <a:extLst>
              <a:ext uri="{FF2B5EF4-FFF2-40B4-BE49-F238E27FC236}">
                <a16:creationId xmlns:a16="http://schemas.microsoft.com/office/drawing/2014/main" id="{29F4433F-8E98-7BFD-5800-E6BA9F1209BD}"/>
              </a:ext>
            </a:extLst>
          </p:cNvPr>
          <p:cNvSpPr txBox="1"/>
          <p:nvPr/>
        </p:nvSpPr>
        <p:spPr>
          <a:xfrm>
            <a:off x="469507" y="871503"/>
            <a:ext cx="11456256" cy="4832092"/>
          </a:xfrm>
          <a:prstGeom prst="rect">
            <a:avLst/>
          </a:prstGeom>
          <a:noFill/>
        </p:spPr>
        <p:txBody>
          <a:bodyPr wrap="square" rtlCol="0">
            <a:spAutoFit/>
          </a:bodyPr>
          <a:lstStyle/>
          <a:p>
            <a:pPr algn="ctr"/>
            <a:r>
              <a:rPr lang="es-ES" sz="2800" dirty="0">
                <a:effectLst/>
                <a:latin typeface="Times New Roman" panose="02020603050405020304" pitchFamily="18" charset="0"/>
                <a:ea typeface="Aptos" panose="020B0004020202020204" pitchFamily="34" charset="0"/>
                <a:cs typeface="Times New Roman" panose="02020603050405020304" pitchFamily="18" charset="0"/>
              </a:rPr>
              <a:t>Marco Jurídico </a:t>
            </a:r>
          </a:p>
          <a:p>
            <a:pPr marL="342900" indent="-342900" algn="just">
              <a:buFont typeface="Arial" panose="020B0604020202020204" pitchFamily="34" charset="0"/>
              <a:buChar char="•"/>
            </a:pPr>
            <a:endParaRPr lang="es-ES" sz="2000" dirty="0">
              <a:effectLst/>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buFont typeface="Arial" panose="020B0604020202020204" pitchFamily="34" charset="0"/>
              <a:buChar char="•"/>
            </a:pPr>
            <a:r>
              <a:rPr lang="es-ES" sz="2000" dirty="0">
                <a:effectLst/>
                <a:latin typeface="Times New Roman" panose="02020603050405020304" pitchFamily="18" charset="0"/>
                <a:ea typeface="Aptos" panose="020B0004020202020204" pitchFamily="34" charset="0"/>
                <a:cs typeface="Times New Roman" panose="02020603050405020304" pitchFamily="18" charset="0"/>
              </a:rPr>
              <a:t>Acuerdo de París</a:t>
            </a:r>
          </a:p>
          <a:p>
            <a:pPr algn="just"/>
            <a:endParaRPr lang="es-ES" sz="20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buFont typeface="Arial" panose="020B0604020202020204" pitchFamily="34" charset="0"/>
              <a:buChar char="•"/>
            </a:pPr>
            <a:r>
              <a:rPr lang="es-ES" sz="2000" dirty="0">
                <a:effectLst/>
                <a:latin typeface="Times New Roman" panose="02020603050405020304" pitchFamily="18" charset="0"/>
                <a:ea typeface="Aptos" panose="020B0004020202020204" pitchFamily="34" charset="0"/>
                <a:cs typeface="Times New Roman" panose="02020603050405020304" pitchFamily="18" charset="0"/>
              </a:rPr>
              <a:t>Derecho Consuetudinario Internacional</a:t>
            </a:r>
          </a:p>
          <a:p>
            <a:pPr marL="342900" indent="-342900" algn="just">
              <a:buFont typeface="Arial" panose="020B0604020202020204" pitchFamily="34" charset="0"/>
              <a:buChar char="•"/>
            </a:pPr>
            <a:endParaRPr lang="es-ES" sz="2000" dirty="0">
              <a:latin typeface="Times New Roman" panose="02020603050405020304" pitchFamily="18" charset="0"/>
              <a:ea typeface="Aptos" panose="020B0004020202020204" pitchFamily="34" charset="0"/>
              <a:cs typeface="Times New Roman" panose="02020603050405020304" pitchFamily="18" charset="0"/>
            </a:endParaRPr>
          </a:p>
          <a:p>
            <a:pPr marL="342900" indent="-342900" algn="just">
              <a:buFont typeface="Arial" panose="020B0604020202020204" pitchFamily="34" charset="0"/>
              <a:buChar char="•"/>
            </a:pPr>
            <a:r>
              <a:rPr lang="es-ES" sz="2000" dirty="0">
                <a:effectLst/>
                <a:latin typeface="Times New Roman" panose="02020603050405020304" pitchFamily="18" charset="0"/>
                <a:ea typeface="Aptos" panose="020B0004020202020204" pitchFamily="34" charset="0"/>
                <a:cs typeface="Times New Roman" panose="02020603050405020304" pitchFamily="18" charset="0"/>
              </a:rPr>
              <a:t>Otros Tratados y Convenciones: Convención de las Naciones Unidas sobre el Derecho del Mar, el Convenio de Viena para la Protección de la Capa de Ozono y el Protocolo de Montreal relativo a las sustancias que agotan la capa de ozono, el Convenio sobre la Diversidad Biológica y la Convención de las Naciones Unidas de Lucha contra la Desertificación , el Pacto Internacional de Derechos Civiles y Políticos (PIDCP), el Pacto Internacional de Derechos Sociales, Económicos y Culturales (PIDESC), la Convención de las Naciones Unidas sobre los Derechos del Niño (CDN) y otros tratados fundamentales de derechos humanos de las Naciones Unidas. </a:t>
            </a:r>
          </a:p>
          <a:p>
            <a:endParaRPr lang="es-ES" dirty="0">
              <a:latin typeface="Aptos" panose="020B0004020202020204" pitchFamily="34" charset="0"/>
              <a:cs typeface="Times New Roman" panose="02020603050405020304" pitchFamily="18" charset="0"/>
            </a:endParaRPr>
          </a:p>
          <a:p>
            <a:endParaRPr lang="en-NL" dirty="0"/>
          </a:p>
        </p:txBody>
      </p:sp>
    </p:spTree>
    <p:extLst>
      <p:ext uri="{BB962C8B-B14F-4D97-AF65-F5344CB8AC3E}">
        <p14:creationId xmlns:p14="http://schemas.microsoft.com/office/powerpoint/2010/main" val="718270886"/>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pic>
        <p:nvPicPr>
          <p:cNvPr id="9" name="Picture 8" descr="A screenshot of a computer&#10;&#10;Description automatically generated">
            <a:extLst>
              <a:ext uri="{FF2B5EF4-FFF2-40B4-BE49-F238E27FC236}">
                <a16:creationId xmlns:a16="http://schemas.microsoft.com/office/drawing/2014/main" id="{2D51B641-5233-6C75-B66B-1BEB99BCE370}"/>
              </a:ext>
            </a:extLst>
          </p:cNvPr>
          <p:cNvPicPr>
            <a:picLocks noChangeAspect="1"/>
          </p:cNvPicPr>
          <p:nvPr/>
        </p:nvPicPr>
        <p:blipFill>
          <a:blip r:embed="rId3"/>
          <a:stretch>
            <a:fillRect/>
          </a:stretch>
        </p:blipFill>
        <p:spPr>
          <a:xfrm>
            <a:off x="1683137" y="1250641"/>
            <a:ext cx="8825725" cy="5205104"/>
          </a:xfrm>
          <a:prstGeom prst="rect">
            <a:avLst/>
          </a:prstGeom>
        </p:spPr>
      </p:pic>
      <p:sp>
        <p:nvSpPr>
          <p:cNvPr id="2" name="TextBox 1">
            <a:extLst>
              <a:ext uri="{FF2B5EF4-FFF2-40B4-BE49-F238E27FC236}">
                <a16:creationId xmlns:a16="http://schemas.microsoft.com/office/drawing/2014/main" id="{E4A8D35C-7B1A-8733-96EE-61741540AD42}"/>
              </a:ext>
            </a:extLst>
          </p:cNvPr>
          <p:cNvSpPr txBox="1"/>
          <p:nvPr/>
        </p:nvSpPr>
        <p:spPr>
          <a:xfrm>
            <a:off x="3113996" y="325167"/>
            <a:ext cx="5964005" cy="523220"/>
          </a:xfrm>
          <a:prstGeom prst="rect">
            <a:avLst/>
          </a:prstGeom>
          <a:noFill/>
        </p:spPr>
        <p:txBody>
          <a:bodyPr wrap="none" rtlCol="0">
            <a:spAutoFit/>
          </a:bodyPr>
          <a:lstStyle/>
          <a:p>
            <a:r>
              <a:rPr lang="en-NL" sz="2800" dirty="0"/>
              <a:t>Participación en el Proceso Consultivo</a:t>
            </a:r>
          </a:p>
        </p:txBody>
      </p:sp>
    </p:spTree>
    <p:extLst>
      <p:ext uri="{BB962C8B-B14F-4D97-AF65-F5344CB8AC3E}">
        <p14:creationId xmlns:p14="http://schemas.microsoft.com/office/powerpoint/2010/main" val="1530700939"/>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3" name="Subtitle 2">
            <a:extLst>
              <a:ext uri="{FF2B5EF4-FFF2-40B4-BE49-F238E27FC236}">
                <a16:creationId xmlns:a16="http://schemas.microsoft.com/office/drawing/2014/main" id="{CBC21F98-3D84-213A-744B-243801FC4904}"/>
              </a:ext>
            </a:extLst>
          </p:cNvPr>
          <p:cNvSpPr>
            <a:spLocks noGrp="1"/>
          </p:cNvSpPr>
          <p:nvPr>
            <p:ph type="subTitle" idx="1"/>
          </p:nvPr>
        </p:nvSpPr>
        <p:spPr>
          <a:xfrm>
            <a:off x="1524000" y="1271752"/>
            <a:ext cx="9144000" cy="4603531"/>
          </a:xfrm>
        </p:spPr>
        <p:txBody>
          <a:bodyPr>
            <a:normAutofit fontScale="70000" lnSpcReduction="20000"/>
          </a:bodyPr>
          <a:lstStyle/>
          <a:p>
            <a:endParaRPr lang="en-GB" dirty="0">
              <a:solidFill>
                <a:srgbClr val="FFFFFF"/>
              </a:solidFill>
            </a:endParaRPr>
          </a:p>
          <a:p>
            <a:endParaRPr lang="en-GB" dirty="0">
              <a:solidFill>
                <a:srgbClr val="FFFFFF"/>
              </a:solidFill>
            </a:endParaRPr>
          </a:p>
          <a:p>
            <a:endParaRPr lang="en-GB" dirty="0">
              <a:solidFill>
                <a:srgbClr val="FFFFFF"/>
              </a:solidFill>
            </a:endParaRPr>
          </a:p>
          <a:p>
            <a:endParaRPr lang="en-GB" dirty="0">
              <a:solidFill>
                <a:srgbClr val="FFFFFF"/>
              </a:solidFill>
            </a:endParaRPr>
          </a:p>
          <a:p>
            <a:r>
              <a:rPr lang="en-GB" sz="4600" dirty="0">
                <a:solidFill>
                  <a:srgbClr val="FFFFFF"/>
                </a:solidFill>
              </a:rPr>
              <a:t>Gracias </a:t>
            </a:r>
          </a:p>
          <a:p>
            <a:endParaRPr lang="en-GB" dirty="0">
              <a:solidFill>
                <a:srgbClr val="FFFFFF"/>
              </a:solidFill>
            </a:endParaRPr>
          </a:p>
          <a:p>
            <a:endParaRPr lang="en-GB" dirty="0">
              <a:solidFill>
                <a:srgbClr val="FFFFFF"/>
              </a:solidFill>
            </a:endParaRPr>
          </a:p>
          <a:p>
            <a:endParaRPr lang="en-GB" dirty="0">
              <a:solidFill>
                <a:srgbClr val="FFFFFF"/>
              </a:solidFill>
            </a:endParaRPr>
          </a:p>
          <a:p>
            <a:endParaRPr lang="en-GB" dirty="0">
              <a:solidFill>
                <a:srgbClr val="FFFFFF"/>
              </a:solidFill>
            </a:endParaRPr>
          </a:p>
          <a:p>
            <a:endParaRPr lang="en-GB" dirty="0">
              <a:solidFill>
                <a:srgbClr val="FFFFFF"/>
              </a:solidFill>
            </a:endParaRPr>
          </a:p>
          <a:p>
            <a:endParaRPr lang="en-GB" dirty="0">
              <a:solidFill>
                <a:srgbClr val="FFFFFF"/>
              </a:solidFill>
            </a:endParaRPr>
          </a:p>
          <a:p>
            <a:endParaRPr lang="en-GB" dirty="0">
              <a:solidFill>
                <a:srgbClr val="FFFFFF"/>
              </a:solidFill>
            </a:endParaRPr>
          </a:p>
          <a:p>
            <a:r>
              <a:rPr lang="en-GB" dirty="0">
                <a:solidFill>
                  <a:srgbClr val="FFFFFF"/>
                </a:solidFill>
              </a:rPr>
              <a:t>E</a:t>
            </a:r>
            <a:r>
              <a:rPr lang="en-NL" dirty="0">
                <a:solidFill>
                  <a:srgbClr val="FFFFFF"/>
                </a:solidFill>
              </a:rPr>
              <a:t>dgardo sobenes</a:t>
            </a:r>
          </a:p>
          <a:p>
            <a:r>
              <a:rPr lang="en-NL" dirty="0">
                <a:solidFill>
                  <a:srgbClr val="FFFFFF"/>
                </a:solidFill>
              </a:rPr>
              <a:t>www.edgardosobenes.com</a:t>
            </a:r>
          </a:p>
        </p:txBody>
      </p:sp>
    </p:spTree>
    <p:extLst>
      <p:ext uri="{BB962C8B-B14F-4D97-AF65-F5344CB8AC3E}">
        <p14:creationId xmlns:p14="http://schemas.microsoft.com/office/powerpoint/2010/main" val="986065280"/>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0" y="1"/>
            <a:ext cx="12191980" cy="6857999"/>
          </a:xfrm>
          <a:prstGeom prst="rect">
            <a:avLst/>
          </a:prstGeom>
        </p:spPr>
      </p:pic>
      <p:sp>
        <p:nvSpPr>
          <p:cNvPr id="2" name="Title 1">
            <a:extLst>
              <a:ext uri="{FF2B5EF4-FFF2-40B4-BE49-F238E27FC236}">
                <a16:creationId xmlns:a16="http://schemas.microsoft.com/office/drawing/2014/main" id="{89F6540F-BFC9-04F9-04CB-6C86C9AF82DA}"/>
              </a:ext>
            </a:extLst>
          </p:cNvPr>
          <p:cNvSpPr>
            <a:spLocks noGrp="1"/>
          </p:cNvSpPr>
          <p:nvPr>
            <p:ph type="ctrTitle"/>
          </p:nvPr>
        </p:nvSpPr>
        <p:spPr>
          <a:xfrm>
            <a:off x="1524000" y="1122362"/>
            <a:ext cx="9144000" cy="2900518"/>
          </a:xfrm>
        </p:spPr>
        <p:txBody>
          <a:bodyPr>
            <a:normAutofit/>
          </a:bodyPr>
          <a:lstStyle/>
          <a:p>
            <a:r>
              <a:rPr lang="es-ES_tradnl" sz="2800" kern="100" dirty="0">
                <a:solidFill>
                  <a:schemeClr val="tx1"/>
                </a:solidFill>
                <a:effectLst/>
                <a:latin typeface="Times New Roman" panose="02020603050405020304" pitchFamily="18" charset="0"/>
                <a:ea typeface="Aptos" panose="020B0004020202020204" pitchFamily="34" charset="0"/>
                <a:cs typeface="Times New Roman" panose="02020603050405020304" pitchFamily="18" charset="0"/>
              </a:rPr>
              <a:t>La función de la Corte es resolver, de conformidad con el derecho internacional, las controversias jurídicas que le sometan los Estados y emitir opiniones consultivas sobre las cuestiones jurídicas que le remitan los órganos y organismos especializados autorizados de las Naciones Unidas.</a:t>
            </a:r>
            <a:endParaRPr lang="es-ES_tradnl" sz="2800" dirty="0">
              <a:solidFill>
                <a:srgbClr val="FFFFFF"/>
              </a:solidFill>
            </a:endParaRPr>
          </a:p>
        </p:txBody>
      </p:sp>
    </p:spTree>
    <p:extLst>
      <p:ext uri="{BB962C8B-B14F-4D97-AF65-F5344CB8AC3E}">
        <p14:creationId xmlns:p14="http://schemas.microsoft.com/office/powerpoint/2010/main" val="18953043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0" y="1"/>
            <a:ext cx="12191980" cy="6857999"/>
          </a:xfrm>
          <a:prstGeom prst="rect">
            <a:avLst/>
          </a:prstGeom>
        </p:spPr>
      </p:pic>
      <p:sp>
        <p:nvSpPr>
          <p:cNvPr id="2" name="Title 1">
            <a:extLst>
              <a:ext uri="{FF2B5EF4-FFF2-40B4-BE49-F238E27FC236}">
                <a16:creationId xmlns:a16="http://schemas.microsoft.com/office/drawing/2014/main" id="{89F6540F-BFC9-04F9-04CB-6C86C9AF82DA}"/>
              </a:ext>
            </a:extLst>
          </p:cNvPr>
          <p:cNvSpPr>
            <a:spLocks noGrp="1"/>
          </p:cNvSpPr>
          <p:nvPr>
            <p:ph type="ctrTitle"/>
          </p:nvPr>
        </p:nvSpPr>
        <p:spPr>
          <a:xfrm>
            <a:off x="1365812" y="1003911"/>
            <a:ext cx="9788324" cy="4850175"/>
          </a:xfrm>
        </p:spPr>
        <p:txBody>
          <a:bodyPr>
            <a:normAutofit fontScale="90000"/>
          </a:bodyPr>
          <a:lstStyle/>
          <a:p>
            <a:pPr algn="l"/>
            <a:r>
              <a:rPr lang="es-ES" sz="2700" b="1" kern="0" dirty="0">
                <a:effectLst/>
                <a:latin typeface="Times New Roman" panose="02020603050405020304" pitchFamily="18" charset="0"/>
                <a:ea typeface="Aptos" panose="020B0004020202020204" pitchFamily="34" charset="0"/>
                <a:cs typeface="Times New Roman" panose="02020603050405020304" pitchFamily="18" charset="0"/>
              </a:rPr>
              <a:t>Casos Contenciosos</a:t>
            </a:r>
            <a:r>
              <a:rPr lang="es-ES" sz="2700" kern="0" dirty="0">
                <a:effectLst/>
                <a:latin typeface="Times New Roman" panose="02020603050405020304" pitchFamily="18" charset="0"/>
                <a:ea typeface="Aptos" panose="020B0004020202020204" pitchFamily="34" charset="0"/>
                <a:cs typeface="Times New Roman" panose="02020603050405020304" pitchFamily="18" charset="0"/>
              </a:rPr>
              <a:t>: 97 Estados han sido parte en procedimientos contenciosos: 27 Estados africanos, 16 Estados latinoamericanos y caribeños; 19 Estados asiáticos; y 35 Estados de Europa y otros lugares. Estos Estados han presentado un total de 148 casos ante la CIJ. </a:t>
            </a:r>
            <a:br>
              <a:rPr lang="en-NL" sz="2700" kern="100" dirty="0">
                <a:effectLst/>
                <a:latin typeface="Aptos" panose="020B0004020202020204" pitchFamily="34" charset="0"/>
                <a:ea typeface="Aptos" panose="020B0004020202020204" pitchFamily="34" charset="0"/>
                <a:cs typeface="Times New Roman" panose="02020603050405020304" pitchFamily="18" charset="0"/>
              </a:rPr>
            </a:br>
            <a:r>
              <a:rPr lang="es-ES" sz="2700" kern="0" dirty="0">
                <a:effectLst/>
                <a:latin typeface="Times New Roman" panose="02020603050405020304" pitchFamily="18" charset="0"/>
                <a:ea typeface="Aptos" panose="020B0004020202020204" pitchFamily="34" charset="0"/>
                <a:cs typeface="Times New Roman" panose="02020603050405020304" pitchFamily="18" charset="0"/>
              </a:rPr>
              <a:t> </a:t>
            </a:r>
            <a:br>
              <a:rPr lang="en-NL" sz="2700" kern="100" dirty="0">
                <a:effectLst/>
                <a:latin typeface="Aptos" panose="020B0004020202020204" pitchFamily="34" charset="0"/>
                <a:ea typeface="Aptos" panose="020B0004020202020204" pitchFamily="34" charset="0"/>
                <a:cs typeface="Times New Roman" panose="02020603050405020304" pitchFamily="18" charset="0"/>
              </a:rPr>
            </a:br>
            <a:r>
              <a:rPr lang="es-ES" sz="2700" b="1" kern="0" dirty="0">
                <a:latin typeface="Times New Roman" panose="02020603050405020304" pitchFamily="18" charset="0"/>
                <a:ea typeface="Aptos" panose="020B0004020202020204" pitchFamily="34" charset="0"/>
                <a:cs typeface="Times New Roman" panose="02020603050405020304" pitchFamily="18" charset="0"/>
              </a:rPr>
              <a:t>P</a:t>
            </a:r>
            <a:r>
              <a:rPr lang="es-ES" sz="2700" b="1" kern="0" dirty="0">
                <a:effectLst/>
                <a:latin typeface="Times New Roman" panose="02020603050405020304" pitchFamily="18" charset="0"/>
                <a:ea typeface="Aptos" panose="020B0004020202020204" pitchFamily="34" charset="0"/>
                <a:cs typeface="Times New Roman" panose="02020603050405020304" pitchFamily="18" charset="0"/>
              </a:rPr>
              <a:t>rocesos No-Contenciosos: </a:t>
            </a:r>
            <a:r>
              <a:rPr lang="es-ES" sz="2700" kern="0" dirty="0">
                <a:effectLst/>
                <a:latin typeface="Times New Roman" panose="02020603050405020304" pitchFamily="18" charset="0"/>
                <a:ea typeface="Aptos" panose="020B0004020202020204" pitchFamily="34" charset="0"/>
                <a:cs typeface="Times New Roman" panose="02020603050405020304" pitchFamily="18" charset="0"/>
              </a:rPr>
              <a:t>125 Estados y 11 organizaciones internacionales habían participado en 28 procedimientos consultivos. Este número está en aumento con la nueva solicitud de Opinión Consultiva del cambio climático.</a:t>
            </a:r>
            <a:br>
              <a:rPr lang="es-ES" sz="2700" kern="0" dirty="0">
                <a:effectLst/>
                <a:latin typeface="Times New Roman" panose="02020603050405020304" pitchFamily="18" charset="0"/>
                <a:ea typeface="Aptos" panose="020B0004020202020204" pitchFamily="34" charset="0"/>
                <a:cs typeface="Times New Roman" panose="02020603050405020304" pitchFamily="18" charset="0"/>
              </a:rPr>
            </a:br>
            <a:br>
              <a:rPr lang="es-ES" sz="2700" kern="0" dirty="0">
                <a:effectLst/>
                <a:latin typeface="Times New Roman" panose="02020603050405020304" pitchFamily="18" charset="0"/>
                <a:ea typeface="Aptos" panose="020B0004020202020204" pitchFamily="34" charset="0"/>
                <a:cs typeface="Times New Roman" panose="02020603050405020304" pitchFamily="18" charset="0"/>
              </a:rPr>
            </a:br>
            <a:b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br>
            <a:b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b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Nota: Estas estadísticas no incluyen los nuevos casos incoados en el </a:t>
            </a:r>
            <a:r>
              <a:rPr lang="es-ES" sz="1800" kern="0" dirty="0">
                <a:latin typeface="Times New Roman" panose="02020603050405020304" pitchFamily="18" charset="0"/>
                <a:ea typeface="Aptos" panose="020B0004020202020204" pitchFamily="34" charset="0"/>
                <a:cs typeface="Times New Roman" panose="02020603050405020304" pitchFamily="18" charset="0"/>
              </a:rPr>
              <a:t>ú</a:t>
            </a: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ltimo año</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317322707"/>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5" name="TextBox 4">
            <a:extLst>
              <a:ext uri="{FF2B5EF4-FFF2-40B4-BE49-F238E27FC236}">
                <a16:creationId xmlns:a16="http://schemas.microsoft.com/office/drawing/2014/main" id="{B896B504-9D6A-4639-F7BA-C5FB95FFA531}"/>
              </a:ext>
            </a:extLst>
          </p:cNvPr>
          <p:cNvSpPr txBox="1"/>
          <p:nvPr/>
        </p:nvSpPr>
        <p:spPr>
          <a:xfrm>
            <a:off x="1331089" y="1342663"/>
            <a:ext cx="10058400" cy="3939540"/>
          </a:xfrm>
          <a:prstGeom prst="rect">
            <a:avLst/>
          </a:prstGeom>
          <a:noFill/>
        </p:spPr>
        <p:txBody>
          <a:bodyPr wrap="square" rtlCol="0">
            <a:spAutoFit/>
          </a:bodyPr>
          <a:lstStyle/>
          <a:p>
            <a:pPr algn="ctr"/>
            <a:r>
              <a:rPr lang="es-ES" sz="2800" b="1" kern="0" dirty="0">
                <a:effectLst/>
                <a:latin typeface="Times New Roman" panose="02020603050405020304" pitchFamily="18" charset="0"/>
                <a:ea typeface="Aptos" panose="020B0004020202020204" pitchFamily="34" charset="0"/>
              </a:rPr>
              <a:t>¿Son las opiniones consultivas vinculantes en sentido estricto?</a:t>
            </a:r>
          </a:p>
          <a:p>
            <a:pPr algn="just"/>
            <a:r>
              <a:rPr lang="en-NL" sz="1400" dirty="0">
                <a:effectLst/>
              </a:rPr>
              <a:t> </a:t>
            </a:r>
            <a:br>
              <a:rPr lang="en-NL" sz="1400" dirty="0">
                <a:effectLst/>
              </a:rPr>
            </a:br>
            <a:br>
              <a:rPr lang="en-NL" sz="1400" dirty="0">
                <a:effectLst/>
              </a:rPr>
            </a:b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“Se ha dicho que el principal inconveniente del procedimiento consultivo es que conduce a la emisión de opiniones no vinculantes […] "[l]as sentencias de la Corte [en los procedimientos contenciosos], de conformidad con el artículo 59 del Estatuto, sólo son vinculantes entre las partes. En ausencia de una norma internacional de precedente, el valor de estas decisiones, más allá del marco de un caso concreto, reside en su calidad técnica y la autoridad de la Corte. Lo mismo ocurre con las opiniones consultivas, salvo que, como hemos visto los debates ante la Corte son más abiertos y la Corte tiene más libertad para elegir sus respuestas.”</a:t>
            </a:r>
          </a:p>
          <a:p>
            <a:pPr algn="just"/>
            <a:endParaRPr lang="es-ES" kern="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s-ES" sz="1800" kern="0" dirty="0">
                <a:effectLst/>
                <a:latin typeface="Times New Roman" panose="02020603050405020304" pitchFamily="18" charset="0"/>
                <a:ea typeface="Aptos" panose="020B0004020202020204" pitchFamily="34" charset="0"/>
              </a:rPr>
              <a:t>Sr. Philippe </a:t>
            </a:r>
            <a:r>
              <a:rPr lang="es-ES" sz="1800" kern="0" dirty="0" err="1">
                <a:effectLst/>
                <a:latin typeface="Times New Roman" panose="02020603050405020304" pitchFamily="18" charset="0"/>
                <a:ea typeface="Aptos" panose="020B0004020202020204" pitchFamily="34" charset="0"/>
              </a:rPr>
              <a:t>Couvreur</a:t>
            </a:r>
            <a:r>
              <a:rPr lang="en-NL" dirty="0">
                <a:effectLst/>
              </a:rPr>
              <a:t> </a:t>
            </a:r>
            <a:r>
              <a:rPr lang="es-ES" kern="0" dirty="0">
                <a:effectLst/>
                <a:latin typeface="Times New Roman" panose="02020603050405020304" pitchFamily="18" charset="0"/>
                <a:cs typeface="Times New Roman" panose="02020603050405020304" pitchFamily="18" charset="0"/>
              </a:rPr>
              <a:t>, anterior Secretario de la CIJ y Juez Ad Hoc</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br>
              <a:rPr lang="en-NL" sz="1400" dirty="0">
                <a:effectLst/>
              </a:rPr>
            </a:br>
            <a:endParaRPr lang="en-NL" dirty="0"/>
          </a:p>
        </p:txBody>
      </p:sp>
    </p:spTree>
    <p:extLst>
      <p:ext uri="{BB962C8B-B14F-4D97-AF65-F5344CB8AC3E}">
        <p14:creationId xmlns:p14="http://schemas.microsoft.com/office/powerpoint/2010/main" val="2194420108"/>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5" name="TextBox 4">
            <a:extLst>
              <a:ext uri="{FF2B5EF4-FFF2-40B4-BE49-F238E27FC236}">
                <a16:creationId xmlns:a16="http://schemas.microsoft.com/office/drawing/2014/main" id="{B896B504-9D6A-4639-F7BA-C5FB95FFA531}"/>
              </a:ext>
            </a:extLst>
          </p:cNvPr>
          <p:cNvSpPr txBox="1"/>
          <p:nvPr/>
        </p:nvSpPr>
        <p:spPr>
          <a:xfrm>
            <a:off x="517002" y="902824"/>
            <a:ext cx="11157995" cy="4801314"/>
          </a:xfrm>
          <a:prstGeom prst="rect">
            <a:avLst/>
          </a:prstGeom>
          <a:noFill/>
        </p:spPr>
        <p:txBody>
          <a:bodyPr wrap="square" rtlCol="0">
            <a:spAutoFit/>
          </a:bodyPr>
          <a:lstStyle/>
          <a:p>
            <a:pPr marL="342900" indent="-342900" algn="just">
              <a:buFont typeface="Arial" panose="020B0604020202020204" pitchFamily="34" charset="0"/>
              <a:buChar char="•"/>
            </a:pPr>
            <a:r>
              <a:rPr lang="es-ES" kern="0" dirty="0">
                <a:latin typeface="Times New Roman" panose="02020603050405020304" pitchFamily="18" charset="0"/>
                <a:ea typeface="Aptos" panose="020B0004020202020204" pitchFamily="34" charset="0"/>
                <a:cs typeface="Times New Roman" panose="02020603050405020304" pitchFamily="18" charset="0"/>
              </a:rPr>
              <a:t>L</a:t>
            </a: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as Opiniones Consultivas, constituyen, del mismo modo que las sentencias en casos contenciosos, la jurisprudencia de la CIJ, y por lo tanto, tienen el mismo peso jurídico que las sentencias;</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buFont typeface="Arial" panose="020B0604020202020204" pitchFamily="34" charset="0"/>
              <a:buChar char="•"/>
            </a:pP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una de las ventajas de una opinión consultiva es que no se limita únicamente a cuestiones derivadas de litigios entre dos países. Por el contrario, puede abordar cuestiones de internacionales de amplia aplicación;</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gn="just">
              <a:buFont typeface="Arial" panose="020B0604020202020204" pitchFamily="34" charset="0"/>
              <a:buChar char="•"/>
            </a:pP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la actividad de la Corte en los procedimientos consultivos no difiere de la de los procedimientos contenciosos en el sentido de que la actividad de la Corte es idéntica, es decir la interpretación de las normas jurídicas y la aclaración de su aplicabilidad y aplicación. Esto incluye asuntos como la interpretación de tratados multilaterales (incluida la Convención Marco de las Naciones Unidas sobre el Cambio Climático);</a:t>
            </a:r>
          </a:p>
          <a:p>
            <a:pPr marL="342900" lvl="0" indent="-342900" algn="just">
              <a:buFont typeface="Arial" panose="020B0604020202020204" pitchFamily="34" charset="0"/>
              <a:buChar char="•"/>
            </a:pP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a través de su jurisdicción consultiva de la Corte proporciona orientación sobre cuestiones jurídicas complejas que requieren aclaración e interpretación de una de manera coherente.</a:t>
            </a:r>
          </a:p>
          <a:p>
            <a:pPr marL="342900" lvl="0" indent="-342900" algn="just">
              <a:buFont typeface="Arial" panose="020B0604020202020204" pitchFamily="34" charset="0"/>
              <a:buChar char="•"/>
            </a:pPr>
            <a:endParaRPr lang="es-ES" kern="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Es precisamente porque las opiniones consultivas tienen un peso jurídico sustancial en el desarrollo del derecho internacional, que a menudo se utilizan para aclarar las obligaciones internacionales de los Estados, en especial cuando afectan a intereses comunitarios, lo que es el caso del  (evidentemente) del cambio climático, que  tiene repercusiones de gran alcance que afectan a la comunidad en su conjunto, incluidos los bienes comunes globales como la atmósfera, los océanos y la biodiversidad global.</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pPr lvl="0" algn="just"/>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77474544"/>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5" name="TextBox 4">
            <a:extLst>
              <a:ext uri="{FF2B5EF4-FFF2-40B4-BE49-F238E27FC236}">
                <a16:creationId xmlns:a16="http://schemas.microsoft.com/office/drawing/2014/main" id="{B896B504-9D6A-4639-F7BA-C5FB95FFA531}"/>
              </a:ext>
            </a:extLst>
          </p:cNvPr>
          <p:cNvSpPr txBox="1"/>
          <p:nvPr/>
        </p:nvSpPr>
        <p:spPr>
          <a:xfrm>
            <a:off x="324091" y="243064"/>
            <a:ext cx="11157995" cy="523220"/>
          </a:xfrm>
          <a:prstGeom prst="rect">
            <a:avLst/>
          </a:prstGeom>
          <a:noFill/>
        </p:spPr>
        <p:txBody>
          <a:bodyPr wrap="square" rtlCol="0">
            <a:spAutoFit/>
          </a:bodyPr>
          <a:lstStyle/>
          <a:p>
            <a:pPr algn="ctr"/>
            <a:r>
              <a:rPr lang="es-ES" sz="2800" kern="0" dirty="0" err="1">
                <a:latin typeface="Times New Roman" panose="02020603050405020304" pitchFamily="18" charset="0"/>
                <a:ea typeface="Aptos" panose="020B0004020202020204" pitchFamily="34" charset="0"/>
                <a:cs typeface="Times New Roman" panose="02020603050405020304" pitchFamily="18" charset="0"/>
              </a:rPr>
              <a:t>Obligations</a:t>
            </a:r>
            <a:r>
              <a:rPr lang="es-ES" sz="2800" kern="0" dirty="0">
                <a:latin typeface="Times New Roman" panose="02020603050405020304" pitchFamily="18" charset="0"/>
                <a:ea typeface="Aptos" panose="020B0004020202020204" pitchFamily="34" charset="0"/>
                <a:cs typeface="Times New Roman" panose="02020603050405020304" pitchFamily="18" charset="0"/>
              </a:rPr>
              <a:t> </a:t>
            </a:r>
            <a:r>
              <a:rPr lang="es-ES" sz="2800" kern="0" dirty="0" err="1">
                <a:latin typeface="Times New Roman" panose="02020603050405020304" pitchFamily="18" charset="0"/>
                <a:ea typeface="Aptos" panose="020B0004020202020204" pitchFamily="34" charset="0"/>
                <a:cs typeface="Times New Roman" panose="02020603050405020304" pitchFamily="18" charset="0"/>
              </a:rPr>
              <a:t>of</a:t>
            </a:r>
            <a:r>
              <a:rPr lang="es-ES" sz="2800" kern="0" dirty="0">
                <a:latin typeface="Times New Roman" panose="02020603050405020304" pitchFamily="18" charset="0"/>
                <a:ea typeface="Aptos" panose="020B0004020202020204" pitchFamily="34" charset="0"/>
                <a:cs typeface="Times New Roman" panose="02020603050405020304" pitchFamily="18" charset="0"/>
              </a:rPr>
              <a:t> </a:t>
            </a:r>
            <a:r>
              <a:rPr lang="es-ES" sz="2800" kern="0" dirty="0" err="1">
                <a:latin typeface="Times New Roman" panose="02020603050405020304" pitchFamily="18" charset="0"/>
                <a:ea typeface="Aptos" panose="020B0004020202020204" pitchFamily="34" charset="0"/>
                <a:cs typeface="Times New Roman" panose="02020603050405020304" pitchFamily="18" charset="0"/>
              </a:rPr>
              <a:t>States</a:t>
            </a:r>
            <a:r>
              <a:rPr lang="es-ES" sz="2800" kern="0" dirty="0">
                <a:latin typeface="Times New Roman" panose="02020603050405020304" pitchFamily="18" charset="0"/>
                <a:ea typeface="Aptos" panose="020B0004020202020204" pitchFamily="34" charset="0"/>
                <a:cs typeface="Times New Roman" panose="02020603050405020304" pitchFamily="18" charset="0"/>
              </a:rPr>
              <a:t> in </a:t>
            </a:r>
            <a:r>
              <a:rPr lang="es-ES" sz="2800" kern="0" dirty="0" err="1">
                <a:latin typeface="Times New Roman" panose="02020603050405020304" pitchFamily="18" charset="0"/>
                <a:ea typeface="Aptos" panose="020B0004020202020204" pitchFamily="34" charset="0"/>
                <a:cs typeface="Times New Roman" panose="02020603050405020304" pitchFamily="18" charset="0"/>
              </a:rPr>
              <a:t>respect</a:t>
            </a:r>
            <a:r>
              <a:rPr lang="es-ES" sz="2800" kern="0" dirty="0">
                <a:latin typeface="Times New Roman" panose="02020603050405020304" pitchFamily="18" charset="0"/>
                <a:ea typeface="Aptos" panose="020B0004020202020204" pitchFamily="34" charset="0"/>
                <a:cs typeface="Times New Roman" panose="02020603050405020304" pitchFamily="18" charset="0"/>
              </a:rPr>
              <a:t> </a:t>
            </a:r>
            <a:r>
              <a:rPr lang="es-ES" sz="2800" kern="0" dirty="0" err="1">
                <a:latin typeface="Times New Roman" panose="02020603050405020304" pitchFamily="18" charset="0"/>
                <a:ea typeface="Aptos" panose="020B0004020202020204" pitchFamily="34" charset="0"/>
                <a:cs typeface="Times New Roman" panose="02020603050405020304" pitchFamily="18" charset="0"/>
              </a:rPr>
              <a:t>of</a:t>
            </a:r>
            <a:r>
              <a:rPr lang="es-ES" sz="2800" kern="0" dirty="0">
                <a:latin typeface="Times New Roman" panose="02020603050405020304" pitchFamily="18" charset="0"/>
                <a:ea typeface="Aptos" panose="020B0004020202020204" pitchFamily="34" charset="0"/>
                <a:cs typeface="Times New Roman" panose="02020603050405020304" pitchFamily="18" charset="0"/>
              </a:rPr>
              <a:t> </a:t>
            </a:r>
            <a:r>
              <a:rPr lang="es-ES" sz="2800" kern="0" dirty="0" err="1">
                <a:latin typeface="Times New Roman" panose="02020603050405020304" pitchFamily="18" charset="0"/>
                <a:ea typeface="Aptos" panose="020B0004020202020204" pitchFamily="34" charset="0"/>
                <a:cs typeface="Times New Roman" panose="02020603050405020304" pitchFamily="18" charset="0"/>
              </a:rPr>
              <a:t>Climate</a:t>
            </a:r>
            <a:r>
              <a:rPr lang="es-ES" sz="2800" kern="0" dirty="0">
                <a:latin typeface="Times New Roman" panose="02020603050405020304" pitchFamily="18" charset="0"/>
                <a:ea typeface="Aptos" panose="020B0004020202020204" pitchFamily="34" charset="0"/>
                <a:cs typeface="Times New Roman" panose="02020603050405020304" pitchFamily="18" charset="0"/>
              </a:rPr>
              <a:t> Change </a:t>
            </a:r>
            <a:endParaRPr lang="en-NL" sz="2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80706D9A-21E3-DDFF-B1E2-7702EE764E76}"/>
              </a:ext>
            </a:extLst>
          </p:cNvPr>
          <p:cNvSpPr txBox="1"/>
          <p:nvPr/>
        </p:nvSpPr>
        <p:spPr>
          <a:xfrm>
            <a:off x="138897" y="1017244"/>
            <a:ext cx="11829326" cy="5632311"/>
          </a:xfrm>
          <a:prstGeom prst="rect">
            <a:avLst/>
          </a:prstGeom>
          <a:noFill/>
        </p:spPr>
        <p:txBody>
          <a:bodyPr wrap="square" rtlCol="0">
            <a:spAutoFit/>
          </a:bodyPr>
          <a:lstStyle/>
          <a:p>
            <a:pPr marL="285750" indent="-285750">
              <a:buFont typeface="Arial" panose="020B0604020202020204" pitchFamily="34" charset="0"/>
              <a:buChar char="•"/>
            </a:pPr>
            <a:r>
              <a:rPr lang="es-ES_tradnl" b="1" i="1" kern="0" dirty="0">
                <a:latin typeface="Times New Roman" panose="02020603050405020304" pitchFamily="18" charset="0"/>
                <a:ea typeface="Aptos" panose="020B0004020202020204" pitchFamily="34" charset="0"/>
              </a:rPr>
              <a:t>La</a:t>
            </a:r>
            <a:r>
              <a:rPr lang="es-ES_tradnl" sz="1800" b="1" i="1" kern="0" dirty="0">
                <a:effectLst/>
                <a:latin typeface="Times New Roman" panose="02020603050405020304" pitchFamily="18" charset="0"/>
                <a:ea typeface="Aptos" panose="020B0004020202020204" pitchFamily="34" charset="0"/>
              </a:rPr>
              <a:t> Asamblea es un órgano autorizado competente para pedir la Opinión Consultiva: </a:t>
            </a:r>
            <a:r>
              <a:rPr lang="es-ES_tradnl" kern="0" dirty="0">
                <a:latin typeface="Times New Roman" panose="02020603050405020304" pitchFamily="18" charset="0"/>
                <a:ea typeface="Aptos" panose="020B0004020202020204" pitchFamily="34" charset="0"/>
              </a:rPr>
              <a:t>a</a:t>
            </a:r>
            <a:r>
              <a:rPr lang="es-ES_tradnl" sz="1800" kern="0" dirty="0">
                <a:effectLst/>
                <a:latin typeface="Times New Roman" panose="02020603050405020304" pitchFamily="18" charset="0"/>
                <a:ea typeface="Aptos" panose="020B0004020202020204" pitchFamily="34" charset="0"/>
              </a:rPr>
              <a:t>rtículo 96(1) de la Carta de la </a:t>
            </a:r>
            <a:r>
              <a:rPr lang="es-ES_tradnl" sz="1800" kern="0" dirty="0" err="1">
                <a:effectLst/>
                <a:latin typeface="Times New Roman" panose="02020603050405020304" pitchFamily="18" charset="0"/>
                <a:ea typeface="Aptos" panose="020B0004020202020204" pitchFamily="34" charset="0"/>
              </a:rPr>
              <a:t>ONUl</a:t>
            </a:r>
            <a:r>
              <a:rPr lang="es-ES_tradnl" sz="1800" kern="0" dirty="0">
                <a:effectLst/>
                <a:latin typeface="Times New Roman" panose="02020603050405020304" pitchFamily="18" charset="0"/>
                <a:ea typeface="Aptos" panose="020B0004020202020204" pitchFamily="34" charset="0"/>
              </a:rPr>
              <a:t> artículo 65(1) del Estatuto de la CIJ</a:t>
            </a:r>
            <a:r>
              <a:rPr lang="es-ES_tradnl" sz="1800" kern="0" dirty="0">
                <a:latin typeface="Times New Roman" panose="02020603050405020304" pitchFamily="18" charset="0"/>
                <a:ea typeface="Aptos" panose="020B0004020202020204" pitchFamily="34" charset="0"/>
              </a:rPr>
              <a:t>.</a:t>
            </a:r>
            <a:endParaRPr lang="en-US" kern="0" dirty="0">
              <a:latin typeface="Times New Roman" panose="02020603050405020304" pitchFamily="18" charset="0"/>
              <a:ea typeface="Aptos" panose="020B0004020202020204" pitchFamily="34" charset="0"/>
            </a:endParaRPr>
          </a:p>
          <a:p>
            <a:endParaRPr lang="en-US" sz="1800" kern="0" dirty="0">
              <a:effectLst/>
              <a:latin typeface="Times New Roman" panose="02020603050405020304" pitchFamily="18" charset="0"/>
              <a:ea typeface="Aptos" panose="020B0004020202020204" pitchFamily="34" charset="0"/>
            </a:endParaRPr>
          </a:p>
          <a:p>
            <a:endParaRPr lang="en-US" sz="1800" kern="0" dirty="0">
              <a:effectLst/>
              <a:latin typeface="Times New Roman" panose="02020603050405020304" pitchFamily="18" charset="0"/>
              <a:ea typeface="Aptos" panose="020B0004020202020204" pitchFamily="34" charset="0"/>
            </a:endParaRPr>
          </a:p>
          <a:p>
            <a:pPr marL="285750" indent="-285750">
              <a:buFont typeface="Arial" panose="020B0604020202020204" pitchFamily="34" charset="0"/>
              <a:buChar char="•"/>
            </a:pPr>
            <a:r>
              <a:rPr lang="es-ES" sz="1800" b="1" i="1" kern="0" dirty="0">
                <a:effectLst/>
                <a:latin typeface="Times New Roman" panose="02020603050405020304" pitchFamily="18" charset="0"/>
                <a:ea typeface="Aptos" panose="020B0004020202020204" pitchFamily="34" charset="0"/>
                <a:cs typeface="Times New Roman" panose="02020603050405020304" pitchFamily="18" charset="0"/>
              </a:rPr>
              <a:t>La Opinión Consultiva sobre el Cambio Climático se refiere a una cuestión jurídica:</a:t>
            </a:r>
          </a:p>
          <a:p>
            <a:endParaRPr lang="es-ES" b="1" i="1" kern="0" dirty="0">
              <a:latin typeface="Times New Roman" panose="02020603050405020304" pitchFamily="18" charset="0"/>
              <a:ea typeface="Aptos" panose="020B0004020202020204" pitchFamily="34" charset="0"/>
              <a:cs typeface="Times New Roman" panose="02020603050405020304" pitchFamily="18" charset="0"/>
            </a:endParaRPr>
          </a:p>
          <a:p>
            <a:pPr algn="just"/>
            <a:r>
              <a:rPr lang="es-ES" kern="0" dirty="0">
                <a:latin typeface="Times New Roman" panose="02020603050405020304" pitchFamily="18" charset="0"/>
                <a:ea typeface="Aptos" panose="020B0004020202020204" pitchFamily="34" charset="0"/>
                <a:cs typeface="Times New Roman" panose="02020603050405020304" pitchFamily="18" charset="0"/>
              </a:rPr>
              <a:t>L</a:t>
            </a:r>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a Corte ha explicado que:</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pPr algn="just"/>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 </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r>
              <a:rPr lang="es-ES" sz="1800" kern="0" dirty="0">
                <a:effectLst/>
                <a:latin typeface="Times New Roman" panose="02020603050405020304" pitchFamily="18" charset="0"/>
                <a:ea typeface="Aptos" panose="020B0004020202020204" pitchFamily="34" charset="0"/>
              </a:rPr>
              <a:t>"las cuestiones... enmarcadas en términos de derecho y que plantean problemas de derecho internacional... son por su propia naturaleza susceptibles de una respuesta basada en el derecho" y "por lo tanto parecen... ser cuestiones de carácter jurídico "</a:t>
            </a:r>
            <a:r>
              <a:rPr lang="en-NL" dirty="0">
                <a:effectLst/>
              </a:rPr>
              <a:t> </a:t>
            </a:r>
            <a:endParaRPr lang="es-ES" b="1" i="1" kern="0" dirty="0">
              <a:effectLst/>
              <a:latin typeface="Times New Roman" panose="02020603050405020304" pitchFamily="18" charset="0"/>
              <a:cs typeface="Times New Roman" panose="02020603050405020304" pitchFamily="18" charset="0"/>
            </a:endParaRPr>
          </a:p>
          <a:p>
            <a:endParaRPr lang="es-ES" sz="1800" b="1" i="1" kern="0" dirty="0">
              <a:latin typeface="Times New Roman" panose="02020603050405020304" pitchFamily="18" charset="0"/>
              <a:ea typeface="Aptos" panose="020B0004020202020204" pitchFamily="34" charset="0"/>
              <a:cs typeface="Times New Roman" panose="02020603050405020304" pitchFamily="18" charset="0"/>
            </a:endParaRPr>
          </a:p>
          <a:p>
            <a:r>
              <a:rPr lang="es-ES" sz="1800" kern="0" dirty="0">
                <a:effectLst/>
                <a:latin typeface="Times New Roman" panose="02020603050405020304" pitchFamily="18" charset="0"/>
                <a:ea typeface="Aptos" panose="020B0004020202020204" pitchFamily="34" charset="0"/>
              </a:rPr>
              <a:t>"una solicitud de la Asamblea General de una opinión consultiva para que examine una situación en relación con el derecho internacional se refiere a una cuestión jurídica” </a:t>
            </a:r>
          </a:p>
          <a:p>
            <a:endParaRPr lang="es-ES" sz="1800" kern="0" dirty="0">
              <a:effectLst/>
              <a:latin typeface="Times New Roman" panose="02020603050405020304" pitchFamily="18" charset="0"/>
              <a:ea typeface="Aptos" panose="020B0004020202020204" pitchFamily="34" charset="0"/>
              <a:cs typeface="Times New Roman" panose="02020603050405020304" pitchFamily="18" charset="0"/>
            </a:endParaRPr>
          </a:p>
          <a:p>
            <a:r>
              <a:rPr lang="es-ES" sz="1800" kern="0" dirty="0">
                <a:effectLst/>
                <a:latin typeface="Times New Roman" panose="02020603050405020304" pitchFamily="18" charset="0"/>
                <a:ea typeface="Aptos" panose="020B0004020202020204" pitchFamily="34" charset="0"/>
                <a:cs typeface="Times New Roman" panose="02020603050405020304" pitchFamily="18" charset="0"/>
              </a:rPr>
              <a:t>" no puede atribuir un carácter político a una solicitud que, formulada en términos abstractos, le invita a emprender una tarea esencialmente judicial, la interpretación de una disposición convencional” y agrega diciendo que “no le interesan los motivos que puedan haber inspirado esta petición ".</a:t>
            </a:r>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N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kern="0" dirty="0">
              <a:latin typeface="Times New Roman" panose="02020603050405020304" pitchFamily="18" charset="0"/>
              <a:ea typeface="Aptos" panose="020B0004020202020204" pitchFamily="34" charset="0"/>
            </a:endParaRPr>
          </a:p>
          <a:p>
            <a:endParaRPr lang="en-NL" dirty="0"/>
          </a:p>
        </p:txBody>
      </p:sp>
    </p:spTree>
    <p:extLst>
      <p:ext uri="{BB962C8B-B14F-4D97-AF65-F5344CB8AC3E}">
        <p14:creationId xmlns:p14="http://schemas.microsoft.com/office/powerpoint/2010/main" val="4207520336"/>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2" name="Title 1">
            <a:extLst>
              <a:ext uri="{FF2B5EF4-FFF2-40B4-BE49-F238E27FC236}">
                <a16:creationId xmlns:a16="http://schemas.microsoft.com/office/drawing/2014/main" id="{89F6540F-BFC9-04F9-04CB-6C86C9AF82DA}"/>
              </a:ext>
            </a:extLst>
          </p:cNvPr>
          <p:cNvSpPr>
            <a:spLocks noGrp="1"/>
          </p:cNvSpPr>
          <p:nvPr>
            <p:ph type="ctrTitle"/>
          </p:nvPr>
        </p:nvSpPr>
        <p:spPr>
          <a:xfrm>
            <a:off x="1532238" y="1995615"/>
            <a:ext cx="9428205" cy="3849131"/>
          </a:xfrm>
        </p:spPr>
        <p:txBody>
          <a:bodyPr>
            <a:normAutofit fontScale="90000"/>
          </a:bodyPr>
          <a:lstStyle/>
          <a:p>
            <a:pPr algn="l"/>
            <a:r>
              <a:rPr lang="en-GB" sz="2400" dirty="0"/>
              <a:t>(a) What are the obligations of States under international law to ensure the protection of the climate system and other parts of the environment from anthropogenic emissions of greenhouse gases for States and for present and future generations? </a:t>
            </a:r>
            <a:br>
              <a:rPr lang="en-GB" sz="2400" dirty="0"/>
            </a:br>
            <a:br>
              <a:rPr lang="en-GB" sz="2400" dirty="0"/>
            </a:br>
            <a:r>
              <a:rPr lang="en-GB" sz="2400" dirty="0"/>
              <a:t>(b) What are the legal consequences under these obligations for States where they, by their acts and omissions, have caused significant harm to the climate system and other parts of the environment, with respect to: </a:t>
            </a:r>
            <a:br>
              <a:rPr lang="en-GB" sz="2400" dirty="0"/>
            </a:br>
            <a:br>
              <a:rPr lang="en-GB" sz="2400" dirty="0"/>
            </a:br>
            <a:r>
              <a:rPr lang="en-GB" sz="2400" dirty="0"/>
              <a:t>(</a:t>
            </a:r>
            <a:r>
              <a:rPr lang="en-GB" sz="2400" dirty="0" err="1"/>
              <a:t>i</a:t>
            </a:r>
            <a:r>
              <a:rPr lang="en-GB" sz="2400" dirty="0"/>
              <a:t>) States, including, in particular, small island developing States, which due to their geographical circumstances and level of development, are injured or specially affected by or are particularly vulnerable to the adverse effects of climate change?</a:t>
            </a:r>
            <a:br>
              <a:rPr lang="en-GB" sz="2400" dirty="0"/>
            </a:br>
            <a:br>
              <a:rPr lang="en-GB" sz="2400" dirty="0"/>
            </a:br>
            <a:r>
              <a:rPr lang="en-GB" sz="2400" dirty="0"/>
              <a:t>(ii) Peoples and individuals of the present and future generations affected by the adverse effects of climate change?”</a:t>
            </a:r>
            <a:endParaRPr lang="en-NL" sz="2400" dirty="0">
              <a:solidFill>
                <a:srgbClr val="FFFFFF"/>
              </a:solidFill>
            </a:endParaRPr>
          </a:p>
        </p:txBody>
      </p:sp>
      <p:sp>
        <p:nvSpPr>
          <p:cNvPr id="6" name="TextBox 5">
            <a:extLst>
              <a:ext uri="{FF2B5EF4-FFF2-40B4-BE49-F238E27FC236}">
                <a16:creationId xmlns:a16="http://schemas.microsoft.com/office/drawing/2014/main" id="{0A5A6686-9B50-D0B1-83A7-B7F263263230}"/>
              </a:ext>
            </a:extLst>
          </p:cNvPr>
          <p:cNvSpPr txBox="1"/>
          <p:nvPr/>
        </p:nvSpPr>
        <p:spPr>
          <a:xfrm>
            <a:off x="5251508" y="6149130"/>
            <a:ext cx="6342077" cy="553998"/>
          </a:xfrm>
          <a:prstGeom prst="rect">
            <a:avLst/>
          </a:prstGeom>
          <a:noFill/>
        </p:spPr>
        <p:txBody>
          <a:bodyPr wrap="square" rtlCol="0">
            <a:spAutoFit/>
          </a:bodyPr>
          <a:lstStyle/>
          <a:p>
            <a:r>
              <a:rPr lang="en-NL" sz="1000" dirty="0"/>
              <a:t>Fuente: </a:t>
            </a:r>
            <a:r>
              <a:rPr lang="en-GB" sz="1000" dirty="0"/>
              <a:t>United Nations General Assembly, sixty-fourth plenary meeting held on 29 March 2023, Resolution 77/276 “Request for an advisory opinion of the International Court of Justice on the obligations of States in respect of climate change”</a:t>
            </a:r>
            <a:endParaRPr lang="en-NL" sz="1000" dirty="0"/>
          </a:p>
        </p:txBody>
      </p:sp>
    </p:spTree>
    <p:extLst>
      <p:ext uri="{BB962C8B-B14F-4D97-AF65-F5344CB8AC3E}">
        <p14:creationId xmlns:p14="http://schemas.microsoft.com/office/powerpoint/2010/main" val="1422723394"/>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2" name="Title 1">
            <a:extLst>
              <a:ext uri="{FF2B5EF4-FFF2-40B4-BE49-F238E27FC236}">
                <a16:creationId xmlns:a16="http://schemas.microsoft.com/office/drawing/2014/main" id="{89F6540F-BFC9-04F9-04CB-6C86C9AF82DA}"/>
              </a:ext>
            </a:extLst>
          </p:cNvPr>
          <p:cNvSpPr>
            <a:spLocks noGrp="1"/>
          </p:cNvSpPr>
          <p:nvPr>
            <p:ph type="ctrTitle"/>
          </p:nvPr>
        </p:nvSpPr>
        <p:spPr>
          <a:xfrm>
            <a:off x="1112264" y="1635177"/>
            <a:ext cx="10219038" cy="3587642"/>
          </a:xfrm>
        </p:spPr>
        <p:txBody>
          <a:bodyPr>
            <a:normAutofit/>
          </a:bodyPr>
          <a:lstStyle/>
          <a:p>
            <a:r>
              <a:rPr lang="en-GB" sz="2400" dirty="0"/>
              <a:t>(a) What are the obligations of States under international law to ensure the protection of the climate system and other parts of the environment from anthropogenic emissions of greenhouse gases for States and for present and future generations? </a:t>
            </a:r>
            <a:br>
              <a:rPr lang="es-ES" sz="1200" dirty="0">
                <a:effectLst/>
              </a:rPr>
            </a:br>
            <a:br>
              <a:rPr lang="es-ES" sz="1200" dirty="0">
                <a:effectLst/>
              </a:rPr>
            </a:br>
            <a:br>
              <a:rPr lang="en-GB" sz="2400" dirty="0"/>
            </a:br>
            <a:br>
              <a:rPr lang="en-GB" sz="2400" dirty="0"/>
            </a:br>
            <a:endParaRPr lang="en-NL" sz="2400" dirty="0">
              <a:solidFill>
                <a:srgbClr val="FFFFFF"/>
              </a:solidFill>
            </a:endParaRPr>
          </a:p>
        </p:txBody>
      </p:sp>
    </p:spTree>
    <p:extLst>
      <p:ext uri="{BB962C8B-B14F-4D97-AF65-F5344CB8AC3E}">
        <p14:creationId xmlns:p14="http://schemas.microsoft.com/office/powerpoint/2010/main" val="1622924538"/>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descr="Cloudy oil paint art">
            <a:extLst>
              <a:ext uri="{FF2B5EF4-FFF2-40B4-BE49-F238E27FC236}">
                <a16:creationId xmlns:a16="http://schemas.microsoft.com/office/drawing/2014/main" id="{E8A00A54-ACE0-24F6-7FAC-FEEFA46E3C08}"/>
              </a:ext>
            </a:extLst>
          </p:cNvPr>
          <p:cNvPicPr>
            <a:picLocks noChangeAspect="1"/>
          </p:cNvPicPr>
          <p:nvPr/>
        </p:nvPicPr>
        <p:blipFill rotWithShape="1">
          <a:blip r:embed="rId2">
            <a:alphaModFix amt="50000"/>
          </a:blip>
          <a:srcRect t="15256" b="474"/>
          <a:stretch/>
        </p:blipFill>
        <p:spPr>
          <a:xfrm>
            <a:off x="20" y="1"/>
            <a:ext cx="12191980" cy="6857999"/>
          </a:xfrm>
          <a:prstGeom prst="rect">
            <a:avLst/>
          </a:prstGeom>
        </p:spPr>
      </p:pic>
      <p:sp>
        <p:nvSpPr>
          <p:cNvPr id="2" name="Title 1">
            <a:extLst>
              <a:ext uri="{FF2B5EF4-FFF2-40B4-BE49-F238E27FC236}">
                <a16:creationId xmlns:a16="http://schemas.microsoft.com/office/drawing/2014/main" id="{89F6540F-BFC9-04F9-04CB-6C86C9AF82DA}"/>
              </a:ext>
            </a:extLst>
          </p:cNvPr>
          <p:cNvSpPr>
            <a:spLocks noGrp="1"/>
          </p:cNvSpPr>
          <p:nvPr>
            <p:ph type="ctrTitle"/>
          </p:nvPr>
        </p:nvSpPr>
        <p:spPr>
          <a:xfrm>
            <a:off x="1124465" y="531339"/>
            <a:ext cx="10219038" cy="5041557"/>
          </a:xfrm>
        </p:spPr>
        <p:txBody>
          <a:bodyPr>
            <a:normAutofit/>
          </a:bodyPr>
          <a:lstStyle/>
          <a:p>
            <a:pPr algn="l"/>
            <a:br>
              <a:rPr lang="en-GB" sz="2400" dirty="0"/>
            </a:br>
            <a:r>
              <a:rPr lang="en-GB" sz="2400" dirty="0"/>
              <a:t>(b) What are the legal consequences under these obligations for States where they, by their acts and omissions, have caused significant harm to the climate system and other parts of the environment, with respect to: </a:t>
            </a:r>
            <a:br>
              <a:rPr lang="en-GB" sz="2400" dirty="0"/>
            </a:br>
            <a:br>
              <a:rPr lang="en-GB" sz="2400" dirty="0"/>
            </a:br>
            <a:r>
              <a:rPr lang="en-GB" sz="2400" dirty="0"/>
              <a:t>(</a:t>
            </a:r>
            <a:r>
              <a:rPr lang="en-GB" sz="2400" dirty="0" err="1"/>
              <a:t>i</a:t>
            </a:r>
            <a:r>
              <a:rPr lang="en-GB" sz="2400" dirty="0"/>
              <a:t>) States, including, in particular, small island developing States, which due to their geographical circumstances and level of development, are injured or specially affected by or are particularly vulnerable to the adverse effects of climate change?</a:t>
            </a:r>
            <a:br>
              <a:rPr lang="en-GB" sz="2400" dirty="0"/>
            </a:br>
            <a:br>
              <a:rPr lang="en-GB" sz="2400" dirty="0"/>
            </a:br>
            <a:r>
              <a:rPr lang="en-GB" sz="2400" dirty="0"/>
              <a:t>(ii) Peoples and individuals of the present and future generations affected by the adverse effects of climate change?”</a:t>
            </a:r>
            <a:endParaRPr lang="en-NL" sz="2400" dirty="0">
              <a:solidFill>
                <a:srgbClr val="FFFFFF"/>
              </a:solidFill>
            </a:endParaRPr>
          </a:p>
        </p:txBody>
      </p:sp>
    </p:spTree>
    <p:extLst>
      <p:ext uri="{BB962C8B-B14F-4D97-AF65-F5344CB8AC3E}">
        <p14:creationId xmlns:p14="http://schemas.microsoft.com/office/powerpoint/2010/main" val="191458370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BohoVogueVTI">
  <a:themeElements>
    <a:clrScheme name="AnalogousFromDarkSeedLeftStep">
      <a:dk1>
        <a:srgbClr val="000000"/>
      </a:dk1>
      <a:lt1>
        <a:srgbClr val="FFFFFF"/>
      </a:lt1>
      <a:dk2>
        <a:srgbClr val="1C2432"/>
      </a:dk2>
      <a:lt2>
        <a:srgbClr val="F2F3F0"/>
      </a:lt2>
      <a:accent1>
        <a:srgbClr val="844BC5"/>
      </a:accent1>
      <a:accent2>
        <a:srgbClr val="4842B7"/>
      </a:accent2>
      <a:accent3>
        <a:srgbClr val="4B78C5"/>
      </a:accent3>
      <a:accent4>
        <a:srgbClr val="3999B3"/>
      </a:accent4>
      <a:accent5>
        <a:srgbClr val="49C0A8"/>
      </a:accent5>
      <a:accent6>
        <a:srgbClr val="39B368"/>
      </a:accent6>
      <a:hlink>
        <a:srgbClr val="339A97"/>
      </a:hlink>
      <a:folHlink>
        <a:srgbClr val="7F7F7F"/>
      </a:folHlink>
    </a:clrScheme>
    <a:fontScheme name="Walbaum Display_Aptos">
      <a:majorFont>
        <a:latin typeface="Walbaum Display"/>
        <a:ea typeface=""/>
        <a:cs typeface=""/>
      </a:majorFont>
      <a:minorFont>
        <a:latin typeface="Apt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hoVogueVTI" id="{8022F7FC-316B-4DD9-B9EB-BB68CC0DFA6F}" vid="{544DD2C6-9D23-4092-AACF-F55CEAA658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86118A182A8DCF4F902A14E779520E0C" ma:contentTypeVersion="18" ma:contentTypeDescription="Crear nuevo documento." ma:contentTypeScope="" ma:versionID="14c59f5cd1456f76739b9733ed93b6c1">
  <xsd:schema xmlns:xsd="http://www.w3.org/2001/XMLSchema" xmlns:xs="http://www.w3.org/2001/XMLSchema" xmlns:p="http://schemas.microsoft.com/office/2006/metadata/properties" xmlns:ns3="1496553d-e557-4b67-917b-c9b3417b0f6a" xmlns:ns4="fba3f5ce-5422-4f75-82b8-6ed129aa1f2e" targetNamespace="http://schemas.microsoft.com/office/2006/metadata/properties" ma:root="true" ma:fieldsID="da93c6a1dacc936b5e9dedaddb91c5e6" ns3:_="" ns4:_="">
    <xsd:import namespace="1496553d-e557-4b67-917b-c9b3417b0f6a"/>
    <xsd:import namespace="fba3f5ce-5422-4f75-82b8-6ed129aa1f2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element ref="ns4:MediaServiceAutoKeyPoints" minOccurs="0"/>
                <xsd:element ref="ns4:MediaServiceKeyPoints"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96553d-e557-4b67-917b-c9b3417b0f6a" elementFormDefault="qualified">
    <xsd:import namespace="http://schemas.microsoft.com/office/2006/documentManagement/types"/>
    <xsd:import namespace="http://schemas.microsoft.com/office/infopath/2007/PartnerControls"/>
    <xsd:element name="SharedWithUsers" ma:index="8" nillable="true" ma:displayName="Compartido c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Detalles de uso compartido" ma:internalName="SharedWithDetails" ma:readOnly="true">
      <xsd:simpleType>
        <xsd:restriction base="dms:Note">
          <xsd:maxLength value="255"/>
        </xsd:restriction>
      </xsd:simpleType>
    </xsd:element>
    <xsd:element name="SharingHintHash" ma:index="10" nillable="true" ma:displayName="Hash de la sugerencia para compartir"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a3f5ce-5422-4f75-82b8-6ed129aa1f2e"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fba3f5ce-5422-4f75-82b8-6ed129aa1f2e" xsi:nil="true"/>
  </documentManagement>
</p:properties>
</file>

<file path=customXml/itemProps1.xml><?xml version="1.0" encoding="utf-8"?>
<ds:datastoreItem xmlns:ds="http://schemas.openxmlformats.org/officeDocument/2006/customXml" ds:itemID="{B869A29B-486F-440F-9D1C-DAD7E48AB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96553d-e557-4b67-917b-c9b3417b0f6a"/>
    <ds:schemaRef ds:uri="fba3f5ce-5422-4f75-82b8-6ed129aa1f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2FBEA15-005C-44C7-B274-B34DD1520004}">
  <ds:schemaRefs>
    <ds:schemaRef ds:uri="http://schemas.microsoft.com/sharepoint/v3/contenttype/forms"/>
  </ds:schemaRefs>
</ds:datastoreItem>
</file>

<file path=customXml/itemProps3.xml><?xml version="1.0" encoding="utf-8"?>
<ds:datastoreItem xmlns:ds="http://schemas.openxmlformats.org/officeDocument/2006/customXml" ds:itemID="{E271B8C5-1135-404A-AB03-7AFC150D6539}">
  <ds:schemaRefs>
    <ds:schemaRef ds:uri="http://schemas.microsoft.com/office/2006/documentManagement/types"/>
    <ds:schemaRef ds:uri="http://purl.org/dc/terms/"/>
    <ds:schemaRef ds:uri="http://www.w3.org/XML/1998/namespace"/>
    <ds:schemaRef ds:uri="http://purl.org/dc/dcmitype/"/>
    <ds:schemaRef ds:uri="1496553d-e557-4b67-917b-c9b3417b0f6a"/>
    <ds:schemaRef ds:uri="http://purl.org/dc/elements/1.1/"/>
    <ds:schemaRef ds:uri="http://schemas.microsoft.com/office/2006/metadata/properties"/>
    <ds:schemaRef ds:uri="fba3f5ce-5422-4f75-82b8-6ed129aa1f2e"/>
    <ds:schemaRef ds:uri="http://schemas.microsoft.com/office/infopath/2007/PartnerControls"/>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otalTime>125</TotalTime>
  <Words>1306</Words>
  <Application>Microsoft Office PowerPoint</Application>
  <PresentationFormat>Pantalla panoràmica</PresentationFormat>
  <Paragraphs>57</Paragraphs>
  <Slides>13</Slides>
  <Notes>0</Notes>
  <HiddenSlides>0</HiddenSlides>
  <MMClips>0</MMClips>
  <ScaleCrop>false</ScaleCrop>
  <HeadingPairs>
    <vt:vector size="6" baseType="variant">
      <vt:variant>
        <vt:lpstr>Tipus de lletra utilitzats</vt:lpstr>
      </vt:variant>
      <vt:variant>
        <vt:i4>5</vt:i4>
      </vt:variant>
      <vt:variant>
        <vt:lpstr>Tema</vt:lpstr>
      </vt:variant>
      <vt:variant>
        <vt:i4>1</vt:i4>
      </vt:variant>
      <vt:variant>
        <vt:lpstr>Títols de les diapositives</vt:lpstr>
      </vt:variant>
      <vt:variant>
        <vt:i4>13</vt:i4>
      </vt:variant>
    </vt:vector>
  </HeadingPairs>
  <TitlesOfParts>
    <vt:vector size="19" baseType="lpstr">
      <vt:lpstr>Aptos</vt:lpstr>
      <vt:lpstr>Aptos Light</vt:lpstr>
      <vt:lpstr>Arial</vt:lpstr>
      <vt:lpstr>Times New Roman</vt:lpstr>
      <vt:lpstr>Walbaum Display</vt:lpstr>
      <vt:lpstr>BohoVogueVTI</vt:lpstr>
      <vt:lpstr>“Litigación climática en los tribunales internacionales" 17 de abril de 2024, de 16:00 a 18:00h </vt:lpstr>
      <vt:lpstr>La función de la Corte es resolver, de conformidad con el derecho internacional, las controversias jurídicas que le sometan los Estados y emitir opiniones consultivas sobre las cuestiones jurídicas que le remitan los órganos y organismos especializados autorizados de las Naciones Unidas.</vt:lpstr>
      <vt:lpstr>Casos Contenciosos: 97 Estados han sido parte en procedimientos contenciosos: 27 Estados africanos, 16 Estados latinoamericanos y caribeños; 19 Estados asiáticos; y 35 Estados de Europa y otros lugares. Estos Estados han presentado un total de 148 casos ante la CIJ.    Procesos No-Contenciosos: 125 Estados y 11 organizaciones internacionales habían participado en 28 procedimientos consultivos. Este número está en aumento con la nueva solicitud de Opinión Consultiva del cambio climático.    Nota: Estas estadísticas no incluyen los nuevos casos incoados en el último año</vt:lpstr>
      <vt:lpstr>Presentació del PowerPoint</vt:lpstr>
      <vt:lpstr>Presentació del PowerPoint</vt:lpstr>
      <vt:lpstr>Presentació del PowerPoint</vt:lpstr>
      <vt:lpstr>(a) What are the obligations of States under international law to ensure the protection of the climate system and other parts of the environment from anthropogenic emissions of greenhouse gases for States and for present and future generations?   (b) What are the legal consequences under these obligations for States where they, by their acts and omissions, have caused significant harm to the climate system and other parts of the environment, with respect to:   (i) States, including, in particular, small island developing States, which due to their geographical circumstances and level of development, are injured or specially affected by or are particularly vulnerable to the adverse effects of climate change?  (ii) Peoples and individuals of the present and future generations affected by the adverse effects of climate change?”</vt:lpstr>
      <vt:lpstr>(a) What are the obligations of States under international law to ensure the protection of the climate system and other parts of the environment from anthropogenic emissions of greenhouse gases for States and for present and future generations?     </vt:lpstr>
      <vt:lpstr> (b) What are the legal consequences under these obligations for States where they, by their acts and omissions, have caused significant harm to the climate system and other parts of the environment, with respect to:   (i) States, including, in particular, small island developing States, which due to their geographical circumstances and level of development, are injured or specially affected by or are particularly vulnerable to the adverse effects of climate change?  (ii) Peoples and individuals of the present and future generations affected by the adverse effects of climate change?”</vt:lpstr>
      <vt:lpstr>Presentació del PowerPoint</vt:lpstr>
      <vt:lpstr>Presentació del PowerPoint</vt:lpstr>
      <vt:lpstr>Presentació del PowerPoint</vt:lpstr>
      <vt:lpstr>Presentació del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“Litigación climática en los tribunales internacionales" 17 de abril de 2024, de 16:00 a 18:00h</dc:title>
  <dc:creator>Edgardo Sobenes</dc:creator>
  <cp:lastModifiedBy>Alexandre Peñalver Cabre</cp:lastModifiedBy>
  <cp:revision>5</cp:revision>
  <dcterms:created xsi:type="dcterms:W3CDTF">2024-04-15T10:03:32Z</dcterms:created>
  <dcterms:modified xsi:type="dcterms:W3CDTF">2024-05-06T07:38:35Z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0x01010086118A182A8DCF4F902A14E779520E0C</vt:lpwstr>
  </property>
</Properties>
</file>