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2"/>
  </p:notesMasterIdLst>
  <p:sldIdLst>
    <p:sldId id="308" r:id="rId2"/>
    <p:sldId id="289" r:id="rId3"/>
    <p:sldId id="306" r:id="rId4"/>
    <p:sldId id="292" r:id="rId5"/>
    <p:sldId id="298" r:id="rId6"/>
    <p:sldId id="307" r:id="rId7"/>
    <p:sldId id="279" r:id="rId8"/>
    <p:sldId id="256" r:id="rId9"/>
    <p:sldId id="263" r:id="rId10"/>
    <p:sldId id="275" r:id="rId11"/>
    <p:sldId id="267" r:id="rId12"/>
    <p:sldId id="261" r:id="rId13"/>
    <p:sldId id="277" r:id="rId14"/>
    <p:sldId id="276" r:id="rId15"/>
    <p:sldId id="274" r:id="rId16"/>
    <p:sldId id="262" r:id="rId17"/>
    <p:sldId id="278" r:id="rId18"/>
    <p:sldId id="258" r:id="rId19"/>
    <p:sldId id="310" r:id="rId20"/>
    <p:sldId id="309" r:id="rId2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599"/>
    <p:restoredTop sz="94615"/>
  </p:normalViewPr>
  <p:slideViewPr>
    <p:cSldViewPr snapToGrid="0">
      <p:cViewPr varScale="1">
        <p:scale>
          <a:sx n="106" d="100"/>
          <a:sy n="106" d="100"/>
        </p:scale>
        <p:origin x="24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3A708DE-295B-43FF-9A62-FD7A1A9DA1B1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5B481EC-A189-44FF-91CA-6DADFC3A5697}">
      <dgm:prSet/>
      <dgm:spPr/>
      <dgm:t>
        <a:bodyPr/>
        <a:lstStyle/>
        <a:p>
          <a:r>
            <a:rPr lang="ca-ES" dirty="0"/>
            <a:t>El modelo </a:t>
          </a:r>
          <a:r>
            <a:rPr lang="ca-ES" dirty="0" err="1"/>
            <a:t>energético</a:t>
          </a:r>
          <a:r>
            <a:rPr lang="ca-ES" dirty="0"/>
            <a:t> </a:t>
          </a:r>
          <a:r>
            <a:rPr lang="ca-ES" dirty="0" err="1"/>
            <a:t>desde</a:t>
          </a:r>
          <a:r>
            <a:rPr lang="ca-ES" dirty="0"/>
            <a:t> el punto de vista de la </a:t>
          </a:r>
          <a:r>
            <a:rPr lang="ca-ES" dirty="0" err="1"/>
            <a:t>Economía</a:t>
          </a:r>
          <a:r>
            <a:rPr lang="ca-ES" dirty="0"/>
            <a:t> Política</a:t>
          </a:r>
          <a:endParaRPr lang="en-US" dirty="0"/>
        </a:p>
      </dgm:t>
    </dgm:pt>
    <dgm:pt modelId="{1B2F0A2B-EC2B-49D9-B85F-F2F8E877E608}" type="parTrans" cxnId="{6D367D73-8D5A-4B97-9845-9991C34F2E51}">
      <dgm:prSet/>
      <dgm:spPr/>
      <dgm:t>
        <a:bodyPr/>
        <a:lstStyle/>
        <a:p>
          <a:endParaRPr lang="en-US"/>
        </a:p>
      </dgm:t>
    </dgm:pt>
    <dgm:pt modelId="{6B76F9EB-D182-4CF7-98D2-6F72F54904B6}" type="sibTrans" cxnId="{6D367D73-8D5A-4B97-9845-9991C34F2E51}">
      <dgm:prSet/>
      <dgm:spPr/>
      <dgm:t>
        <a:bodyPr/>
        <a:lstStyle/>
        <a:p>
          <a:endParaRPr lang="en-US"/>
        </a:p>
      </dgm:t>
    </dgm:pt>
    <dgm:pt modelId="{C767B643-80BF-4BA7-9960-F2524E965992}">
      <dgm:prSet/>
      <dgm:spPr/>
      <dgm:t>
        <a:bodyPr/>
        <a:lstStyle/>
        <a:p>
          <a:r>
            <a:rPr lang="en-US" dirty="0" err="1"/>
            <a:t>Relación</a:t>
          </a:r>
          <a:r>
            <a:rPr lang="en-US" dirty="0"/>
            <a:t> entre </a:t>
          </a:r>
          <a:r>
            <a:rPr lang="en-US" dirty="0" err="1"/>
            <a:t>modelo</a:t>
          </a:r>
          <a:r>
            <a:rPr lang="en-US" dirty="0"/>
            <a:t> </a:t>
          </a:r>
          <a:r>
            <a:rPr lang="en-US" dirty="0" err="1"/>
            <a:t>energético</a:t>
          </a:r>
          <a:r>
            <a:rPr lang="en-US" dirty="0"/>
            <a:t>, </a:t>
          </a:r>
          <a:r>
            <a:rPr lang="en-US" dirty="0" err="1"/>
            <a:t>capitalismo</a:t>
          </a:r>
          <a:r>
            <a:rPr lang="en-US" dirty="0"/>
            <a:t> y </a:t>
          </a:r>
          <a:r>
            <a:rPr lang="en-US" dirty="0" err="1"/>
            <a:t>hegemonía</a:t>
          </a:r>
          <a:endParaRPr lang="en-US" dirty="0"/>
        </a:p>
      </dgm:t>
    </dgm:pt>
    <dgm:pt modelId="{DA82C12D-34E8-49C6-8A7B-B68A235A909E}" type="parTrans" cxnId="{C7FE6BBF-2E54-4545-B973-5DC571E71A51}">
      <dgm:prSet/>
      <dgm:spPr/>
      <dgm:t>
        <a:bodyPr/>
        <a:lstStyle/>
        <a:p>
          <a:endParaRPr lang="en-US"/>
        </a:p>
      </dgm:t>
    </dgm:pt>
    <dgm:pt modelId="{B8910FB2-BD5F-43A2-84C6-AEE3016C5658}" type="sibTrans" cxnId="{C7FE6BBF-2E54-4545-B973-5DC571E71A51}">
      <dgm:prSet/>
      <dgm:spPr/>
      <dgm:t>
        <a:bodyPr/>
        <a:lstStyle/>
        <a:p>
          <a:endParaRPr lang="en-US"/>
        </a:p>
      </dgm:t>
    </dgm:pt>
    <dgm:pt modelId="{42006C73-4D7E-4BE2-BB95-7DF54B01C7A6}">
      <dgm:prSet/>
      <dgm:spPr/>
      <dgm:t>
        <a:bodyPr/>
        <a:lstStyle/>
        <a:p>
          <a:r>
            <a:rPr lang="en-US" dirty="0" err="1"/>
            <a:t>Diferencias</a:t>
          </a:r>
          <a:r>
            <a:rPr lang="en-US" dirty="0"/>
            <a:t> entre las </a:t>
          </a:r>
          <a:r>
            <a:rPr lang="en-US" dirty="0" err="1"/>
            <a:t>fuentes</a:t>
          </a:r>
          <a:r>
            <a:rPr lang="en-US" dirty="0"/>
            <a:t> </a:t>
          </a:r>
          <a:r>
            <a:rPr lang="en-US" dirty="0" err="1"/>
            <a:t>fósiles</a:t>
          </a:r>
          <a:r>
            <a:rPr lang="en-US" dirty="0"/>
            <a:t> y las </a:t>
          </a:r>
          <a:r>
            <a:rPr lang="en-US" dirty="0" err="1"/>
            <a:t>renovables</a:t>
          </a:r>
          <a:endParaRPr lang="en-US" dirty="0"/>
        </a:p>
      </dgm:t>
    </dgm:pt>
    <dgm:pt modelId="{AF30AA05-9249-4DBF-971F-A87F03DA3274}" type="parTrans" cxnId="{374D39E7-86DF-4131-B9A0-45163F477738}">
      <dgm:prSet/>
      <dgm:spPr/>
      <dgm:t>
        <a:bodyPr/>
        <a:lstStyle/>
        <a:p>
          <a:endParaRPr lang="en-US"/>
        </a:p>
      </dgm:t>
    </dgm:pt>
    <dgm:pt modelId="{076287FF-A0FF-4CC0-ADA5-773679B750BF}" type="sibTrans" cxnId="{374D39E7-86DF-4131-B9A0-45163F477738}">
      <dgm:prSet/>
      <dgm:spPr/>
      <dgm:t>
        <a:bodyPr/>
        <a:lstStyle/>
        <a:p>
          <a:endParaRPr lang="en-US"/>
        </a:p>
      </dgm:t>
    </dgm:pt>
    <dgm:pt modelId="{FBF0F95A-C710-432B-B7BF-1724C65D81D4}">
      <dgm:prSet/>
      <dgm:spPr/>
      <dgm:t>
        <a:bodyPr/>
        <a:lstStyle/>
        <a:p>
          <a:r>
            <a:rPr lang="en-US" dirty="0"/>
            <a:t>Debates</a:t>
          </a:r>
        </a:p>
      </dgm:t>
    </dgm:pt>
    <dgm:pt modelId="{54F01B76-3597-441F-BE28-6FDD692C2791}" type="parTrans" cxnId="{AC6D53E4-9F7A-4A20-BADD-A7D041525712}">
      <dgm:prSet/>
      <dgm:spPr/>
      <dgm:t>
        <a:bodyPr/>
        <a:lstStyle/>
        <a:p>
          <a:endParaRPr lang="en-US"/>
        </a:p>
      </dgm:t>
    </dgm:pt>
    <dgm:pt modelId="{21CED097-517A-42D4-ACC2-C603638BB79A}" type="sibTrans" cxnId="{AC6D53E4-9F7A-4A20-BADD-A7D041525712}">
      <dgm:prSet/>
      <dgm:spPr/>
      <dgm:t>
        <a:bodyPr/>
        <a:lstStyle/>
        <a:p>
          <a:endParaRPr lang="en-US"/>
        </a:p>
      </dgm:t>
    </dgm:pt>
    <dgm:pt modelId="{C89753D3-B371-B645-A30D-0F9FBE38EB61}">
      <dgm:prSet/>
      <dgm:spPr/>
      <dgm:t>
        <a:bodyPr/>
        <a:lstStyle/>
        <a:p>
          <a:r>
            <a:rPr lang="es-ES" dirty="0"/>
            <a:t>La función del precio del petróleo</a:t>
          </a:r>
        </a:p>
      </dgm:t>
    </dgm:pt>
    <dgm:pt modelId="{F66F8B7D-0BFC-7344-AE05-D7DA80118873}" type="parTrans" cxnId="{2A5E97B2-B0E9-774E-AC86-907CDB79F76F}">
      <dgm:prSet/>
      <dgm:spPr/>
      <dgm:t>
        <a:bodyPr/>
        <a:lstStyle/>
        <a:p>
          <a:endParaRPr lang="es-ES"/>
        </a:p>
      </dgm:t>
    </dgm:pt>
    <dgm:pt modelId="{86448C62-C554-8246-B848-E852E34EEBD0}" type="sibTrans" cxnId="{2A5E97B2-B0E9-774E-AC86-907CDB79F76F}">
      <dgm:prSet/>
      <dgm:spPr/>
      <dgm:t>
        <a:bodyPr/>
        <a:lstStyle/>
        <a:p>
          <a:endParaRPr lang="es-ES"/>
        </a:p>
      </dgm:t>
    </dgm:pt>
    <dgm:pt modelId="{8DAC21FD-0511-4946-B300-BF6393257F69}">
      <dgm:prSet/>
      <dgm:spPr/>
      <dgm:t>
        <a:bodyPr/>
        <a:lstStyle/>
        <a:p>
          <a:r>
            <a:rPr lang="ca-ES" dirty="0"/>
            <a:t>Pensar la </a:t>
          </a:r>
          <a:r>
            <a:rPr lang="ca-ES" dirty="0" err="1"/>
            <a:t>transición</a:t>
          </a:r>
          <a:r>
            <a:rPr lang="ca-ES" dirty="0"/>
            <a:t> energètica con </a:t>
          </a:r>
          <a:r>
            <a:rPr lang="ca-ES" dirty="0" err="1"/>
            <a:t>mentalidad</a:t>
          </a:r>
          <a:r>
            <a:rPr lang="ca-ES" dirty="0"/>
            <a:t> </a:t>
          </a:r>
          <a:r>
            <a:rPr lang="ca-ES" dirty="0" err="1"/>
            <a:t>fósil</a:t>
          </a:r>
          <a:endParaRPr lang="es-ES" dirty="0"/>
        </a:p>
      </dgm:t>
    </dgm:pt>
    <dgm:pt modelId="{456FBFC9-08FE-BF46-A483-E5BA26B9D15F}" type="parTrans" cxnId="{A88D4F3E-E79E-A244-B8A7-19FA935ABC0F}">
      <dgm:prSet/>
      <dgm:spPr/>
      <dgm:t>
        <a:bodyPr/>
        <a:lstStyle/>
        <a:p>
          <a:endParaRPr lang="es-ES"/>
        </a:p>
      </dgm:t>
    </dgm:pt>
    <dgm:pt modelId="{C084664F-DDF0-964F-8231-8FF0BD04D858}" type="sibTrans" cxnId="{A88D4F3E-E79E-A244-B8A7-19FA935ABC0F}">
      <dgm:prSet/>
      <dgm:spPr/>
      <dgm:t>
        <a:bodyPr/>
        <a:lstStyle/>
        <a:p>
          <a:endParaRPr lang="es-ES"/>
        </a:p>
      </dgm:t>
    </dgm:pt>
    <dgm:pt modelId="{2E6B05EC-D184-7946-AAD1-0A88BDDEEFA8}" type="pres">
      <dgm:prSet presAssocID="{73A708DE-295B-43FF-9A62-FD7A1A9DA1B1}" presName="vert0" presStyleCnt="0">
        <dgm:presLayoutVars>
          <dgm:dir/>
          <dgm:animOne val="branch"/>
          <dgm:animLvl val="lvl"/>
        </dgm:presLayoutVars>
      </dgm:prSet>
      <dgm:spPr/>
    </dgm:pt>
    <dgm:pt modelId="{22C4092D-92D2-624D-89B7-7EC7531E35FE}" type="pres">
      <dgm:prSet presAssocID="{85B481EC-A189-44FF-91CA-6DADFC3A5697}" presName="thickLine" presStyleLbl="alignNode1" presStyleIdx="0" presStyleCnt="6"/>
      <dgm:spPr/>
    </dgm:pt>
    <dgm:pt modelId="{E419B26E-B80D-BF41-9E4D-206B3FEC99EF}" type="pres">
      <dgm:prSet presAssocID="{85B481EC-A189-44FF-91CA-6DADFC3A5697}" presName="horz1" presStyleCnt="0"/>
      <dgm:spPr/>
    </dgm:pt>
    <dgm:pt modelId="{5BF7B5C9-9E57-2D4C-954A-606F183CF18D}" type="pres">
      <dgm:prSet presAssocID="{85B481EC-A189-44FF-91CA-6DADFC3A5697}" presName="tx1" presStyleLbl="revTx" presStyleIdx="0" presStyleCnt="6"/>
      <dgm:spPr/>
    </dgm:pt>
    <dgm:pt modelId="{0EFE692C-9165-0948-9664-C3E9C168BAA8}" type="pres">
      <dgm:prSet presAssocID="{85B481EC-A189-44FF-91CA-6DADFC3A5697}" presName="vert1" presStyleCnt="0"/>
      <dgm:spPr/>
    </dgm:pt>
    <dgm:pt modelId="{FF6D83AD-437C-A64E-9AAC-A0189074A49D}" type="pres">
      <dgm:prSet presAssocID="{C767B643-80BF-4BA7-9960-F2524E965992}" presName="thickLine" presStyleLbl="alignNode1" presStyleIdx="1" presStyleCnt="6"/>
      <dgm:spPr/>
    </dgm:pt>
    <dgm:pt modelId="{5014D7DC-8029-C54D-9D4F-082B035849FE}" type="pres">
      <dgm:prSet presAssocID="{C767B643-80BF-4BA7-9960-F2524E965992}" presName="horz1" presStyleCnt="0"/>
      <dgm:spPr/>
    </dgm:pt>
    <dgm:pt modelId="{8451B768-3EF7-2746-A01F-494264F720E3}" type="pres">
      <dgm:prSet presAssocID="{C767B643-80BF-4BA7-9960-F2524E965992}" presName="tx1" presStyleLbl="revTx" presStyleIdx="1" presStyleCnt="6"/>
      <dgm:spPr/>
    </dgm:pt>
    <dgm:pt modelId="{EABAAD84-682F-244A-B7D4-9196F98C1491}" type="pres">
      <dgm:prSet presAssocID="{C767B643-80BF-4BA7-9960-F2524E965992}" presName="vert1" presStyleCnt="0"/>
      <dgm:spPr/>
    </dgm:pt>
    <dgm:pt modelId="{5CBCC822-0585-2C4C-B629-21CC6F7BFB62}" type="pres">
      <dgm:prSet presAssocID="{C89753D3-B371-B645-A30D-0F9FBE38EB61}" presName="thickLine" presStyleLbl="alignNode1" presStyleIdx="2" presStyleCnt="6"/>
      <dgm:spPr/>
    </dgm:pt>
    <dgm:pt modelId="{94BB054D-946F-9745-A067-C06F3892E9E7}" type="pres">
      <dgm:prSet presAssocID="{C89753D3-B371-B645-A30D-0F9FBE38EB61}" presName="horz1" presStyleCnt="0"/>
      <dgm:spPr/>
    </dgm:pt>
    <dgm:pt modelId="{A1E849B4-4131-7640-8FFC-961AF463A9BA}" type="pres">
      <dgm:prSet presAssocID="{C89753D3-B371-B645-A30D-0F9FBE38EB61}" presName="tx1" presStyleLbl="revTx" presStyleIdx="2" presStyleCnt="6"/>
      <dgm:spPr/>
    </dgm:pt>
    <dgm:pt modelId="{49AD292C-6409-A842-A68E-2C2F7716D640}" type="pres">
      <dgm:prSet presAssocID="{C89753D3-B371-B645-A30D-0F9FBE38EB61}" presName="vert1" presStyleCnt="0"/>
      <dgm:spPr/>
    </dgm:pt>
    <dgm:pt modelId="{62ABBACA-8B50-8E48-B1D2-8B91F840A7E4}" type="pres">
      <dgm:prSet presAssocID="{42006C73-4D7E-4BE2-BB95-7DF54B01C7A6}" presName="thickLine" presStyleLbl="alignNode1" presStyleIdx="3" presStyleCnt="6"/>
      <dgm:spPr/>
    </dgm:pt>
    <dgm:pt modelId="{709EC686-E467-DA4F-B5D2-F6A4BD07BBA1}" type="pres">
      <dgm:prSet presAssocID="{42006C73-4D7E-4BE2-BB95-7DF54B01C7A6}" presName="horz1" presStyleCnt="0"/>
      <dgm:spPr/>
    </dgm:pt>
    <dgm:pt modelId="{5A665785-3FC8-8749-81B9-2AA227D2A8F5}" type="pres">
      <dgm:prSet presAssocID="{42006C73-4D7E-4BE2-BB95-7DF54B01C7A6}" presName="tx1" presStyleLbl="revTx" presStyleIdx="3" presStyleCnt="6"/>
      <dgm:spPr/>
    </dgm:pt>
    <dgm:pt modelId="{7B1E46F4-AC0B-BC48-895E-454596BABC2B}" type="pres">
      <dgm:prSet presAssocID="{42006C73-4D7E-4BE2-BB95-7DF54B01C7A6}" presName="vert1" presStyleCnt="0"/>
      <dgm:spPr/>
    </dgm:pt>
    <dgm:pt modelId="{BD363D86-7988-5B4E-9016-EA571290F0DD}" type="pres">
      <dgm:prSet presAssocID="{8DAC21FD-0511-4946-B300-BF6393257F69}" presName="thickLine" presStyleLbl="alignNode1" presStyleIdx="4" presStyleCnt="6"/>
      <dgm:spPr/>
    </dgm:pt>
    <dgm:pt modelId="{9E3BBFDF-4DC3-D84B-9FE0-BF5A13CA3D98}" type="pres">
      <dgm:prSet presAssocID="{8DAC21FD-0511-4946-B300-BF6393257F69}" presName="horz1" presStyleCnt="0"/>
      <dgm:spPr/>
    </dgm:pt>
    <dgm:pt modelId="{EA264644-233F-8346-8FDD-4EF73632428E}" type="pres">
      <dgm:prSet presAssocID="{8DAC21FD-0511-4946-B300-BF6393257F69}" presName="tx1" presStyleLbl="revTx" presStyleIdx="4" presStyleCnt="6"/>
      <dgm:spPr/>
    </dgm:pt>
    <dgm:pt modelId="{B0704D50-060C-3047-A575-1886EB9E2D39}" type="pres">
      <dgm:prSet presAssocID="{8DAC21FD-0511-4946-B300-BF6393257F69}" presName="vert1" presStyleCnt="0"/>
      <dgm:spPr/>
    </dgm:pt>
    <dgm:pt modelId="{5D26B1F3-E8D3-7947-8B6D-5F73C132065B}" type="pres">
      <dgm:prSet presAssocID="{FBF0F95A-C710-432B-B7BF-1724C65D81D4}" presName="thickLine" presStyleLbl="alignNode1" presStyleIdx="5" presStyleCnt="6"/>
      <dgm:spPr/>
    </dgm:pt>
    <dgm:pt modelId="{855F911A-6B36-B944-9561-2F3C6238C897}" type="pres">
      <dgm:prSet presAssocID="{FBF0F95A-C710-432B-B7BF-1724C65D81D4}" presName="horz1" presStyleCnt="0"/>
      <dgm:spPr/>
    </dgm:pt>
    <dgm:pt modelId="{9F9EB5FC-DB5C-7241-8378-3E2F07762B09}" type="pres">
      <dgm:prSet presAssocID="{FBF0F95A-C710-432B-B7BF-1724C65D81D4}" presName="tx1" presStyleLbl="revTx" presStyleIdx="5" presStyleCnt="6"/>
      <dgm:spPr/>
    </dgm:pt>
    <dgm:pt modelId="{6DABFA17-EF23-1644-A70B-2128E78614F3}" type="pres">
      <dgm:prSet presAssocID="{FBF0F95A-C710-432B-B7BF-1724C65D81D4}" presName="vert1" presStyleCnt="0"/>
      <dgm:spPr/>
    </dgm:pt>
  </dgm:ptLst>
  <dgm:cxnLst>
    <dgm:cxn modelId="{87102B1E-E7FC-F840-89F0-01A611E6ADFB}" type="presOf" srcId="{C89753D3-B371-B645-A30D-0F9FBE38EB61}" destId="{A1E849B4-4131-7640-8FFC-961AF463A9BA}" srcOrd="0" destOrd="0" presId="urn:microsoft.com/office/officeart/2008/layout/LinedList"/>
    <dgm:cxn modelId="{A88D4F3E-E79E-A244-B8A7-19FA935ABC0F}" srcId="{73A708DE-295B-43FF-9A62-FD7A1A9DA1B1}" destId="{8DAC21FD-0511-4946-B300-BF6393257F69}" srcOrd="4" destOrd="0" parTransId="{456FBFC9-08FE-BF46-A483-E5BA26B9D15F}" sibTransId="{C084664F-DDF0-964F-8231-8FF0BD04D858}"/>
    <dgm:cxn modelId="{51C09048-C409-754C-95A5-6F4F7FFE6DB0}" type="presOf" srcId="{C767B643-80BF-4BA7-9960-F2524E965992}" destId="{8451B768-3EF7-2746-A01F-494264F720E3}" srcOrd="0" destOrd="0" presId="urn:microsoft.com/office/officeart/2008/layout/LinedList"/>
    <dgm:cxn modelId="{0A00484E-19F1-0C42-9D85-5F3FBEB88453}" type="presOf" srcId="{FBF0F95A-C710-432B-B7BF-1724C65D81D4}" destId="{9F9EB5FC-DB5C-7241-8378-3E2F07762B09}" srcOrd="0" destOrd="0" presId="urn:microsoft.com/office/officeart/2008/layout/LinedList"/>
    <dgm:cxn modelId="{6D367D73-8D5A-4B97-9845-9991C34F2E51}" srcId="{73A708DE-295B-43FF-9A62-FD7A1A9DA1B1}" destId="{85B481EC-A189-44FF-91CA-6DADFC3A5697}" srcOrd="0" destOrd="0" parTransId="{1B2F0A2B-EC2B-49D9-B85F-F2F8E877E608}" sibTransId="{6B76F9EB-D182-4CF7-98D2-6F72F54904B6}"/>
    <dgm:cxn modelId="{3764A358-7DA2-1447-8B8B-6191417D8BAD}" type="presOf" srcId="{73A708DE-295B-43FF-9A62-FD7A1A9DA1B1}" destId="{2E6B05EC-D184-7946-AAD1-0A88BDDEEFA8}" srcOrd="0" destOrd="0" presId="urn:microsoft.com/office/officeart/2008/layout/LinedList"/>
    <dgm:cxn modelId="{AD3A7A79-1973-4B47-9BD6-F2798FA731D9}" type="presOf" srcId="{8DAC21FD-0511-4946-B300-BF6393257F69}" destId="{EA264644-233F-8346-8FDD-4EF73632428E}" srcOrd="0" destOrd="0" presId="urn:microsoft.com/office/officeart/2008/layout/LinedList"/>
    <dgm:cxn modelId="{434D8E97-1F9E-2246-871D-4F820AC99309}" type="presOf" srcId="{85B481EC-A189-44FF-91CA-6DADFC3A5697}" destId="{5BF7B5C9-9E57-2D4C-954A-606F183CF18D}" srcOrd="0" destOrd="0" presId="urn:microsoft.com/office/officeart/2008/layout/LinedList"/>
    <dgm:cxn modelId="{C642CCB0-CA78-4043-A492-3C5A6FF3D71F}" type="presOf" srcId="{42006C73-4D7E-4BE2-BB95-7DF54B01C7A6}" destId="{5A665785-3FC8-8749-81B9-2AA227D2A8F5}" srcOrd="0" destOrd="0" presId="urn:microsoft.com/office/officeart/2008/layout/LinedList"/>
    <dgm:cxn modelId="{2A5E97B2-B0E9-774E-AC86-907CDB79F76F}" srcId="{73A708DE-295B-43FF-9A62-FD7A1A9DA1B1}" destId="{C89753D3-B371-B645-A30D-0F9FBE38EB61}" srcOrd="2" destOrd="0" parTransId="{F66F8B7D-0BFC-7344-AE05-D7DA80118873}" sibTransId="{86448C62-C554-8246-B848-E852E34EEBD0}"/>
    <dgm:cxn modelId="{C7FE6BBF-2E54-4545-B973-5DC571E71A51}" srcId="{73A708DE-295B-43FF-9A62-FD7A1A9DA1B1}" destId="{C767B643-80BF-4BA7-9960-F2524E965992}" srcOrd="1" destOrd="0" parTransId="{DA82C12D-34E8-49C6-8A7B-B68A235A909E}" sibTransId="{B8910FB2-BD5F-43A2-84C6-AEE3016C5658}"/>
    <dgm:cxn modelId="{AC6D53E4-9F7A-4A20-BADD-A7D041525712}" srcId="{73A708DE-295B-43FF-9A62-FD7A1A9DA1B1}" destId="{FBF0F95A-C710-432B-B7BF-1724C65D81D4}" srcOrd="5" destOrd="0" parTransId="{54F01B76-3597-441F-BE28-6FDD692C2791}" sibTransId="{21CED097-517A-42D4-ACC2-C603638BB79A}"/>
    <dgm:cxn modelId="{374D39E7-86DF-4131-B9A0-45163F477738}" srcId="{73A708DE-295B-43FF-9A62-FD7A1A9DA1B1}" destId="{42006C73-4D7E-4BE2-BB95-7DF54B01C7A6}" srcOrd="3" destOrd="0" parTransId="{AF30AA05-9249-4DBF-971F-A87F03DA3274}" sibTransId="{076287FF-A0FF-4CC0-ADA5-773679B750BF}"/>
    <dgm:cxn modelId="{E944EE4E-3FCF-0249-ABB5-D67B5F5775F4}" type="presParOf" srcId="{2E6B05EC-D184-7946-AAD1-0A88BDDEEFA8}" destId="{22C4092D-92D2-624D-89B7-7EC7531E35FE}" srcOrd="0" destOrd="0" presId="urn:microsoft.com/office/officeart/2008/layout/LinedList"/>
    <dgm:cxn modelId="{8AF45610-0B59-374D-B333-5D4D22814799}" type="presParOf" srcId="{2E6B05EC-D184-7946-AAD1-0A88BDDEEFA8}" destId="{E419B26E-B80D-BF41-9E4D-206B3FEC99EF}" srcOrd="1" destOrd="0" presId="urn:microsoft.com/office/officeart/2008/layout/LinedList"/>
    <dgm:cxn modelId="{A5478CE7-5638-3849-B88B-F513647C533B}" type="presParOf" srcId="{E419B26E-B80D-BF41-9E4D-206B3FEC99EF}" destId="{5BF7B5C9-9E57-2D4C-954A-606F183CF18D}" srcOrd="0" destOrd="0" presId="urn:microsoft.com/office/officeart/2008/layout/LinedList"/>
    <dgm:cxn modelId="{3E9DE665-DE38-4F4D-905C-AC5421566778}" type="presParOf" srcId="{E419B26E-B80D-BF41-9E4D-206B3FEC99EF}" destId="{0EFE692C-9165-0948-9664-C3E9C168BAA8}" srcOrd="1" destOrd="0" presId="urn:microsoft.com/office/officeart/2008/layout/LinedList"/>
    <dgm:cxn modelId="{60CEC32F-876A-1F41-8D57-C0CAC5DC666C}" type="presParOf" srcId="{2E6B05EC-D184-7946-AAD1-0A88BDDEEFA8}" destId="{FF6D83AD-437C-A64E-9AAC-A0189074A49D}" srcOrd="2" destOrd="0" presId="urn:microsoft.com/office/officeart/2008/layout/LinedList"/>
    <dgm:cxn modelId="{D4C772CA-A7BF-C049-811D-2D6A258546B4}" type="presParOf" srcId="{2E6B05EC-D184-7946-AAD1-0A88BDDEEFA8}" destId="{5014D7DC-8029-C54D-9D4F-082B035849FE}" srcOrd="3" destOrd="0" presId="urn:microsoft.com/office/officeart/2008/layout/LinedList"/>
    <dgm:cxn modelId="{565F21E9-502A-634B-BB4D-8FAC6A831644}" type="presParOf" srcId="{5014D7DC-8029-C54D-9D4F-082B035849FE}" destId="{8451B768-3EF7-2746-A01F-494264F720E3}" srcOrd="0" destOrd="0" presId="urn:microsoft.com/office/officeart/2008/layout/LinedList"/>
    <dgm:cxn modelId="{7EEC2FE8-C83D-8F44-B6EB-B7F8AC248A84}" type="presParOf" srcId="{5014D7DC-8029-C54D-9D4F-082B035849FE}" destId="{EABAAD84-682F-244A-B7D4-9196F98C1491}" srcOrd="1" destOrd="0" presId="urn:microsoft.com/office/officeart/2008/layout/LinedList"/>
    <dgm:cxn modelId="{5B61A659-C4E7-9548-B05F-F24E7C47EC92}" type="presParOf" srcId="{2E6B05EC-D184-7946-AAD1-0A88BDDEEFA8}" destId="{5CBCC822-0585-2C4C-B629-21CC6F7BFB62}" srcOrd="4" destOrd="0" presId="urn:microsoft.com/office/officeart/2008/layout/LinedList"/>
    <dgm:cxn modelId="{7DD756DE-98D0-EE45-BC70-41DBA7130B63}" type="presParOf" srcId="{2E6B05EC-D184-7946-AAD1-0A88BDDEEFA8}" destId="{94BB054D-946F-9745-A067-C06F3892E9E7}" srcOrd="5" destOrd="0" presId="urn:microsoft.com/office/officeart/2008/layout/LinedList"/>
    <dgm:cxn modelId="{174EA186-7527-1E46-8419-9DEE6E53F5A9}" type="presParOf" srcId="{94BB054D-946F-9745-A067-C06F3892E9E7}" destId="{A1E849B4-4131-7640-8FFC-961AF463A9BA}" srcOrd="0" destOrd="0" presId="urn:microsoft.com/office/officeart/2008/layout/LinedList"/>
    <dgm:cxn modelId="{FA2C22E7-BC20-2D45-8387-1C95C3BDD78D}" type="presParOf" srcId="{94BB054D-946F-9745-A067-C06F3892E9E7}" destId="{49AD292C-6409-A842-A68E-2C2F7716D640}" srcOrd="1" destOrd="0" presId="urn:microsoft.com/office/officeart/2008/layout/LinedList"/>
    <dgm:cxn modelId="{89469FAD-97B9-5E49-B271-1A21318A7345}" type="presParOf" srcId="{2E6B05EC-D184-7946-AAD1-0A88BDDEEFA8}" destId="{62ABBACA-8B50-8E48-B1D2-8B91F840A7E4}" srcOrd="6" destOrd="0" presId="urn:microsoft.com/office/officeart/2008/layout/LinedList"/>
    <dgm:cxn modelId="{EBB60FD4-5830-254D-AAA8-778A98A41004}" type="presParOf" srcId="{2E6B05EC-D184-7946-AAD1-0A88BDDEEFA8}" destId="{709EC686-E467-DA4F-B5D2-F6A4BD07BBA1}" srcOrd="7" destOrd="0" presId="urn:microsoft.com/office/officeart/2008/layout/LinedList"/>
    <dgm:cxn modelId="{D5223F57-15B0-E744-B751-1783D27E7E08}" type="presParOf" srcId="{709EC686-E467-DA4F-B5D2-F6A4BD07BBA1}" destId="{5A665785-3FC8-8749-81B9-2AA227D2A8F5}" srcOrd="0" destOrd="0" presId="urn:microsoft.com/office/officeart/2008/layout/LinedList"/>
    <dgm:cxn modelId="{781FDEF3-68E0-CC4F-A44A-8E8A52975D49}" type="presParOf" srcId="{709EC686-E467-DA4F-B5D2-F6A4BD07BBA1}" destId="{7B1E46F4-AC0B-BC48-895E-454596BABC2B}" srcOrd="1" destOrd="0" presId="urn:microsoft.com/office/officeart/2008/layout/LinedList"/>
    <dgm:cxn modelId="{CB410928-8765-D84F-B285-6C33551D928D}" type="presParOf" srcId="{2E6B05EC-D184-7946-AAD1-0A88BDDEEFA8}" destId="{BD363D86-7988-5B4E-9016-EA571290F0DD}" srcOrd="8" destOrd="0" presId="urn:microsoft.com/office/officeart/2008/layout/LinedList"/>
    <dgm:cxn modelId="{CFABE71E-B8E3-1349-8882-99EF2355239F}" type="presParOf" srcId="{2E6B05EC-D184-7946-AAD1-0A88BDDEEFA8}" destId="{9E3BBFDF-4DC3-D84B-9FE0-BF5A13CA3D98}" srcOrd="9" destOrd="0" presId="urn:microsoft.com/office/officeart/2008/layout/LinedList"/>
    <dgm:cxn modelId="{59D2BA87-09DF-BF4F-8B21-7A047ED524A1}" type="presParOf" srcId="{9E3BBFDF-4DC3-D84B-9FE0-BF5A13CA3D98}" destId="{EA264644-233F-8346-8FDD-4EF73632428E}" srcOrd="0" destOrd="0" presId="urn:microsoft.com/office/officeart/2008/layout/LinedList"/>
    <dgm:cxn modelId="{F6454DAE-6B3D-BA4F-BF47-15272DB52483}" type="presParOf" srcId="{9E3BBFDF-4DC3-D84B-9FE0-BF5A13CA3D98}" destId="{B0704D50-060C-3047-A575-1886EB9E2D39}" srcOrd="1" destOrd="0" presId="urn:microsoft.com/office/officeart/2008/layout/LinedList"/>
    <dgm:cxn modelId="{8DFC69A7-2592-C64C-B7B7-1948AECE231C}" type="presParOf" srcId="{2E6B05EC-D184-7946-AAD1-0A88BDDEEFA8}" destId="{5D26B1F3-E8D3-7947-8B6D-5F73C132065B}" srcOrd="10" destOrd="0" presId="urn:microsoft.com/office/officeart/2008/layout/LinedList"/>
    <dgm:cxn modelId="{CDD61BDA-26EE-D44D-BCE3-566DB25DD9E5}" type="presParOf" srcId="{2E6B05EC-D184-7946-AAD1-0A88BDDEEFA8}" destId="{855F911A-6B36-B944-9561-2F3C6238C897}" srcOrd="11" destOrd="0" presId="urn:microsoft.com/office/officeart/2008/layout/LinedList"/>
    <dgm:cxn modelId="{DF13A5F7-B74A-AB47-B901-82405156F062}" type="presParOf" srcId="{855F911A-6B36-B944-9561-2F3C6238C897}" destId="{9F9EB5FC-DB5C-7241-8378-3E2F07762B09}" srcOrd="0" destOrd="0" presId="urn:microsoft.com/office/officeart/2008/layout/LinedList"/>
    <dgm:cxn modelId="{B7124221-DAA5-C749-93E8-3BF42B9F44AF}" type="presParOf" srcId="{855F911A-6B36-B944-9561-2F3C6238C897}" destId="{6DABFA17-EF23-1644-A70B-2128E78614F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B62CCE-CA57-4F1A-AEBD-529C1936B539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08F4ECC5-464C-4236-AEAF-55107ABA88FE}">
      <dgm:prSet/>
      <dgm:spPr/>
      <dgm:t>
        <a:bodyPr/>
        <a:lstStyle/>
        <a:p>
          <a:r>
            <a:rPr lang="es-ES_tradnl" dirty="0"/>
            <a:t>“Day </a:t>
          </a:r>
          <a:r>
            <a:rPr lang="es-ES_tradnl" dirty="0" err="1"/>
            <a:t>by</a:t>
          </a:r>
          <a:r>
            <a:rPr lang="es-ES_tradnl" dirty="0"/>
            <a:t> </a:t>
          </a:r>
          <a:r>
            <a:rPr lang="es-ES_tradnl" dirty="0" err="1"/>
            <a:t>day</a:t>
          </a:r>
          <a:r>
            <a:rPr lang="es-ES_tradnl" dirty="0"/>
            <a:t> </a:t>
          </a:r>
          <a:r>
            <a:rPr lang="es-ES_tradnl" dirty="0" err="1"/>
            <a:t>it</a:t>
          </a:r>
          <a:r>
            <a:rPr lang="es-ES_tradnl" dirty="0"/>
            <a:t> </a:t>
          </a:r>
          <a:r>
            <a:rPr lang="es-ES_tradnl" dirty="0" err="1"/>
            <a:t>becomes</a:t>
          </a:r>
          <a:r>
            <a:rPr lang="es-ES_tradnl" dirty="0"/>
            <a:t> more </a:t>
          </a:r>
          <a:r>
            <a:rPr lang="es-ES_tradnl" dirty="0" err="1"/>
            <a:t>evident</a:t>
          </a:r>
          <a:r>
            <a:rPr lang="es-ES_tradnl" dirty="0"/>
            <a:t> </a:t>
          </a:r>
          <a:r>
            <a:rPr lang="es-ES_tradnl" dirty="0" err="1"/>
            <a:t>that</a:t>
          </a:r>
          <a:r>
            <a:rPr lang="es-ES_tradnl" dirty="0"/>
            <a:t> </a:t>
          </a:r>
          <a:r>
            <a:rPr lang="es-ES_tradnl" dirty="0" err="1"/>
            <a:t>the</a:t>
          </a:r>
          <a:r>
            <a:rPr lang="es-ES_tradnl" dirty="0"/>
            <a:t> Coal </a:t>
          </a:r>
          <a:r>
            <a:rPr lang="es-ES_tradnl" dirty="0" err="1"/>
            <a:t>we</a:t>
          </a:r>
          <a:r>
            <a:rPr lang="es-ES_tradnl" dirty="0"/>
            <a:t> </a:t>
          </a:r>
          <a:r>
            <a:rPr lang="es-ES_tradnl" dirty="0" err="1"/>
            <a:t>happily</a:t>
          </a:r>
          <a:r>
            <a:rPr lang="es-ES_tradnl" dirty="0"/>
            <a:t> </a:t>
          </a:r>
          <a:r>
            <a:rPr lang="es-ES_tradnl" dirty="0" err="1"/>
            <a:t>possess</a:t>
          </a:r>
          <a:r>
            <a:rPr lang="es-ES_tradnl" dirty="0"/>
            <a:t> in </a:t>
          </a:r>
          <a:r>
            <a:rPr lang="es-ES_tradnl" dirty="0" err="1"/>
            <a:t>excellent</a:t>
          </a:r>
          <a:r>
            <a:rPr lang="es-ES_tradnl" dirty="0"/>
            <a:t> </a:t>
          </a:r>
          <a:r>
            <a:rPr lang="es-ES_tradnl" dirty="0" err="1"/>
            <a:t>quality</a:t>
          </a:r>
          <a:r>
            <a:rPr lang="es-ES_tradnl" dirty="0"/>
            <a:t> and </a:t>
          </a:r>
          <a:r>
            <a:rPr lang="es-ES_tradnl" dirty="0" err="1"/>
            <a:t>abundance</a:t>
          </a:r>
          <a:r>
            <a:rPr lang="es-ES_tradnl" dirty="0"/>
            <a:t> </a:t>
          </a:r>
          <a:r>
            <a:rPr lang="es-ES_tradnl" dirty="0" err="1"/>
            <a:t>is</a:t>
          </a:r>
          <a:r>
            <a:rPr lang="es-ES_tradnl" dirty="0"/>
            <a:t> </a:t>
          </a:r>
          <a:r>
            <a:rPr lang="es-ES_tradnl" dirty="0" err="1"/>
            <a:t>the</a:t>
          </a:r>
          <a:r>
            <a:rPr lang="es-ES_tradnl" dirty="0"/>
            <a:t> </a:t>
          </a:r>
          <a:r>
            <a:rPr lang="es-ES_tradnl" dirty="0" err="1"/>
            <a:t>mainspring</a:t>
          </a:r>
          <a:r>
            <a:rPr lang="es-ES_tradnl" dirty="0"/>
            <a:t> </a:t>
          </a:r>
          <a:r>
            <a:rPr lang="es-ES_tradnl" dirty="0" err="1"/>
            <a:t>of</a:t>
          </a:r>
          <a:r>
            <a:rPr lang="es-ES_tradnl" dirty="0"/>
            <a:t> </a:t>
          </a:r>
          <a:r>
            <a:rPr lang="es-ES_tradnl" dirty="0" err="1"/>
            <a:t>modern</a:t>
          </a:r>
          <a:r>
            <a:rPr lang="es-ES_tradnl" dirty="0"/>
            <a:t> material </a:t>
          </a:r>
          <a:r>
            <a:rPr lang="es-ES_tradnl" dirty="0" err="1"/>
            <a:t>civilization</a:t>
          </a:r>
          <a:r>
            <a:rPr lang="es-ES_tradnl" dirty="0"/>
            <a:t>” (p.1)</a:t>
          </a:r>
          <a:endParaRPr lang="en-US" dirty="0"/>
        </a:p>
      </dgm:t>
    </dgm:pt>
    <dgm:pt modelId="{A302D7B6-B8E2-4B0C-83A1-D3E99AC4AACC}" type="parTrans" cxnId="{B82A873B-279B-4EC0-965D-E9522FA2CF88}">
      <dgm:prSet/>
      <dgm:spPr/>
      <dgm:t>
        <a:bodyPr/>
        <a:lstStyle/>
        <a:p>
          <a:endParaRPr lang="en-US"/>
        </a:p>
      </dgm:t>
    </dgm:pt>
    <dgm:pt modelId="{6AAA3045-CA88-4B5D-A444-51968ABF9137}" type="sibTrans" cxnId="{B82A873B-279B-4EC0-965D-E9522FA2CF88}">
      <dgm:prSet/>
      <dgm:spPr/>
      <dgm:t>
        <a:bodyPr/>
        <a:lstStyle/>
        <a:p>
          <a:endParaRPr lang="en-US"/>
        </a:p>
      </dgm:t>
    </dgm:pt>
    <dgm:pt modelId="{39C3B7DD-35A4-411D-8CD4-C2DF9295FE61}">
      <dgm:prSet/>
      <dgm:spPr/>
      <dgm:t>
        <a:bodyPr/>
        <a:lstStyle/>
        <a:p>
          <a:r>
            <a:rPr lang="es-ES_tradnl"/>
            <a:t>"I see no prospect of any substitute being found for coal, as a source of motive power. We have, it is true, our winds and streams and tides; and we have the beams of the sun. But these are common to all the world” (p. Xl)</a:t>
          </a:r>
          <a:endParaRPr lang="en-US"/>
        </a:p>
      </dgm:t>
    </dgm:pt>
    <dgm:pt modelId="{584B5B2A-D4A8-4A4D-96DD-6A7C538A1D74}" type="parTrans" cxnId="{83CA5BFF-F5C4-4E92-B7C6-7419BD996D23}">
      <dgm:prSet/>
      <dgm:spPr/>
      <dgm:t>
        <a:bodyPr/>
        <a:lstStyle/>
        <a:p>
          <a:endParaRPr lang="en-US"/>
        </a:p>
      </dgm:t>
    </dgm:pt>
    <dgm:pt modelId="{E68FBF89-A8B4-4456-B625-8354C64E276A}" type="sibTrans" cxnId="{83CA5BFF-F5C4-4E92-B7C6-7419BD996D23}">
      <dgm:prSet/>
      <dgm:spPr/>
      <dgm:t>
        <a:bodyPr/>
        <a:lstStyle/>
        <a:p>
          <a:endParaRPr lang="en-US"/>
        </a:p>
      </dgm:t>
    </dgm:pt>
    <dgm:pt modelId="{ECFB3C00-8BEE-4002-B8B7-EC6389DC547E}">
      <dgm:prSet/>
      <dgm:spPr/>
      <dgm:t>
        <a:bodyPr/>
        <a:lstStyle/>
        <a:p>
          <a:r>
            <a:rPr lang="es-ES_tradnl"/>
            <a:t>“The question is, (…) how long will [last] those (…) coal of a (…) price to enable this country to mantain her present supremacy in manufacturing industry” (p.35)</a:t>
          </a:r>
          <a:endParaRPr lang="en-US"/>
        </a:p>
      </dgm:t>
    </dgm:pt>
    <dgm:pt modelId="{F63F1282-B7B2-4132-A1AD-119F511854A4}" type="parTrans" cxnId="{2B9365F8-D800-4D26-B1E9-F98FC945DED8}">
      <dgm:prSet/>
      <dgm:spPr/>
      <dgm:t>
        <a:bodyPr/>
        <a:lstStyle/>
        <a:p>
          <a:endParaRPr lang="en-US"/>
        </a:p>
      </dgm:t>
    </dgm:pt>
    <dgm:pt modelId="{7ED91E71-E783-44ED-9B0D-7CABEB5FC805}" type="sibTrans" cxnId="{2B9365F8-D800-4D26-B1E9-F98FC945DED8}">
      <dgm:prSet/>
      <dgm:spPr/>
      <dgm:t>
        <a:bodyPr/>
        <a:lstStyle/>
        <a:p>
          <a:endParaRPr lang="en-US"/>
        </a:p>
      </dgm:t>
    </dgm:pt>
    <dgm:pt modelId="{840BA748-C8D6-974A-BE13-A286056FD1DC}" type="pres">
      <dgm:prSet presAssocID="{E8B62CCE-CA57-4F1A-AEBD-529C1936B539}" presName="vert0" presStyleCnt="0">
        <dgm:presLayoutVars>
          <dgm:dir/>
          <dgm:animOne val="branch"/>
          <dgm:animLvl val="lvl"/>
        </dgm:presLayoutVars>
      </dgm:prSet>
      <dgm:spPr/>
    </dgm:pt>
    <dgm:pt modelId="{BFB46F30-860A-5F44-8015-79A1D3F8AF26}" type="pres">
      <dgm:prSet presAssocID="{08F4ECC5-464C-4236-AEAF-55107ABA88FE}" presName="thickLine" presStyleLbl="alignNode1" presStyleIdx="0" presStyleCnt="3"/>
      <dgm:spPr/>
    </dgm:pt>
    <dgm:pt modelId="{38C5A208-CD14-F04A-96F5-CB60C418D0DD}" type="pres">
      <dgm:prSet presAssocID="{08F4ECC5-464C-4236-AEAF-55107ABA88FE}" presName="horz1" presStyleCnt="0"/>
      <dgm:spPr/>
    </dgm:pt>
    <dgm:pt modelId="{99AB62E2-6009-804B-BEE0-99299B86C7FB}" type="pres">
      <dgm:prSet presAssocID="{08F4ECC5-464C-4236-AEAF-55107ABA88FE}" presName="tx1" presStyleLbl="revTx" presStyleIdx="0" presStyleCnt="3"/>
      <dgm:spPr/>
    </dgm:pt>
    <dgm:pt modelId="{18D1E038-194E-AA4D-A1A4-288297AD0711}" type="pres">
      <dgm:prSet presAssocID="{08F4ECC5-464C-4236-AEAF-55107ABA88FE}" presName="vert1" presStyleCnt="0"/>
      <dgm:spPr/>
    </dgm:pt>
    <dgm:pt modelId="{F2A41A59-9C81-044E-ACEB-AFB9B720F0A6}" type="pres">
      <dgm:prSet presAssocID="{39C3B7DD-35A4-411D-8CD4-C2DF9295FE61}" presName="thickLine" presStyleLbl="alignNode1" presStyleIdx="1" presStyleCnt="3"/>
      <dgm:spPr/>
    </dgm:pt>
    <dgm:pt modelId="{E0CB38C5-747B-C64B-8BEF-E8503347C89C}" type="pres">
      <dgm:prSet presAssocID="{39C3B7DD-35A4-411D-8CD4-C2DF9295FE61}" presName="horz1" presStyleCnt="0"/>
      <dgm:spPr/>
    </dgm:pt>
    <dgm:pt modelId="{30EBCF41-5A97-CB43-A01F-92CB414D062C}" type="pres">
      <dgm:prSet presAssocID="{39C3B7DD-35A4-411D-8CD4-C2DF9295FE61}" presName="tx1" presStyleLbl="revTx" presStyleIdx="1" presStyleCnt="3"/>
      <dgm:spPr/>
    </dgm:pt>
    <dgm:pt modelId="{0AA813AB-3499-9948-A7B2-1107A67A7F2B}" type="pres">
      <dgm:prSet presAssocID="{39C3B7DD-35A4-411D-8CD4-C2DF9295FE61}" presName="vert1" presStyleCnt="0"/>
      <dgm:spPr/>
    </dgm:pt>
    <dgm:pt modelId="{39B460AC-6CC8-4F43-AE35-FB138779F76E}" type="pres">
      <dgm:prSet presAssocID="{ECFB3C00-8BEE-4002-B8B7-EC6389DC547E}" presName="thickLine" presStyleLbl="alignNode1" presStyleIdx="2" presStyleCnt="3"/>
      <dgm:spPr/>
    </dgm:pt>
    <dgm:pt modelId="{56E23AFA-B178-B741-A345-2263A4C6D8BF}" type="pres">
      <dgm:prSet presAssocID="{ECFB3C00-8BEE-4002-B8B7-EC6389DC547E}" presName="horz1" presStyleCnt="0"/>
      <dgm:spPr/>
    </dgm:pt>
    <dgm:pt modelId="{3DFC25D6-273C-584C-8ABE-E9523A66E2BC}" type="pres">
      <dgm:prSet presAssocID="{ECFB3C00-8BEE-4002-B8B7-EC6389DC547E}" presName="tx1" presStyleLbl="revTx" presStyleIdx="2" presStyleCnt="3"/>
      <dgm:spPr/>
    </dgm:pt>
    <dgm:pt modelId="{C25DDBBA-DEF5-AC4A-9799-AF7FCACE743A}" type="pres">
      <dgm:prSet presAssocID="{ECFB3C00-8BEE-4002-B8B7-EC6389DC547E}" presName="vert1" presStyleCnt="0"/>
      <dgm:spPr/>
    </dgm:pt>
  </dgm:ptLst>
  <dgm:cxnLst>
    <dgm:cxn modelId="{A02FA40E-9517-0D4B-A2B1-F9E2BDB1302D}" type="presOf" srcId="{E8B62CCE-CA57-4F1A-AEBD-529C1936B539}" destId="{840BA748-C8D6-974A-BE13-A286056FD1DC}" srcOrd="0" destOrd="0" presId="urn:microsoft.com/office/officeart/2008/layout/LinedList"/>
    <dgm:cxn modelId="{C3C58721-3B99-0B46-B065-CA2BA7714D5F}" type="presOf" srcId="{ECFB3C00-8BEE-4002-B8B7-EC6389DC547E}" destId="{3DFC25D6-273C-584C-8ABE-E9523A66E2BC}" srcOrd="0" destOrd="0" presId="urn:microsoft.com/office/officeart/2008/layout/LinedList"/>
    <dgm:cxn modelId="{D61A5A35-15B2-7A49-9FF5-03EFEAE21744}" type="presOf" srcId="{08F4ECC5-464C-4236-AEAF-55107ABA88FE}" destId="{99AB62E2-6009-804B-BEE0-99299B86C7FB}" srcOrd="0" destOrd="0" presId="urn:microsoft.com/office/officeart/2008/layout/LinedList"/>
    <dgm:cxn modelId="{B82A873B-279B-4EC0-965D-E9522FA2CF88}" srcId="{E8B62CCE-CA57-4F1A-AEBD-529C1936B539}" destId="{08F4ECC5-464C-4236-AEAF-55107ABA88FE}" srcOrd="0" destOrd="0" parTransId="{A302D7B6-B8E2-4B0C-83A1-D3E99AC4AACC}" sibTransId="{6AAA3045-CA88-4B5D-A444-51968ABF9137}"/>
    <dgm:cxn modelId="{88F23147-407D-774A-814F-58B16061C6E6}" type="presOf" srcId="{39C3B7DD-35A4-411D-8CD4-C2DF9295FE61}" destId="{30EBCF41-5A97-CB43-A01F-92CB414D062C}" srcOrd="0" destOrd="0" presId="urn:microsoft.com/office/officeart/2008/layout/LinedList"/>
    <dgm:cxn modelId="{2B9365F8-D800-4D26-B1E9-F98FC945DED8}" srcId="{E8B62CCE-CA57-4F1A-AEBD-529C1936B539}" destId="{ECFB3C00-8BEE-4002-B8B7-EC6389DC547E}" srcOrd="2" destOrd="0" parTransId="{F63F1282-B7B2-4132-A1AD-119F511854A4}" sibTransId="{7ED91E71-E783-44ED-9B0D-7CABEB5FC805}"/>
    <dgm:cxn modelId="{83CA5BFF-F5C4-4E92-B7C6-7419BD996D23}" srcId="{E8B62CCE-CA57-4F1A-AEBD-529C1936B539}" destId="{39C3B7DD-35A4-411D-8CD4-C2DF9295FE61}" srcOrd="1" destOrd="0" parTransId="{584B5B2A-D4A8-4A4D-96DD-6A7C538A1D74}" sibTransId="{E68FBF89-A8B4-4456-B625-8354C64E276A}"/>
    <dgm:cxn modelId="{D8775DC7-4DBD-5945-8999-D728B614B840}" type="presParOf" srcId="{840BA748-C8D6-974A-BE13-A286056FD1DC}" destId="{BFB46F30-860A-5F44-8015-79A1D3F8AF26}" srcOrd="0" destOrd="0" presId="urn:microsoft.com/office/officeart/2008/layout/LinedList"/>
    <dgm:cxn modelId="{6577D711-10D3-624A-A761-26CAD09A58EE}" type="presParOf" srcId="{840BA748-C8D6-974A-BE13-A286056FD1DC}" destId="{38C5A208-CD14-F04A-96F5-CB60C418D0DD}" srcOrd="1" destOrd="0" presId="urn:microsoft.com/office/officeart/2008/layout/LinedList"/>
    <dgm:cxn modelId="{EC590B9A-069A-6747-8EF3-64EE60F34FBE}" type="presParOf" srcId="{38C5A208-CD14-F04A-96F5-CB60C418D0DD}" destId="{99AB62E2-6009-804B-BEE0-99299B86C7FB}" srcOrd="0" destOrd="0" presId="urn:microsoft.com/office/officeart/2008/layout/LinedList"/>
    <dgm:cxn modelId="{F5B690EA-9FD5-6447-8C53-168462163AD7}" type="presParOf" srcId="{38C5A208-CD14-F04A-96F5-CB60C418D0DD}" destId="{18D1E038-194E-AA4D-A1A4-288297AD0711}" srcOrd="1" destOrd="0" presId="urn:microsoft.com/office/officeart/2008/layout/LinedList"/>
    <dgm:cxn modelId="{6A495790-F4BE-2446-8AB8-AC7B06C80BE4}" type="presParOf" srcId="{840BA748-C8D6-974A-BE13-A286056FD1DC}" destId="{F2A41A59-9C81-044E-ACEB-AFB9B720F0A6}" srcOrd="2" destOrd="0" presId="urn:microsoft.com/office/officeart/2008/layout/LinedList"/>
    <dgm:cxn modelId="{5E1B135B-0B26-3842-BE6F-9EBD8655B44E}" type="presParOf" srcId="{840BA748-C8D6-974A-BE13-A286056FD1DC}" destId="{E0CB38C5-747B-C64B-8BEF-E8503347C89C}" srcOrd="3" destOrd="0" presId="urn:microsoft.com/office/officeart/2008/layout/LinedList"/>
    <dgm:cxn modelId="{A9C7E2DE-B090-ED4E-A971-4D091F125A7F}" type="presParOf" srcId="{E0CB38C5-747B-C64B-8BEF-E8503347C89C}" destId="{30EBCF41-5A97-CB43-A01F-92CB414D062C}" srcOrd="0" destOrd="0" presId="urn:microsoft.com/office/officeart/2008/layout/LinedList"/>
    <dgm:cxn modelId="{714F2008-B6F3-4F47-A8F4-114C540837E4}" type="presParOf" srcId="{E0CB38C5-747B-C64B-8BEF-E8503347C89C}" destId="{0AA813AB-3499-9948-A7B2-1107A67A7F2B}" srcOrd="1" destOrd="0" presId="urn:microsoft.com/office/officeart/2008/layout/LinedList"/>
    <dgm:cxn modelId="{A8C68B0B-8A7C-D148-AFF6-7397DFACC19A}" type="presParOf" srcId="{840BA748-C8D6-974A-BE13-A286056FD1DC}" destId="{39B460AC-6CC8-4F43-AE35-FB138779F76E}" srcOrd="4" destOrd="0" presId="urn:microsoft.com/office/officeart/2008/layout/LinedList"/>
    <dgm:cxn modelId="{E4359ABF-3A6A-A54F-B738-EB8EC58339CF}" type="presParOf" srcId="{840BA748-C8D6-974A-BE13-A286056FD1DC}" destId="{56E23AFA-B178-B741-A345-2263A4C6D8BF}" srcOrd="5" destOrd="0" presId="urn:microsoft.com/office/officeart/2008/layout/LinedList"/>
    <dgm:cxn modelId="{2CAFFB4A-3FF7-C947-8953-2E83B29D17AE}" type="presParOf" srcId="{56E23AFA-B178-B741-A345-2263A4C6D8BF}" destId="{3DFC25D6-273C-584C-8ABE-E9523A66E2BC}" srcOrd="0" destOrd="0" presId="urn:microsoft.com/office/officeart/2008/layout/LinedList"/>
    <dgm:cxn modelId="{69D82AD8-56FE-1F43-8B03-C128DD6E1461}" type="presParOf" srcId="{56E23AFA-B178-B741-A345-2263A4C6D8BF}" destId="{C25DDBBA-DEF5-AC4A-9799-AF7FCACE743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3A708DE-295B-43FF-9A62-FD7A1A9DA1B1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5B481EC-A189-44FF-91CA-6DADFC3A5697}">
      <dgm:prSet custT="1"/>
      <dgm:spPr/>
      <dgm:t>
        <a:bodyPr/>
        <a:lstStyle/>
        <a:p>
          <a:r>
            <a:rPr lang="en-US" sz="2000" dirty="0"/>
            <a:t>Un </a:t>
          </a:r>
          <a:r>
            <a:rPr lang="en-US" sz="2000" dirty="0" err="1"/>
            <a:t>modelo</a:t>
          </a:r>
          <a:r>
            <a:rPr lang="en-US" sz="2000" dirty="0"/>
            <a:t> </a:t>
          </a:r>
          <a:r>
            <a:rPr lang="en-US" sz="2000" dirty="0" err="1"/>
            <a:t>energético</a:t>
          </a:r>
          <a:r>
            <a:rPr lang="en-US" sz="2000" dirty="0"/>
            <a:t> es </a:t>
          </a:r>
          <a:r>
            <a:rPr lang="en-US" sz="2000" dirty="0" err="1"/>
            <a:t>mucho</a:t>
          </a:r>
          <a:r>
            <a:rPr lang="en-US" sz="2000" dirty="0"/>
            <a:t> </a:t>
          </a:r>
          <a:r>
            <a:rPr lang="en-US" sz="2000" dirty="0" err="1"/>
            <a:t>más</a:t>
          </a:r>
          <a:r>
            <a:rPr lang="en-US" sz="2000" dirty="0"/>
            <a:t> que </a:t>
          </a:r>
          <a:r>
            <a:rPr lang="en-US" sz="2000" dirty="0" err="1"/>
            <a:t>una</a:t>
          </a:r>
          <a:r>
            <a:rPr lang="en-US" sz="2000" dirty="0"/>
            <a:t> Fuente; es </a:t>
          </a:r>
          <a:r>
            <a:rPr lang="en-US" sz="2000" dirty="0" err="1"/>
            <a:t>una</a:t>
          </a:r>
          <a:r>
            <a:rPr lang="en-US" sz="2000" dirty="0"/>
            <a:t> </a:t>
          </a:r>
          <a:r>
            <a:rPr lang="en-US" sz="2000" dirty="0" err="1"/>
            <a:t>pieza</a:t>
          </a:r>
          <a:r>
            <a:rPr lang="en-US" sz="2000" dirty="0"/>
            <a:t> del </a:t>
          </a:r>
          <a:r>
            <a:rPr lang="en-US" sz="2000" dirty="0" err="1"/>
            <a:t>sistema</a:t>
          </a:r>
          <a:endParaRPr lang="en-US" sz="2000" dirty="0"/>
        </a:p>
      </dgm:t>
    </dgm:pt>
    <dgm:pt modelId="{1B2F0A2B-EC2B-49D9-B85F-F2F8E877E608}" type="parTrans" cxnId="{6D367D73-8D5A-4B97-9845-9991C34F2E51}">
      <dgm:prSet/>
      <dgm:spPr/>
      <dgm:t>
        <a:bodyPr/>
        <a:lstStyle/>
        <a:p>
          <a:endParaRPr lang="en-US"/>
        </a:p>
      </dgm:t>
    </dgm:pt>
    <dgm:pt modelId="{6B76F9EB-D182-4CF7-98D2-6F72F54904B6}" type="sibTrans" cxnId="{6D367D73-8D5A-4B97-9845-9991C34F2E51}">
      <dgm:prSet/>
      <dgm:spPr/>
      <dgm:t>
        <a:bodyPr/>
        <a:lstStyle/>
        <a:p>
          <a:endParaRPr lang="en-US"/>
        </a:p>
      </dgm:t>
    </dgm:pt>
    <dgm:pt modelId="{C767B643-80BF-4BA7-9960-F2524E965992}">
      <dgm:prSet custT="1"/>
      <dgm:spPr/>
      <dgm:t>
        <a:bodyPr/>
        <a:lstStyle/>
        <a:p>
          <a:r>
            <a:rPr lang="en-US" sz="2000" dirty="0"/>
            <a:t>Lo que </a:t>
          </a:r>
          <a:r>
            <a:rPr lang="en-US" sz="2000" dirty="0" err="1"/>
            <a:t>llamamos</a:t>
          </a:r>
          <a:r>
            <a:rPr lang="en-US" sz="2000" dirty="0"/>
            <a:t> “</a:t>
          </a:r>
          <a:r>
            <a:rPr lang="en-US" sz="2000" dirty="0" err="1"/>
            <a:t>modelo</a:t>
          </a:r>
          <a:r>
            <a:rPr lang="en-US" sz="2000" dirty="0"/>
            <a:t> </a:t>
          </a:r>
          <a:r>
            <a:rPr lang="en-US" sz="2000" dirty="0" err="1"/>
            <a:t>energético</a:t>
          </a:r>
          <a:r>
            <a:rPr lang="en-US" sz="2000" dirty="0"/>
            <a:t>” es </a:t>
          </a:r>
          <a:r>
            <a:rPr lang="en-US" sz="2000" dirty="0" err="1"/>
            <a:t>el</a:t>
          </a:r>
          <a:r>
            <a:rPr lang="en-US" sz="2000" dirty="0"/>
            <a:t> </a:t>
          </a:r>
          <a:r>
            <a:rPr lang="en-US" sz="2000" dirty="0" err="1"/>
            <a:t>modelo</a:t>
          </a:r>
          <a:r>
            <a:rPr lang="en-US" sz="2000" dirty="0"/>
            <a:t> que </a:t>
          </a:r>
          <a:r>
            <a:rPr lang="en-US" sz="2000" dirty="0" err="1"/>
            <a:t>permite</a:t>
          </a:r>
          <a:r>
            <a:rPr lang="en-US" sz="2000" dirty="0"/>
            <a:t> </a:t>
          </a:r>
          <a:r>
            <a:rPr lang="en-US" sz="2000" dirty="0" err="1"/>
            <a:t>mantener</a:t>
          </a:r>
          <a:r>
            <a:rPr lang="en-US" sz="2000" dirty="0"/>
            <a:t> la </a:t>
          </a:r>
          <a:r>
            <a:rPr lang="en-US" sz="2000" dirty="0" err="1"/>
            <a:t>hegemonía</a:t>
          </a:r>
          <a:r>
            <a:rPr lang="en-US" sz="2000" dirty="0"/>
            <a:t>: </a:t>
          </a:r>
          <a:r>
            <a:rPr lang="en-US" sz="2000" dirty="0" err="1"/>
            <a:t>elitismo</a:t>
          </a:r>
          <a:r>
            <a:rPr lang="en-US" sz="2000" dirty="0"/>
            <a:t> </a:t>
          </a:r>
          <a:r>
            <a:rPr lang="en-US" sz="2000" dirty="0" err="1"/>
            <a:t>energético</a:t>
          </a:r>
          <a:r>
            <a:rPr lang="en-US" sz="2000" dirty="0"/>
            <a:t> y control territorial</a:t>
          </a:r>
        </a:p>
        <a:p>
          <a:endParaRPr lang="en-US" sz="1600" dirty="0"/>
        </a:p>
      </dgm:t>
    </dgm:pt>
    <dgm:pt modelId="{DA82C12D-34E8-49C6-8A7B-B68A235A909E}" type="parTrans" cxnId="{C7FE6BBF-2E54-4545-B973-5DC571E71A51}">
      <dgm:prSet/>
      <dgm:spPr/>
      <dgm:t>
        <a:bodyPr/>
        <a:lstStyle/>
        <a:p>
          <a:endParaRPr lang="en-US"/>
        </a:p>
      </dgm:t>
    </dgm:pt>
    <dgm:pt modelId="{B8910FB2-BD5F-43A2-84C6-AEE3016C5658}" type="sibTrans" cxnId="{C7FE6BBF-2E54-4545-B973-5DC571E71A51}">
      <dgm:prSet/>
      <dgm:spPr/>
      <dgm:t>
        <a:bodyPr/>
        <a:lstStyle/>
        <a:p>
          <a:endParaRPr lang="en-US"/>
        </a:p>
      </dgm:t>
    </dgm:pt>
    <dgm:pt modelId="{42006C73-4D7E-4BE2-BB95-7DF54B01C7A6}">
      <dgm:prSet custT="1"/>
      <dgm:spPr/>
      <dgm:t>
        <a:bodyPr/>
        <a:lstStyle/>
        <a:p>
          <a:r>
            <a:rPr lang="en-US" sz="2000" dirty="0" err="1"/>
            <a:t>Diferencias</a:t>
          </a:r>
          <a:r>
            <a:rPr lang="en-US" sz="2000" dirty="0"/>
            <a:t> entre las </a:t>
          </a:r>
          <a:r>
            <a:rPr lang="en-US" sz="2000" dirty="0" err="1"/>
            <a:t>fuentes</a:t>
          </a:r>
          <a:r>
            <a:rPr lang="en-US" sz="2000" dirty="0"/>
            <a:t> </a:t>
          </a:r>
          <a:r>
            <a:rPr lang="en-US" sz="2000" dirty="0" err="1"/>
            <a:t>fósiles</a:t>
          </a:r>
          <a:r>
            <a:rPr lang="en-US" sz="2000" dirty="0"/>
            <a:t> y las </a:t>
          </a:r>
          <a:r>
            <a:rPr lang="en-US" sz="2000" dirty="0" err="1"/>
            <a:t>renovables</a:t>
          </a:r>
          <a:r>
            <a:rPr lang="en-US" sz="2000" dirty="0"/>
            <a:t>: a priori un </a:t>
          </a:r>
          <a:r>
            <a:rPr lang="en-US" sz="2000" dirty="0" err="1"/>
            <a:t>modelo</a:t>
          </a:r>
          <a:r>
            <a:rPr lang="en-US" sz="2000" dirty="0"/>
            <a:t> de </a:t>
          </a:r>
          <a:r>
            <a:rPr lang="en-US" sz="2000" dirty="0" err="1"/>
            <a:t>renovables</a:t>
          </a:r>
          <a:r>
            <a:rPr lang="en-US" sz="2000" dirty="0"/>
            <a:t> </a:t>
          </a:r>
          <a:r>
            <a:rPr lang="en-US" sz="2000" dirty="0" err="1"/>
            <a:t>podría</a:t>
          </a:r>
          <a:r>
            <a:rPr lang="en-US" sz="2000" dirty="0"/>
            <a:t> ser </a:t>
          </a:r>
          <a:r>
            <a:rPr lang="en-US" sz="2000" dirty="0" err="1"/>
            <a:t>muy</a:t>
          </a:r>
          <a:r>
            <a:rPr lang="en-US" sz="2000" dirty="0"/>
            <a:t> </a:t>
          </a:r>
          <a:r>
            <a:rPr lang="en-US" sz="2000" dirty="0" err="1"/>
            <a:t>distinto</a:t>
          </a:r>
          <a:r>
            <a:rPr lang="en-US" sz="2000" dirty="0"/>
            <a:t> de uno de </a:t>
          </a:r>
          <a:r>
            <a:rPr lang="en-US" sz="2000" dirty="0" err="1"/>
            <a:t>fuentes</a:t>
          </a:r>
          <a:r>
            <a:rPr lang="en-US" sz="2000" dirty="0"/>
            <a:t> </a:t>
          </a:r>
          <a:r>
            <a:rPr lang="en-US" sz="2000" dirty="0" err="1"/>
            <a:t>fósiles</a:t>
          </a:r>
          <a:endParaRPr lang="en-US" sz="2000" dirty="0"/>
        </a:p>
      </dgm:t>
    </dgm:pt>
    <dgm:pt modelId="{AF30AA05-9249-4DBF-971F-A87F03DA3274}" type="parTrans" cxnId="{374D39E7-86DF-4131-B9A0-45163F477738}">
      <dgm:prSet/>
      <dgm:spPr/>
      <dgm:t>
        <a:bodyPr/>
        <a:lstStyle/>
        <a:p>
          <a:endParaRPr lang="en-US"/>
        </a:p>
      </dgm:t>
    </dgm:pt>
    <dgm:pt modelId="{076287FF-A0FF-4CC0-ADA5-773679B750BF}" type="sibTrans" cxnId="{374D39E7-86DF-4131-B9A0-45163F477738}">
      <dgm:prSet/>
      <dgm:spPr/>
      <dgm:t>
        <a:bodyPr/>
        <a:lstStyle/>
        <a:p>
          <a:endParaRPr lang="en-US"/>
        </a:p>
      </dgm:t>
    </dgm:pt>
    <dgm:pt modelId="{FBF0F95A-C710-432B-B7BF-1724C65D81D4}">
      <dgm:prSet custT="1"/>
      <dgm:spPr/>
      <dgm:t>
        <a:bodyPr/>
        <a:lstStyle/>
        <a:p>
          <a:r>
            <a:rPr lang="ca-ES" sz="2000" dirty="0"/>
            <a:t>Los </a:t>
          </a:r>
          <a:r>
            <a:rPr lang="ca-ES" sz="2000" dirty="0" err="1"/>
            <a:t>minerales</a:t>
          </a:r>
          <a:r>
            <a:rPr lang="ca-ES" sz="2000" dirty="0"/>
            <a:t> </a:t>
          </a:r>
          <a:r>
            <a:rPr lang="ca-ES" sz="2000" dirty="0" err="1"/>
            <a:t>estratégicos</a:t>
          </a:r>
          <a:r>
            <a:rPr lang="ca-ES" sz="2000" dirty="0"/>
            <a:t>, </a:t>
          </a:r>
          <a:r>
            <a:rPr lang="ca-ES" sz="2000" dirty="0" err="1"/>
            <a:t>fosilizan</a:t>
          </a:r>
          <a:r>
            <a:rPr lang="ca-ES" sz="2000" dirty="0"/>
            <a:t> al modelo de renovables.</a:t>
          </a:r>
          <a:endParaRPr lang="en-US" sz="2000" dirty="0"/>
        </a:p>
      </dgm:t>
    </dgm:pt>
    <dgm:pt modelId="{54F01B76-3597-441F-BE28-6FDD692C2791}" type="parTrans" cxnId="{AC6D53E4-9F7A-4A20-BADD-A7D041525712}">
      <dgm:prSet/>
      <dgm:spPr/>
      <dgm:t>
        <a:bodyPr/>
        <a:lstStyle/>
        <a:p>
          <a:endParaRPr lang="en-US"/>
        </a:p>
      </dgm:t>
    </dgm:pt>
    <dgm:pt modelId="{21CED097-517A-42D4-ACC2-C603638BB79A}" type="sibTrans" cxnId="{AC6D53E4-9F7A-4A20-BADD-A7D041525712}">
      <dgm:prSet/>
      <dgm:spPr/>
      <dgm:t>
        <a:bodyPr/>
        <a:lstStyle/>
        <a:p>
          <a:endParaRPr lang="en-US"/>
        </a:p>
      </dgm:t>
    </dgm:pt>
    <dgm:pt modelId="{C89753D3-B371-B645-A30D-0F9FBE38EB61}">
      <dgm:prSet custT="1"/>
      <dgm:spPr/>
      <dgm:t>
        <a:bodyPr/>
        <a:lstStyle/>
        <a:p>
          <a:r>
            <a:rPr lang="es-ES" sz="2000" dirty="0"/>
            <a:t>El precio de la “mercancía” fuente de energía es muy importante para tener unos costes relativos favorables</a:t>
          </a:r>
        </a:p>
        <a:p>
          <a:r>
            <a:rPr lang="es-ES" sz="2000" dirty="0"/>
            <a:t>La unificación del precio permite obtener renta (petrodólares): función sistémica </a:t>
          </a:r>
        </a:p>
      </dgm:t>
    </dgm:pt>
    <dgm:pt modelId="{F66F8B7D-0BFC-7344-AE05-D7DA80118873}" type="parTrans" cxnId="{2A5E97B2-B0E9-774E-AC86-907CDB79F76F}">
      <dgm:prSet/>
      <dgm:spPr/>
      <dgm:t>
        <a:bodyPr/>
        <a:lstStyle/>
        <a:p>
          <a:endParaRPr lang="es-ES"/>
        </a:p>
      </dgm:t>
    </dgm:pt>
    <dgm:pt modelId="{86448C62-C554-8246-B848-E852E34EEBD0}" type="sibTrans" cxnId="{2A5E97B2-B0E9-774E-AC86-907CDB79F76F}">
      <dgm:prSet/>
      <dgm:spPr/>
      <dgm:t>
        <a:bodyPr/>
        <a:lstStyle/>
        <a:p>
          <a:endParaRPr lang="es-ES"/>
        </a:p>
      </dgm:t>
    </dgm:pt>
    <dgm:pt modelId="{2E6B05EC-D184-7946-AAD1-0A88BDDEEFA8}" type="pres">
      <dgm:prSet presAssocID="{73A708DE-295B-43FF-9A62-FD7A1A9DA1B1}" presName="vert0" presStyleCnt="0">
        <dgm:presLayoutVars>
          <dgm:dir/>
          <dgm:animOne val="branch"/>
          <dgm:animLvl val="lvl"/>
        </dgm:presLayoutVars>
      </dgm:prSet>
      <dgm:spPr/>
    </dgm:pt>
    <dgm:pt modelId="{22C4092D-92D2-624D-89B7-7EC7531E35FE}" type="pres">
      <dgm:prSet presAssocID="{85B481EC-A189-44FF-91CA-6DADFC3A5697}" presName="thickLine" presStyleLbl="alignNode1" presStyleIdx="0" presStyleCnt="5"/>
      <dgm:spPr/>
    </dgm:pt>
    <dgm:pt modelId="{E419B26E-B80D-BF41-9E4D-206B3FEC99EF}" type="pres">
      <dgm:prSet presAssocID="{85B481EC-A189-44FF-91CA-6DADFC3A5697}" presName="horz1" presStyleCnt="0"/>
      <dgm:spPr/>
    </dgm:pt>
    <dgm:pt modelId="{5BF7B5C9-9E57-2D4C-954A-606F183CF18D}" type="pres">
      <dgm:prSet presAssocID="{85B481EC-A189-44FF-91CA-6DADFC3A5697}" presName="tx1" presStyleLbl="revTx" presStyleIdx="0" presStyleCnt="5"/>
      <dgm:spPr/>
    </dgm:pt>
    <dgm:pt modelId="{0EFE692C-9165-0948-9664-C3E9C168BAA8}" type="pres">
      <dgm:prSet presAssocID="{85B481EC-A189-44FF-91CA-6DADFC3A5697}" presName="vert1" presStyleCnt="0"/>
      <dgm:spPr/>
    </dgm:pt>
    <dgm:pt modelId="{FF6D83AD-437C-A64E-9AAC-A0189074A49D}" type="pres">
      <dgm:prSet presAssocID="{C767B643-80BF-4BA7-9960-F2524E965992}" presName="thickLine" presStyleLbl="alignNode1" presStyleIdx="1" presStyleCnt="5" custLinFactNeighborX="-1105" custLinFactNeighborY="-15144"/>
      <dgm:spPr/>
    </dgm:pt>
    <dgm:pt modelId="{5014D7DC-8029-C54D-9D4F-082B035849FE}" type="pres">
      <dgm:prSet presAssocID="{C767B643-80BF-4BA7-9960-F2524E965992}" presName="horz1" presStyleCnt="0"/>
      <dgm:spPr/>
    </dgm:pt>
    <dgm:pt modelId="{8451B768-3EF7-2746-A01F-494264F720E3}" type="pres">
      <dgm:prSet presAssocID="{C767B643-80BF-4BA7-9960-F2524E965992}" presName="tx1" presStyleLbl="revTx" presStyleIdx="1" presStyleCnt="5" custLinFactNeighborY="-12391"/>
      <dgm:spPr/>
    </dgm:pt>
    <dgm:pt modelId="{EABAAD84-682F-244A-B7D4-9196F98C1491}" type="pres">
      <dgm:prSet presAssocID="{C767B643-80BF-4BA7-9960-F2524E965992}" presName="vert1" presStyleCnt="0"/>
      <dgm:spPr/>
    </dgm:pt>
    <dgm:pt modelId="{5CBCC822-0585-2C4C-B629-21CC6F7BFB62}" type="pres">
      <dgm:prSet presAssocID="{C89753D3-B371-B645-A30D-0F9FBE38EB61}" presName="thickLine" presStyleLbl="alignNode1" presStyleIdx="2" presStyleCnt="5" custLinFactNeighborX="-442" custLinFactNeighborY="-17898"/>
      <dgm:spPr/>
    </dgm:pt>
    <dgm:pt modelId="{94BB054D-946F-9745-A067-C06F3892E9E7}" type="pres">
      <dgm:prSet presAssocID="{C89753D3-B371-B645-A30D-0F9FBE38EB61}" presName="horz1" presStyleCnt="0"/>
      <dgm:spPr/>
    </dgm:pt>
    <dgm:pt modelId="{A1E849B4-4131-7640-8FFC-961AF463A9BA}" type="pres">
      <dgm:prSet presAssocID="{C89753D3-B371-B645-A30D-0F9FBE38EB61}" presName="tx1" presStyleLbl="revTx" presStyleIdx="2" presStyleCnt="5" custLinFactNeighborX="221" custLinFactNeighborY="-14705"/>
      <dgm:spPr/>
    </dgm:pt>
    <dgm:pt modelId="{49AD292C-6409-A842-A68E-2C2F7716D640}" type="pres">
      <dgm:prSet presAssocID="{C89753D3-B371-B645-A30D-0F9FBE38EB61}" presName="vert1" presStyleCnt="0"/>
      <dgm:spPr/>
    </dgm:pt>
    <dgm:pt modelId="{62ABBACA-8B50-8E48-B1D2-8B91F840A7E4}" type="pres">
      <dgm:prSet presAssocID="{42006C73-4D7E-4BE2-BB95-7DF54B01C7A6}" presName="thickLine" presStyleLbl="alignNode1" presStyleIdx="3" presStyleCnt="5" custLinFactNeighborX="-221" custLinFactNeighborY="20651"/>
      <dgm:spPr/>
    </dgm:pt>
    <dgm:pt modelId="{709EC686-E467-DA4F-B5D2-F6A4BD07BBA1}" type="pres">
      <dgm:prSet presAssocID="{42006C73-4D7E-4BE2-BB95-7DF54B01C7A6}" presName="horz1" presStyleCnt="0"/>
      <dgm:spPr/>
    </dgm:pt>
    <dgm:pt modelId="{5A665785-3FC8-8749-81B9-2AA227D2A8F5}" type="pres">
      <dgm:prSet presAssocID="{42006C73-4D7E-4BE2-BB95-7DF54B01C7A6}" presName="tx1" presStyleLbl="revTx" presStyleIdx="3" presStyleCnt="5" custLinFactNeighborY="15034"/>
      <dgm:spPr/>
    </dgm:pt>
    <dgm:pt modelId="{7B1E46F4-AC0B-BC48-895E-454596BABC2B}" type="pres">
      <dgm:prSet presAssocID="{42006C73-4D7E-4BE2-BB95-7DF54B01C7A6}" presName="vert1" presStyleCnt="0"/>
      <dgm:spPr/>
    </dgm:pt>
    <dgm:pt modelId="{5D26B1F3-E8D3-7947-8B6D-5F73C132065B}" type="pres">
      <dgm:prSet presAssocID="{FBF0F95A-C710-432B-B7BF-1724C65D81D4}" presName="thickLine" presStyleLbl="alignNode1" presStyleIdx="4" presStyleCnt="5"/>
      <dgm:spPr/>
    </dgm:pt>
    <dgm:pt modelId="{855F911A-6B36-B944-9561-2F3C6238C897}" type="pres">
      <dgm:prSet presAssocID="{FBF0F95A-C710-432B-B7BF-1724C65D81D4}" presName="horz1" presStyleCnt="0"/>
      <dgm:spPr/>
    </dgm:pt>
    <dgm:pt modelId="{9F9EB5FC-DB5C-7241-8378-3E2F07762B09}" type="pres">
      <dgm:prSet presAssocID="{FBF0F95A-C710-432B-B7BF-1724C65D81D4}" presName="tx1" presStyleLbl="revTx" presStyleIdx="4" presStyleCnt="5" custScaleY="54934"/>
      <dgm:spPr/>
    </dgm:pt>
    <dgm:pt modelId="{6DABFA17-EF23-1644-A70B-2128E78614F3}" type="pres">
      <dgm:prSet presAssocID="{FBF0F95A-C710-432B-B7BF-1724C65D81D4}" presName="vert1" presStyleCnt="0"/>
      <dgm:spPr/>
    </dgm:pt>
  </dgm:ptLst>
  <dgm:cxnLst>
    <dgm:cxn modelId="{87102B1E-E7FC-F840-89F0-01A611E6ADFB}" type="presOf" srcId="{C89753D3-B371-B645-A30D-0F9FBE38EB61}" destId="{A1E849B4-4131-7640-8FFC-961AF463A9BA}" srcOrd="0" destOrd="0" presId="urn:microsoft.com/office/officeart/2008/layout/LinedList"/>
    <dgm:cxn modelId="{51C09048-C409-754C-95A5-6F4F7FFE6DB0}" type="presOf" srcId="{C767B643-80BF-4BA7-9960-F2524E965992}" destId="{8451B768-3EF7-2746-A01F-494264F720E3}" srcOrd="0" destOrd="0" presId="urn:microsoft.com/office/officeart/2008/layout/LinedList"/>
    <dgm:cxn modelId="{0A00484E-19F1-0C42-9D85-5F3FBEB88453}" type="presOf" srcId="{FBF0F95A-C710-432B-B7BF-1724C65D81D4}" destId="{9F9EB5FC-DB5C-7241-8378-3E2F07762B09}" srcOrd="0" destOrd="0" presId="urn:microsoft.com/office/officeart/2008/layout/LinedList"/>
    <dgm:cxn modelId="{6D367D73-8D5A-4B97-9845-9991C34F2E51}" srcId="{73A708DE-295B-43FF-9A62-FD7A1A9DA1B1}" destId="{85B481EC-A189-44FF-91CA-6DADFC3A5697}" srcOrd="0" destOrd="0" parTransId="{1B2F0A2B-EC2B-49D9-B85F-F2F8E877E608}" sibTransId="{6B76F9EB-D182-4CF7-98D2-6F72F54904B6}"/>
    <dgm:cxn modelId="{3764A358-7DA2-1447-8B8B-6191417D8BAD}" type="presOf" srcId="{73A708DE-295B-43FF-9A62-FD7A1A9DA1B1}" destId="{2E6B05EC-D184-7946-AAD1-0A88BDDEEFA8}" srcOrd="0" destOrd="0" presId="urn:microsoft.com/office/officeart/2008/layout/LinedList"/>
    <dgm:cxn modelId="{434D8E97-1F9E-2246-871D-4F820AC99309}" type="presOf" srcId="{85B481EC-A189-44FF-91CA-6DADFC3A5697}" destId="{5BF7B5C9-9E57-2D4C-954A-606F183CF18D}" srcOrd="0" destOrd="0" presId="urn:microsoft.com/office/officeart/2008/layout/LinedList"/>
    <dgm:cxn modelId="{C642CCB0-CA78-4043-A492-3C5A6FF3D71F}" type="presOf" srcId="{42006C73-4D7E-4BE2-BB95-7DF54B01C7A6}" destId="{5A665785-3FC8-8749-81B9-2AA227D2A8F5}" srcOrd="0" destOrd="0" presId="urn:microsoft.com/office/officeart/2008/layout/LinedList"/>
    <dgm:cxn modelId="{2A5E97B2-B0E9-774E-AC86-907CDB79F76F}" srcId="{73A708DE-295B-43FF-9A62-FD7A1A9DA1B1}" destId="{C89753D3-B371-B645-A30D-0F9FBE38EB61}" srcOrd="2" destOrd="0" parTransId="{F66F8B7D-0BFC-7344-AE05-D7DA80118873}" sibTransId="{86448C62-C554-8246-B848-E852E34EEBD0}"/>
    <dgm:cxn modelId="{C7FE6BBF-2E54-4545-B973-5DC571E71A51}" srcId="{73A708DE-295B-43FF-9A62-FD7A1A9DA1B1}" destId="{C767B643-80BF-4BA7-9960-F2524E965992}" srcOrd="1" destOrd="0" parTransId="{DA82C12D-34E8-49C6-8A7B-B68A235A909E}" sibTransId="{B8910FB2-BD5F-43A2-84C6-AEE3016C5658}"/>
    <dgm:cxn modelId="{AC6D53E4-9F7A-4A20-BADD-A7D041525712}" srcId="{73A708DE-295B-43FF-9A62-FD7A1A9DA1B1}" destId="{FBF0F95A-C710-432B-B7BF-1724C65D81D4}" srcOrd="4" destOrd="0" parTransId="{54F01B76-3597-441F-BE28-6FDD692C2791}" sibTransId="{21CED097-517A-42D4-ACC2-C603638BB79A}"/>
    <dgm:cxn modelId="{374D39E7-86DF-4131-B9A0-45163F477738}" srcId="{73A708DE-295B-43FF-9A62-FD7A1A9DA1B1}" destId="{42006C73-4D7E-4BE2-BB95-7DF54B01C7A6}" srcOrd="3" destOrd="0" parTransId="{AF30AA05-9249-4DBF-971F-A87F03DA3274}" sibTransId="{076287FF-A0FF-4CC0-ADA5-773679B750BF}"/>
    <dgm:cxn modelId="{E944EE4E-3FCF-0249-ABB5-D67B5F5775F4}" type="presParOf" srcId="{2E6B05EC-D184-7946-AAD1-0A88BDDEEFA8}" destId="{22C4092D-92D2-624D-89B7-7EC7531E35FE}" srcOrd="0" destOrd="0" presId="urn:microsoft.com/office/officeart/2008/layout/LinedList"/>
    <dgm:cxn modelId="{8AF45610-0B59-374D-B333-5D4D22814799}" type="presParOf" srcId="{2E6B05EC-D184-7946-AAD1-0A88BDDEEFA8}" destId="{E419B26E-B80D-BF41-9E4D-206B3FEC99EF}" srcOrd="1" destOrd="0" presId="urn:microsoft.com/office/officeart/2008/layout/LinedList"/>
    <dgm:cxn modelId="{A5478CE7-5638-3849-B88B-F513647C533B}" type="presParOf" srcId="{E419B26E-B80D-BF41-9E4D-206B3FEC99EF}" destId="{5BF7B5C9-9E57-2D4C-954A-606F183CF18D}" srcOrd="0" destOrd="0" presId="urn:microsoft.com/office/officeart/2008/layout/LinedList"/>
    <dgm:cxn modelId="{3E9DE665-DE38-4F4D-905C-AC5421566778}" type="presParOf" srcId="{E419B26E-B80D-BF41-9E4D-206B3FEC99EF}" destId="{0EFE692C-9165-0948-9664-C3E9C168BAA8}" srcOrd="1" destOrd="0" presId="urn:microsoft.com/office/officeart/2008/layout/LinedList"/>
    <dgm:cxn modelId="{60CEC32F-876A-1F41-8D57-C0CAC5DC666C}" type="presParOf" srcId="{2E6B05EC-D184-7946-AAD1-0A88BDDEEFA8}" destId="{FF6D83AD-437C-A64E-9AAC-A0189074A49D}" srcOrd="2" destOrd="0" presId="urn:microsoft.com/office/officeart/2008/layout/LinedList"/>
    <dgm:cxn modelId="{D4C772CA-A7BF-C049-811D-2D6A258546B4}" type="presParOf" srcId="{2E6B05EC-D184-7946-AAD1-0A88BDDEEFA8}" destId="{5014D7DC-8029-C54D-9D4F-082B035849FE}" srcOrd="3" destOrd="0" presId="urn:microsoft.com/office/officeart/2008/layout/LinedList"/>
    <dgm:cxn modelId="{565F21E9-502A-634B-BB4D-8FAC6A831644}" type="presParOf" srcId="{5014D7DC-8029-C54D-9D4F-082B035849FE}" destId="{8451B768-3EF7-2746-A01F-494264F720E3}" srcOrd="0" destOrd="0" presId="urn:microsoft.com/office/officeart/2008/layout/LinedList"/>
    <dgm:cxn modelId="{7EEC2FE8-C83D-8F44-B6EB-B7F8AC248A84}" type="presParOf" srcId="{5014D7DC-8029-C54D-9D4F-082B035849FE}" destId="{EABAAD84-682F-244A-B7D4-9196F98C1491}" srcOrd="1" destOrd="0" presId="urn:microsoft.com/office/officeart/2008/layout/LinedList"/>
    <dgm:cxn modelId="{5B61A659-C4E7-9548-B05F-F24E7C47EC92}" type="presParOf" srcId="{2E6B05EC-D184-7946-AAD1-0A88BDDEEFA8}" destId="{5CBCC822-0585-2C4C-B629-21CC6F7BFB62}" srcOrd="4" destOrd="0" presId="urn:microsoft.com/office/officeart/2008/layout/LinedList"/>
    <dgm:cxn modelId="{7DD756DE-98D0-EE45-BC70-41DBA7130B63}" type="presParOf" srcId="{2E6B05EC-D184-7946-AAD1-0A88BDDEEFA8}" destId="{94BB054D-946F-9745-A067-C06F3892E9E7}" srcOrd="5" destOrd="0" presId="urn:microsoft.com/office/officeart/2008/layout/LinedList"/>
    <dgm:cxn modelId="{174EA186-7527-1E46-8419-9DEE6E53F5A9}" type="presParOf" srcId="{94BB054D-946F-9745-A067-C06F3892E9E7}" destId="{A1E849B4-4131-7640-8FFC-961AF463A9BA}" srcOrd="0" destOrd="0" presId="urn:microsoft.com/office/officeart/2008/layout/LinedList"/>
    <dgm:cxn modelId="{FA2C22E7-BC20-2D45-8387-1C95C3BDD78D}" type="presParOf" srcId="{94BB054D-946F-9745-A067-C06F3892E9E7}" destId="{49AD292C-6409-A842-A68E-2C2F7716D640}" srcOrd="1" destOrd="0" presId="urn:microsoft.com/office/officeart/2008/layout/LinedList"/>
    <dgm:cxn modelId="{89469FAD-97B9-5E49-B271-1A21318A7345}" type="presParOf" srcId="{2E6B05EC-D184-7946-AAD1-0A88BDDEEFA8}" destId="{62ABBACA-8B50-8E48-B1D2-8B91F840A7E4}" srcOrd="6" destOrd="0" presId="urn:microsoft.com/office/officeart/2008/layout/LinedList"/>
    <dgm:cxn modelId="{EBB60FD4-5830-254D-AAA8-778A98A41004}" type="presParOf" srcId="{2E6B05EC-D184-7946-AAD1-0A88BDDEEFA8}" destId="{709EC686-E467-DA4F-B5D2-F6A4BD07BBA1}" srcOrd="7" destOrd="0" presId="urn:microsoft.com/office/officeart/2008/layout/LinedList"/>
    <dgm:cxn modelId="{D5223F57-15B0-E744-B751-1783D27E7E08}" type="presParOf" srcId="{709EC686-E467-DA4F-B5D2-F6A4BD07BBA1}" destId="{5A665785-3FC8-8749-81B9-2AA227D2A8F5}" srcOrd="0" destOrd="0" presId="urn:microsoft.com/office/officeart/2008/layout/LinedList"/>
    <dgm:cxn modelId="{781FDEF3-68E0-CC4F-A44A-8E8A52975D49}" type="presParOf" srcId="{709EC686-E467-DA4F-B5D2-F6A4BD07BBA1}" destId="{7B1E46F4-AC0B-BC48-895E-454596BABC2B}" srcOrd="1" destOrd="0" presId="urn:microsoft.com/office/officeart/2008/layout/LinedList"/>
    <dgm:cxn modelId="{8DFC69A7-2592-C64C-B7B7-1948AECE231C}" type="presParOf" srcId="{2E6B05EC-D184-7946-AAD1-0A88BDDEEFA8}" destId="{5D26B1F3-E8D3-7947-8B6D-5F73C132065B}" srcOrd="8" destOrd="0" presId="urn:microsoft.com/office/officeart/2008/layout/LinedList"/>
    <dgm:cxn modelId="{CDD61BDA-26EE-D44D-BCE3-566DB25DD9E5}" type="presParOf" srcId="{2E6B05EC-D184-7946-AAD1-0A88BDDEEFA8}" destId="{855F911A-6B36-B944-9561-2F3C6238C897}" srcOrd="9" destOrd="0" presId="urn:microsoft.com/office/officeart/2008/layout/LinedList"/>
    <dgm:cxn modelId="{DF13A5F7-B74A-AB47-B901-82405156F062}" type="presParOf" srcId="{855F911A-6B36-B944-9561-2F3C6238C897}" destId="{9F9EB5FC-DB5C-7241-8378-3E2F07762B09}" srcOrd="0" destOrd="0" presId="urn:microsoft.com/office/officeart/2008/layout/LinedList"/>
    <dgm:cxn modelId="{B7124221-DAA5-C749-93E8-3BF42B9F44AF}" type="presParOf" srcId="{855F911A-6B36-B944-9561-2F3C6238C897}" destId="{6DABFA17-EF23-1644-A70B-2128E78614F3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4092D-92D2-624D-89B7-7EC7531E35FE}">
      <dsp:nvSpPr>
        <dsp:cNvPr id="0" name=""/>
        <dsp:cNvSpPr/>
      </dsp:nvSpPr>
      <dsp:spPr>
        <a:xfrm>
          <a:off x="0" y="2703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7B5C9-9E57-2D4C-954A-606F183CF18D}">
      <dsp:nvSpPr>
        <dsp:cNvPr id="0" name=""/>
        <dsp:cNvSpPr/>
      </dsp:nvSpPr>
      <dsp:spPr>
        <a:xfrm>
          <a:off x="0" y="2703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500" kern="1200" dirty="0"/>
            <a:t>El modelo </a:t>
          </a:r>
          <a:r>
            <a:rPr lang="ca-ES" sz="2500" kern="1200" dirty="0" err="1"/>
            <a:t>energético</a:t>
          </a:r>
          <a:r>
            <a:rPr lang="ca-ES" sz="2500" kern="1200" dirty="0"/>
            <a:t> </a:t>
          </a:r>
          <a:r>
            <a:rPr lang="ca-ES" sz="2500" kern="1200" dirty="0" err="1"/>
            <a:t>desde</a:t>
          </a:r>
          <a:r>
            <a:rPr lang="ca-ES" sz="2500" kern="1200" dirty="0"/>
            <a:t> el punto de vista de la </a:t>
          </a:r>
          <a:r>
            <a:rPr lang="ca-ES" sz="2500" kern="1200" dirty="0" err="1"/>
            <a:t>Economía</a:t>
          </a:r>
          <a:r>
            <a:rPr lang="ca-ES" sz="2500" kern="1200" dirty="0"/>
            <a:t> Política</a:t>
          </a:r>
          <a:endParaRPr lang="en-US" sz="2500" kern="1200" dirty="0"/>
        </a:p>
      </dsp:txBody>
      <dsp:txXfrm>
        <a:off x="0" y="2703"/>
        <a:ext cx="6900512" cy="921789"/>
      </dsp:txXfrm>
    </dsp:sp>
    <dsp:sp modelId="{FF6D83AD-437C-A64E-9AAC-A0189074A49D}">
      <dsp:nvSpPr>
        <dsp:cNvPr id="0" name=""/>
        <dsp:cNvSpPr/>
      </dsp:nvSpPr>
      <dsp:spPr>
        <a:xfrm>
          <a:off x="0" y="924492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1B768-3EF7-2746-A01F-494264F720E3}">
      <dsp:nvSpPr>
        <dsp:cNvPr id="0" name=""/>
        <dsp:cNvSpPr/>
      </dsp:nvSpPr>
      <dsp:spPr>
        <a:xfrm>
          <a:off x="0" y="924492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Relación</a:t>
          </a:r>
          <a:r>
            <a:rPr lang="en-US" sz="2500" kern="1200" dirty="0"/>
            <a:t> entre </a:t>
          </a:r>
          <a:r>
            <a:rPr lang="en-US" sz="2500" kern="1200" dirty="0" err="1"/>
            <a:t>modelo</a:t>
          </a:r>
          <a:r>
            <a:rPr lang="en-US" sz="2500" kern="1200" dirty="0"/>
            <a:t> </a:t>
          </a:r>
          <a:r>
            <a:rPr lang="en-US" sz="2500" kern="1200" dirty="0" err="1"/>
            <a:t>energético</a:t>
          </a:r>
          <a:r>
            <a:rPr lang="en-US" sz="2500" kern="1200" dirty="0"/>
            <a:t>, </a:t>
          </a:r>
          <a:r>
            <a:rPr lang="en-US" sz="2500" kern="1200" dirty="0" err="1"/>
            <a:t>capitalismo</a:t>
          </a:r>
          <a:r>
            <a:rPr lang="en-US" sz="2500" kern="1200" dirty="0"/>
            <a:t> y </a:t>
          </a:r>
          <a:r>
            <a:rPr lang="en-US" sz="2500" kern="1200" dirty="0" err="1"/>
            <a:t>hegemonía</a:t>
          </a:r>
          <a:endParaRPr lang="en-US" sz="2500" kern="1200" dirty="0"/>
        </a:p>
      </dsp:txBody>
      <dsp:txXfrm>
        <a:off x="0" y="924492"/>
        <a:ext cx="6900512" cy="921789"/>
      </dsp:txXfrm>
    </dsp:sp>
    <dsp:sp modelId="{5CBCC822-0585-2C4C-B629-21CC6F7BFB62}">
      <dsp:nvSpPr>
        <dsp:cNvPr id="0" name=""/>
        <dsp:cNvSpPr/>
      </dsp:nvSpPr>
      <dsp:spPr>
        <a:xfrm>
          <a:off x="0" y="1846281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E849B4-4131-7640-8FFC-961AF463A9BA}">
      <dsp:nvSpPr>
        <dsp:cNvPr id="0" name=""/>
        <dsp:cNvSpPr/>
      </dsp:nvSpPr>
      <dsp:spPr>
        <a:xfrm>
          <a:off x="0" y="1846281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500" kern="1200" dirty="0"/>
            <a:t>La función del precio del petróleo</a:t>
          </a:r>
        </a:p>
      </dsp:txBody>
      <dsp:txXfrm>
        <a:off x="0" y="1846281"/>
        <a:ext cx="6900512" cy="921789"/>
      </dsp:txXfrm>
    </dsp:sp>
    <dsp:sp modelId="{62ABBACA-8B50-8E48-B1D2-8B91F840A7E4}">
      <dsp:nvSpPr>
        <dsp:cNvPr id="0" name=""/>
        <dsp:cNvSpPr/>
      </dsp:nvSpPr>
      <dsp:spPr>
        <a:xfrm>
          <a:off x="0" y="2768070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65785-3FC8-8749-81B9-2AA227D2A8F5}">
      <dsp:nvSpPr>
        <dsp:cNvPr id="0" name=""/>
        <dsp:cNvSpPr/>
      </dsp:nvSpPr>
      <dsp:spPr>
        <a:xfrm>
          <a:off x="0" y="2768070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Diferencias</a:t>
          </a:r>
          <a:r>
            <a:rPr lang="en-US" sz="2500" kern="1200" dirty="0"/>
            <a:t> entre las </a:t>
          </a:r>
          <a:r>
            <a:rPr lang="en-US" sz="2500" kern="1200" dirty="0" err="1"/>
            <a:t>fuentes</a:t>
          </a:r>
          <a:r>
            <a:rPr lang="en-US" sz="2500" kern="1200" dirty="0"/>
            <a:t> </a:t>
          </a:r>
          <a:r>
            <a:rPr lang="en-US" sz="2500" kern="1200" dirty="0" err="1"/>
            <a:t>fósiles</a:t>
          </a:r>
          <a:r>
            <a:rPr lang="en-US" sz="2500" kern="1200" dirty="0"/>
            <a:t> y las </a:t>
          </a:r>
          <a:r>
            <a:rPr lang="en-US" sz="2500" kern="1200" dirty="0" err="1"/>
            <a:t>renovables</a:t>
          </a:r>
          <a:endParaRPr lang="en-US" sz="2500" kern="1200" dirty="0"/>
        </a:p>
      </dsp:txBody>
      <dsp:txXfrm>
        <a:off x="0" y="2768070"/>
        <a:ext cx="6900512" cy="921789"/>
      </dsp:txXfrm>
    </dsp:sp>
    <dsp:sp modelId="{BD363D86-7988-5B4E-9016-EA571290F0DD}">
      <dsp:nvSpPr>
        <dsp:cNvPr id="0" name=""/>
        <dsp:cNvSpPr/>
      </dsp:nvSpPr>
      <dsp:spPr>
        <a:xfrm>
          <a:off x="0" y="3689859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264644-233F-8346-8FDD-4EF73632428E}">
      <dsp:nvSpPr>
        <dsp:cNvPr id="0" name=""/>
        <dsp:cNvSpPr/>
      </dsp:nvSpPr>
      <dsp:spPr>
        <a:xfrm>
          <a:off x="0" y="3689859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500" kern="1200" dirty="0"/>
            <a:t>Pensar la </a:t>
          </a:r>
          <a:r>
            <a:rPr lang="ca-ES" sz="2500" kern="1200" dirty="0" err="1"/>
            <a:t>transición</a:t>
          </a:r>
          <a:r>
            <a:rPr lang="ca-ES" sz="2500" kern="1200" dirty="0"/>
            <a:t> energètica con </a:t>
          </a:r>
          <a:r>
            <a:rPr lang="ca-ES" sz="2500" kern="1200" dirty="0" err="1"/>
            <a:t>mentalidad</a:t>
          </a:r>
          <a:r>
            <a:rPr lang="ca-ES" sz="2500" kern="1200" dirty="0"/>
            <a:t> </a:t>
          </a:r>
          <a:r>
            <a:rPr lang="ca-ES" sz="2500" kern="1200" dirty="0" err="1"/>
            <a:t>fósil</a:t>
          </a:r>
          <a:endParaRPr lang="es-ES" sz="2500" kern="1200" dirty="0"/>
        </a:p>
      </dsp:txBody>
      <dsp:txXfrm>
        <a:off x="0" y="3689859"/>
        <a:ext cx="6900512" cy="921789"/>
      </dsp:txXfrm>
    </dsp:sp>
    <dsp:sp modelId="{5D26B1F3-E8D3-7947-8B6D-5F73C132065B}">
      <dsp:nvSpPr>
        <dsp:cNvPr id="0" name=""/>
        <dsp:cNvSpPr/>
      </dsp:nvSpPr>
      <dsp:spPr>
        <a:xfrm>
          <a:off x="0" y="4611648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EB5FC-DB5C-7241-8378-3E2F07762B09}">
      <dsp:nvSpPr>
        <dsp:cNvPr id="0" name=""/>
        <dsp:cNvSpPr/>
      </dsp:nvSpPr>
      <dsp:spPr>
        <a:xfrm>
          <a:off x="0" y="4611648"/>
          <a:ext cx="6900512" cy="9217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Debates</a:t>
          </a:r>
        </a:p>
      </dsp:txBody>
      <dsp:txXfrm>
        <a:off x="0" y="4611648"/>
        <a:ext cx="6900512" cy="9217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B46F30-860A-5F44-8015-79A1D3F8AF26}">
      <dsp:nvSpPr>
        <dsp:cNvPr id="0" name=""/>
        <dsp:cNvSpPr/>
      </dsp:nvSpPr>
      <dsp:spPr>
        <a:xfrm>
          <a:off x="0" y="1522"/>
          <a:ext cx="62442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AB62E2-6009-804B-BEE0-99299B86C7FB}">
      <dsp:nvSpPr>
        <dsp:cNvPr id="0" name=""/>
        <dsp:cNvSpPr/>
      </dsp:nvSpPr>
      <dsp:spPr>
        <a:xfrm>
          <a:off x="0" y="1522"/>
          <a:ext cx="6244244" cy="1038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 dirty="0"/>
            <a:t>“Day </a:t>
          </a:r>
          <a:r>
            <a:rPr lang="es-ES_tradnl" sz="1600" kern="1200" dirty="0" err="1"/>
            <a:t>by</a:t>
          </a:r>
          <a:r>
            <a:rPr lang="es-ES_tradnl" sz="1600" kern="1200" dirty="0"/>
            <a:t> </a:t>
          </a:r>
          <a:r>
            <a:rPr lang="es-ES_tradnl" sz="1600" kern="1200" dirty="0" err="1"/>
            <a:t>day</a:t>
          </a:r>
          <a:r>
            <a:rPr lang="es-ES_tradnl" sz="1600" kern="1200" dirty="0"/>
            <a:t> </a:t>
          </a:r>
          <a:r>
            <a:rPr lang="es-ES_tradnl" sz="1600" kern="1200" dirty="0" err="1"/>
            <a:t>it</a:t>
          </a:r>
          <a:r>
            <a:rPr lang="es-ES_tradnl" sz="1600" kern="1200" dirty="0"/>
            <a:t> </a:t>
          </a:r>
          <a:r>
            <a:rPr lang="es-ES_tradnl" sz="1600" kern="1200" dirty="0" err="1"/>
            <a:t>becomes</a:t>
          </a:r>
          <a:r>
            <a:rPr lang="es-ES_tradnl" sz="1600" kern="1200" dirty="0"/>
            <a:t> more </a:t>
          </a:r>
          <a:r>
            <a:rPr lang="es-ES_tradnl" sz="1600" kern="1200" dirty="0" err="1"/>
            <a:t>evident</a:t>
          </a:r>
          <a:r>
            <a:rPr lang="es-ES_tradnl" sz="1600" kern="1200" dirty="0"/>
            <a:t> </a:t>
          </a:r>
          <a:r>
            <a:rPr lang="es-ES_tradnl" sz="1600" kern="1200" dirty="0" err="1"/>
            <a:t>that</a:t>
          </a:r>
          <a:r>
            <a:rPr lang="es-ES_tradnl" sz="1600" kern="1200" dirty="0"/>
            <a:t> </a:t>
          </a:r>
          <a:r>
            <a:rPr lang="es-ES_tradnl" sz="1600" kern="1200" dirty="0" err="1"/>
            <a:t>the</a:t>
          </a:r>
          <a:r>
            <a:rPr lang="es-ES_tradnl" sz="1600" kern="1200" dirty="0"/>
            <a:t> Coal </a:t>
          </a:r>
          <a:r>
            <a:rPr lang="es-ES_tradnl" sz="1600" kern="1200" dirty="0" err="1"/>
            <a:t>we</a:t>
          </a:r>
          <a:r>
            <a:rPr lang="es-ES_tradnl" sz="1600" kern="1200" dirty="0"/>
            <a:t> </a:t>
          </a:r>
          <a:r>
            <a:rPr lang="es-ES_tradnl" sz="1600" kern="1200" dirty="0" err="1"/>
            <a:t>happily</a:t>
          </a:r>
          <a:r>
            <a:rPr lang="es-ES_tradnl" sz="1600" kern="1200" dirty="0"/>
            <a:t> </a:t>
          </a:r>
          <a:r>
            <a:rPr lang="es-ES_tradnl" sz="1600" kern="1200" dirty="0" err="1"/>
            <a:t>possess</a:t>
          </a:r>
          <a:r>
            <a:rPr lang="es-ES_tradnl" sz="1600" kern="1200" dirty="0"/>
            <a:t> in </a:t>
          </a:r>
          <a:r>
            <a:rPr lang="es-ES_tradnl" sz="1600" kern="1200" dirty="0" err="1"/>
            <a:t>excellent</a:t>
          </a:r>
          <a:r>
            <a:rPr lang="es-ES_tradnl" sz="1600" kern="1200" dirty="0"/>
            <a:t> </a:t>
          </a:r>
          <a:r>
            <a:rPr lang="es-ES_tradnl" sz="1600" kern="1200" dirty="0" err="1"/>
            <a:t>quality</a:t>
          </a:r>
          <a:r>
            <a:rPr lang="es-ES_tradnl" sz="1600" kern="1200" dirty="0"/>
            <a:t> and </a:t>
          </a:r>
          <a:r>
            <a:rPr lang="es-ES_tradnl" sz="1600" kern="1200" dirty="0" err="1"/>
            <a:t>abundance</a:t>
          </a:r>
          <a:r>
            <a:rPr lang="es-ES_tradnl" sz="1600" kern="1200" dirty="0"/>
            <a:t> </a:t>
          </a:r>
          <a:r>
            <a:rPr lang="es-ES_tradnl" sz="1600" kern="1200" dirty="0" err="1"/>
            <a:t>is</a:t>
          </a:r>
          <a:r>
            <a:rPr lang="es-ES_tradnl" sz="1600" kern="1200" dirty="0"/>
            <a:t> </a:t>
          </a:r>
          <a:r>
            <a:rPr lang="es-ES_tradnl" sz="1600" kern="1200" dirty="0" err="1"/>
            <a:t>the</a:t>
          </a:r>
          <a:r>
            <a:rPr lang="es-ES_tradnl" sz="1600" kern="1200" dirty="0"/>
            <a:t> </a:t>
          </a:r>
          <a:r>
            <a:rPr lang="es-ES_tradnl" sz="1600" kern="1200" dirty="0" err="1"/>
            <a:t>mainspring</a:t>
          </a:r>
          <a:r>
            <a:rPr lang="es-ES_tradnl" sz="1600" kern="1200" dirty="0"/>
            <a:t> </a:t>
          </a:r>
          <a:r>
            <a:rPr lang="es-ES_tradnl" sz="1600" kern="1200" dirty="0" err="1"/>
            <a:t>of</a:t>
          </a:r>
          <a:r>
            <a:rPr lang="es-ES_tradnl" sz="1600" kern="1200" dirty="0"/>
            <a:t> </a:t>
          </a:r>
          <a:r>
            <a:rPr lang="es-ES_tradnl" sz="1600" kern="1200" dirty="0" err="1"/>
            <a:t>modern</a:t>
          </a:r>
          <a:r>
            <a:rPr lang="es-ES_tradnl" sz="1600" kern="1200" dirty="0"/>
            <a:t> material </a:t>
          </a:r>
          <a:r>
            <a:rPr lang="es-ES_tradnl" sz="1600" kern="1200" dirty="0" err="1"/>
            <a:t>civilization</a:t>
          </a:r>
          <a:r>
            <a:rPr lang="es-ES_tradnl" sz="1600" kern="1200" dirty="0"/>
            <a:t>” (p.1)</a:t>
          </a:r>
          <a:endParaRPr lang="en-US" sz="1600" kern="1200" dirty="0"/>
        </a:p>
      </dsp:txBody>
      <dsp:txXfrm>
        <a:off x="0" y="1522"/>
        <a:ext cx="6244244" cy="1038585"/>
      </dsp:txXfrm>
    </dsp:sp>
    <dsp:sp modelId="{F2A41A59-9C81-044E-ACEB-AFB9B720F0A6}">
      <dsp:nvSpPr>
        <dsp:cNvPr id="0" name=""/>
        <dsp:cNvSpPr/>
      </dsp:nvSpPr>
      <dsp:spPr>
        <a:xfrm>
          <a:off x="0" y="1040108"/>
          <a:ext cx="62442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0EBCF41-5A97-CB43-A01F-92CB414D062C}">
      <dsp:nvSpPr>
        <dsp:cNvPr id="0" name=""/>
        <dsp:cNvSpPr/>
      </dsp:nvSpPr>
      <dsp:spPr>
        <a:xfrm>
          <a:off x="0" y="1040108"/>
          <a:ext cx="6244244" cy="1038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/>
            <a:t>"I see no prospect of any substitute being found for coal, as a source of motive power. We have, it is true, our winds and streams and tides; and we have the beams of the sun. But these are common to all the world” (p. Xl)</a:t>
          </a:r>
          <a:endParaRPr lang="en-US" sz="1600" kern="1200"/>
        </a:p>
      </dsp:txBody>
      <dsp:txXfrm>
        <a:off x="0" y="1040108"/>
        <a:ext cx="6244244" cy="1038585"/>
      </dsp:txXfrm>
    </dsp:sp>
    <dsp:sp modelId="{39B460AC-6CC8-4F43-AE35-FB138779F76E}">
      <dsp:nvSpPr>
        <dsp:cNvPr id="0" name=""/>
        <dsp:cNvSpPr/>
      </dsp:nvSpPr>
      <dsp:spPr>
        <a:xfrm>
          <a:off x="0" y="2078694"/>
          <a:ext cx="6244244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C25D6-273C-584C-8ABE-E9523A66E2BC}">
      <dsp:nvSpPr>
        <dsp:cNvPr id="0" name=""/>
        <dsp:cNvSpPr/>
      </dsp:nvSpPr>
      <dsp:spPr>
        <a:xfrm>
          <a:off x="0" y="2078694"/>
          <a:ext cx="6244244" cy="1038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_tradnl" sz="1600" kern="1200"/>
            <a:t>“The question is, (…) how long will [last] those (…) coal of a (…) price to enable this country to mantain her present supremacy in manufacturing industry” (p.35)</a:t>
          </a:r>
          <a:endParaRPr lang="en-US" sz="1600" kern="1200"/>
        </a:p>
      </dsp:txBody>
      <dsp:txXfrm>
        <a:off x="0" y="2078694"/>
        <a:ext cx="6244244" cy="10385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C4092D-92D2-624D-89B7-7EC7531E35FE}">
      <dsp:nvSpPr>
        <dsp:cNvPr id="0" name=""/>
        <dsp:cNvSpPr/>
      </dsp:nvSpPr>
      <dsp:spPr>
        <a:xfrm>
          <a:off x="0" y="1077"/>
          <a:ext cx="6900512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F7B5C9-9E57-2D4C-954A-606F183CF18D}">
      <dsp:nvSpPr>
        <dsp:cNvPr id="0" name=""/>
        <dsp:cNvSpPr/>
      </dsp:nvSpPr>
      <dsp:spPr>
        <a:xfrm>
          <a:off x="0" y="1077"/>
          <a:ext cx="6900512" cy="1216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Un </a:t>
          </a:r>
          <a:r>
            <a:rPr lang="en-US" sz="2000" kern="1200" dirty="0" err="1"/>
            <a:t>modelo</a:t>
          </a:r>
          <a:r>
            <a:rPr lang="en-US" sz="2000" kern="1200" dirty="0"/>
            <a:t> </a:t>
          </a:r>
          <a:r>
            <a:rPr lang="en-US" sz="2000" kern="1200" dirty="0" err="1"/>
            <a:t>energético</a:t>
          </a:r>
          <a:r>
            <a:rPr lang="en-US" sz="2000" kern="1200" dirty="0"/>
            <a:t> es </a:t>
          </a:r>
          <a:r>
            <a:rPr lang="en-US" sz="2000" kern="1200" dirty="0" err="1"/>
            <a:t>mucho</a:t>
          </a:r>
          <a:r>
            <a:rPr lang="en-US" sz="2000" kern="1200" dirty="0"/>
            <a:t> </a:t>
          </a:r>
          <a:r>
            <a:rPr lang="en-US" sz="2000" kern="1200" dirty="0" err="1"/>
            <a:t>más</a:t>
          </a:r>
          <a:r>
            <a:rPr lang="en-US" sz="2000" kern="1200" dirty="0"/>
            <a:t> que </a:t>
          </a:r>
          <a:r>
            <a:rPr lang="en-US" sz="2000" kern="1200" dirty="0" err="1"/>
            <a:t>una</a:t>
          </a:r>
          <a:r>
            <a:rPr lang="en-US" sz="2000" kern="1200" dirty="0"/>
            <a:t> Fuente; es </a:t>
          </a:r>
          <a:r>
            <a:rPr lang="en-US" sz="2000" kern="1200" dirty="0" err="1"/>
            <a:t>una</a:t>
          </a:r>
          <a:r>
            <a:rPr lang="en-US" sz="2000" kern="1200" dirty="0"/>
            <a:t> </a:t>
          </a:r>
          <a:r>
            <a:rPr lang="en-US" sz="2000" kern="1200" dirty="0" err="1"/>
            <a:t>pieza</a:t>
          </a:r>
          <a:r>
            <a:rPr lang="en-US" sz="2000" kern="1200" dirty="0"/>
            <a:t> del </a:t>
          </a:r>
          <a:r>
            <a:rPr lang="en-US" sz="2000" kern="1200" dirty="0" err="1"/>
            <a:t>sistema</a:t>
          </a:r>
          <a:endParaRPr lang="en-US" sz="2000" kern="1200" dirty="0"/>
        </a:p>
      </dsp:txBody>
      <dsp:txXfrm>
        <a:off x="0" y="1077"/>
        <a:ext cx="6900512" cy="1216437"/>
      </dsp:txXfrm>
    </dsp:sp>
    <dsp:sp modelId="{FF6D83AD-437C-A64E-9AAC-A0189074A49D}">
      <dsp:nvSpPr>
        <dsp:cNvPr id="0" name=""/>
        <dsp:cNvSpPr/>
      </dsp:nvSpPr>
      <dsp:spPr>
        <a:xfrm>
          <a:off x="0" y="1033297"/>
          <a:ext cx="6900512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51B768-3EF7-2746-A01F-494264F720E3}">
      <dsp:nvSpPr>
        <dsp:cNvPr id="0" name=""/>
        <dsp:cNvSpPr/>
      </dsp:nvSpPr>
      <dsp:spPr>
        <a:xfrm>
          <a:off x="0" y="1066785"/>
          <a:ext cx="6900512" cy="1216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Lo que </a:t>
          </a:r>
          <a:r>
            <a:rPr lang="en-US" sz="2000" kern="1200" dirty="0" err="1"/>
            <a:t>llamamos</a:t>
          </a:r>
          <a:r>
            <a:rPr lang="en-US" sz="2000" kern="1200" dirty="0"/>
            <a:t> “</a:t>
          </a:r>
          <a:r>
            <a:rPr lang="en-US" sz="2000" kern="1200" dirty="0" err="1"/>
            <a:t>modelo</a:t>
          </a:r>
          <a:r>
            <a:rPr lang="en-US" sz="2000" kern="1200" dirty="0"/>
            <a:t> </a:t>
          </a:r>
          <a:r>
            <a:rPr lang="en-US" sz="2000" kern="1200" dirty="0" err="1"/>
            <a:t>energético</a:t>
          </a:r>
          <a:r>
            <a:rPr lang="en-US" sz="2000" kern="1200" dirty="0"/>
            <a:t>” es </a:t>
          </a:r>
          <a:r>
            <a:rPr lang="en-US" sz="2000" kern="1200" dirty="0" err="1"/>
            <a:t>el</a:t>
          </a:r>
          <a:r>
            <a:rPr lang="en-US" sz="2000" kern="1200" dirty="0"/>
            <a:t> </a:t>
          </a:r>
          <a:r>
            <a:rPr lang="en-US" sz="2000" kern="1200" dirty="0" err="1"/>
            <a:t>modelo</a:t>
          </a:r>
          <a:r>
            <a:rPr lang="en-US" sz="2000" kern="1200" dirty="0"/>
            <a:t> que </a:t>
          </a:r>
          <a:r>
            <a:rPr lang="en-US" sz="2000" kern="1200" dirty="0" err="1"/>
            <a:t>permite</a:t>
          </a:r>
          <a:r>
            <a:rPr lang="en-US" sz="2000" kern="1200" dirty="0"/>
            <a:t> </a:t>
          </a:r>
          <a:r>
            <a:rPr lang="en-US" sz="2000" kern="1200" dirty="0" err="1"/>
            <a:t>mantener</a:t>
          </a:r>
          <a:r>
            <a:rPr lang="en-US" sz="2000" kern="1200" dirty="0"/>
            <a:t> la </a:t>
          </a:r>
          <a:r>
            <a:rPr lang="en-US" sz="2000" kern="1200" dirty="0" err="1"/>
            <a:t>hegemonía</a:t>
          </a:r>
          <a:r>
            <a:rPr lang="en-US" sz="2000" kern="1200" dirty="0"/>
            <a:t>: </a:t>
          </a:r>
          <a:r>
            <a:rPr lang="en-US" sz="2000" kern="1200" dirty="0" err="1"/>
            <a:t>elitismo</a:t>
          </a:r>
          <a:r>
            <a:rPr lang="en-US" sz="2000" kern="1200" dirty="0"/>
            <a:t> </a:t>
          </a:r>
          <a:r>
            <a:rPr lang="en-US" sz="2000" kern="1200" dirty="0" err="1"/>
            <a:t>energético</a:t>
          </a:r>
          <a:r>
            <a:rPr lang="en-US" sz="2000" kern="1200" dirty="0"/>
            <a:t> y control territorial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600" kern="1200" dirty="0"/>
        </a:p>
      </dsp:txBody>
      <dsp:txXfrm>
        <a:off x="0" y="1066785"/>
        <a:ext cx="6900512" cy="1216437"/>
      </dsp:txXfrm>
    </dsp:sp>
    <dsp:sp modelId="{5CBCC822-0585-2C4C-B629-21CC6F7BFB62}">
      <dsp:nvSpPr>
        <dsp:cNvPr id="0" name=""/>
        <dsp:cNvSpPr/>
      </dsp:nvSpPr>
      <dsp:spPr>
        <a:xfrm>
          <a:off x="0" y="2216233"/>
          <a:ext cx="6900512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1E849B4-4131-7640-8FFC-961AF463A9BA}">
      <dsp:nvSpPr>
        <dsp:cNvPr id="0" name=""/>
        <dsp:cNvSpPr/>
      </dsp:nvSpPr>
      <dsp:spPr>
        <a:xfrm>
          <a:off x="0" y="2255074"/>
          <a:ext cx="6900512" cy="1216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El precio de la “mercancía” fuente de energía es muy importante para tener unos costes relativos favorables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/>
            <a:t>La unificación del precio permite obtener renta (petrodólares): función sistémica </a:t>
          </a:r>
        </a:p>
      </dsp:txBody>
      <dsp:txXfrm>
        <a:off x="0" y="2255074"/>
        <a:ext cx="6900512" cy="1216437"/>
      </dsp:txXfrm>
    </dsp:sp>
    <dsp:sp modelId="{62ABBACA-8B50-8E48-B1D2-8B91F840A7E4}">
      <dsp:nvSpPr>
        <dsp:cNvPr id="0" name=""/>
        <dsp:cNvSpPr/>
      </dsp:nvSpPr>
      <dsp:spPr>
        <a:xfrm>
          <a:off x="0" y="3901595"/>
          <a:ext cx="6900512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665785-3FC8-8749-81B9-2AA227D2A8F5}">
      <dsp:nvSpPr>
        <dsp:cNvPr id="0" name=""/>
        <dsp:cNvSpPr/>
      </dsp:nvSpPr>
      <dsp:spPr>
        <a:xfrm>
          <a:off x="0" y="3833268"/>
          <a:ext cx="6900512" cy="12164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 err="1"/>
            <a:t>Diferencias</a:t>
          </a:r>
          <a:r>
            <a:rPr lang="en-US" sz="2000" kern="1200" dirty="0"/>
            <a:t> entre las </a:t>
          </a:r>
          <a:r>
            <a:rPr lang="en-US" sz="2000" kern="1200" dirty="0" err="1"/>
            <a:t>fuentes</a:t>
          </a:r>
          <a:r>
            <a:rPr lang="en-US" sz="2000" kern="1200" dirty="0"/>
            <a:t> </a:t>
          </a:r>
          <a:r>
            <a:rPr lang="en-US" sz="2000" kern="1200" dirty="0" err="1"/>
            <a:t>fósiles</a:t>
          </a:r>
          <a:r>
            <a:rPr lang="en-US" sz="2000" kern="1200" dirty="0"/>
            <a:t> y las </a:t>
          </a:r>
          <a:r>
            <a:rPr lang="en-US" sz="2000" kern="1200" dirty="0" err="1"/>
            <a:t>renovables</a:t>
          </a:r>
          <a:r>
            <a:rPr lang="en-US" sz="2000" kern="1200" dirty="0"/>
            <a:t>: a priori un </a:t>
          </a:r>
          <a:r>
            <a:rPr lang="en-US" sz="2000" kern="1200" dirty="0" err="1"/>
            <a:t>modelo</a:t>
          </a:r>
          <a:r>
            <a:rPr lang="en-US" sz="2000" kern="1200" dirty="0"/>
            <a:t> de </a:t>
          </a:r>
          <a:r>
            <a:rPr lang="en-US" sz="2000" kern="1200" dirty="0" err="1"/>
            <a:t>renovables</a:t>
          </a:r>
          <a:r>
            <a:rPr lang="en-US" sz="2000" kern="1200" dirty="0"/>
            <a:t> </a:t>
          </a:r>
          <a:r>
            <a:rPr lang="en-US" sz="2000" kern="1200" dirty="0" err="1"/>
            <a:t>podría</a:t>
          </a:r>
          <a:r>
            <a:rPr lang="en-US" sz="2000" kern="1200" dirty="0"/>
            <a:t> ser </a:t>
          </a:r>
          <a:r>
            <a:rPr lang="en-US" sz="2000" kern="1200" dirty="0" err="1"/>
            <a:t>muy</a:t>
          </a:r>
          <a:r>
            <a:rPr lang="en-US" sz="2000" kern="1200" dirty="0"/>
            <a:t> </a:t>
          </a:r>
          <a:r>
            <a:rPr lang="en-US" sz="2000" kern="1200" dirty="0" err="1"/>
            <a:t>distinto</a:t>
          </a:r>
          <a:r>
            <a:rPr lang="en-US" sz="2000" kern="1200" dirty="0"/>
            <a:t> de uno de </a:t>
          </a:r>
          <a:r>
            <a:rPr lang="en-US" sz="2000" kern="1200" dirty="0" err="1"/>
            <a:t>fuentes</a:t>
          </a:r>
          <a:r>
            <a:rPr lang="en-US" sz="2000" kern="1200" dirty="0"/>
            <a:t> </a:t>
          </a:r>
          <a:r>
            <a:rPr lang="en-US" sz="2000" kern="1200" dirty="0" err="1"/>
            <a:t>fósiles</a:t>
          </a:r>
          <a:endParaRPr lang="en-US" sz="2000" kern="1200" dirty="0"/>
        </a:p>
      </dsp:txBody>
      <dsp:txXfrm>
        <a:off x="0" y="3833268"/>
        <a:ext cx="6900512" cy="1216437"/>
      </dsp:txXfrm>
    </dsp:sp>
    <dsp:sp modelId="{5D26B1F3-E8D3-7947-8B6D-5F73C132065B}">
      <dsp:nvSpPr>
        <dsp:cNvPr id="0" name=""/>
        <dsp:cNvSpPr/>
      </dsp:nvSpPr>
      <dsp:spPr>
        <a:xfrm>
          <a:off x="0" y="4866826"/>
          <a:ext cx="6900512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9EB5FC-DB5C-7241-8378-3E2F07762B09}">
      <dsp:nvSpPr>
        <dsp:cNvPr id="0" name=""/>
        <dsp:cNvSpPr/>
      </dsp:nvSpPr>
      <dsp:spPr>
        <a:xfrm>
          <a:off x="0" y="4866826"/>
          <a:ext cx="6900512" cy="6682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a-ES" sz="2000" kern="1200" dirty="0"/>
            <a:t>Los </a:t>
          </a:r>
          <a:r>
            <a:rPr lang="ca-ES" sz="2000" kern="1200" dirty="0" err="1"/>
            <a:t>minerales</a:t>
          </a:r>
          <a:r>
            <a:rPr lang="ca-ES" sz="2000" kern="1200" dirty="0"/>
            <a:t> </a:t>
          </a:r>
          <a:r>
            <a:rPr lang="ca-ES" sz="2000" kern="1200" dirty="0" err="1"/>
            <a:t>estratégicos</a:t>
          </a:r>
          <a:r>
            <a:rPr lang="ca-ES" sz="2000" kern="1200" dirty="0"/>
            <a:t>, </a:t>
          </a:r>
          <a:r>
            <a:rPr lang="ca-ES" sz="2000" kern="1200" dirty="0" err="1"/>
            <a:t>fosilizan</a:t>
          </a:r>
          <a:r>
            <a:rPr lang="ca-ES" sz="2000" kern="1200" dirty="0"/>
            <a:t> al modelo de renovables.</a:t>
          </a:r>
          <a:endParaRPr lang="en-US" sz="2000" kern="1200" dirty="0"/>
        </a:p>
      </dsp:txBody>
      <dsp:txXfrm>
        <a:off x="0" y="4866826"/>
        <a:ext cx="6900512" cy="6682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7B1EB85-319D-0148-A28E-D545B8608F74}" type="datetimeFigureOut">
              <a:rPr lang="es-ES" smtClean="0"/>
              <a:t>07/06/2024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CCF742-AB59-2143-968F-7CFA5841F22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00536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A13BB-DE28-4191-B398-BAA612B59E5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907886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CF742-AB59-2143-968F-7CFA5841F22D}" type="slidenum">
              <a:rPr lang="es-ES" smtClean="0"/>
              <a:t>13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41439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A13BB-DE28-4191-B398-BAA612B59E56}" type="slidenum">
              <a:rPr lang="de-DE" smtClean="0"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95691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A13BB-DE28-4191-B398-BAA612B59E56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227256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A13BB-DE28-4191-B398-BAA612B59E5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1254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A13BB-DE28-4191-B398-BAA612B59E56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09647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AA13BB-DE28-4191-B398-BAA612B59E56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752394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CF742-AB59-2143-968F-7CFA5841F22D}" type="slidenum">
              <a:rPr lang="es-ES" smtClean="0"/>
              <a:t>7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430122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CF742-AB59-2143-968F-7CFA5841F22D}" type="slidenum">
              <a:rPr lang="es-ES" smtClean="0"/>
              <a:t>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31778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CF742-AB59-2143-968F-7CFA5841F22D}" type="slidenum">
              <a:rPr lang="es-ES" smtClean="0"/>
              <a:t>11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23342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CCF742-AB59-2143-968F-7CFA5841F22D}" type="slidenum">
              <a:rPr lang="es-ES" smtClean="0"/>
              <a:t>12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47390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8F9A4F-220B-D581-64E9-AAF5520C4C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1F9933C-DA63-6A7D-1A2C-9BC43CD64D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4F288D5-1C28-5722-0018-7509F4994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10A7-D6D3-A940-B750-FFFB695DD70F}" type="datetimeFigureOut">
              <a:rPr lang="es-ES" smtClean="0"/>
              <a:t>07/06/2024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7EBF28-61FC-30AF-C191-E8E4AFA0D0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87C2868-B5CB-8B96-4C4F-9AFA26992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409F-0A1D-384C-B48C-DCCE330A82C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907782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4B018E-E51E-273F-8295-68E4AE659D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1FBDAE6-913A-0E07-C536-454F96DCD5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6DE7591-E4A7-596D-BEB0-49AD58669A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10A7-D6D3-A940-B750-FFFB695DD70F}" type="datetimeFigureOut">
              <a:rPr lang="es-ES" smtClean="0"/>
              <a:t>07/06/2024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20D4713-317B-0CEC-B4B0-9389484CC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8464781-8B66-C762-12E6-FAB5C3D52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409F-0A1D-384C-B48C-DCCE330A82C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488776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29EEC7D8-F803-3954-57B6-ADF0974E62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895B094-D2E3-11C7-56FB-6CAA84E2C0A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E07DF70-0467-F071-8695-4985A872E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10A7-D6D3-A940-B750-FFFB695DD70F}" type="datetimeFigureOut">
              <a:rPr lang="es-ES" smtClean="0"/>
              <a:t>07/06/2024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A1D82A-D137-BE35-8F4B-6A68168215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DA54CD-49FC-E94A-D599-D4D80E96D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409F-0A1D-384C-B48C-DCCE330A82C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59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493388-30E6-A7D8-A04F-103FE659C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3897D7-89C9-6124-AD5C-29428E8A3F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2CC3AA2-00A7-6364-2CB2-0CDAF35ED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10A7-D6D3-A940-B750-FFFB695DD70F}" type="datetimeFigureOut">
              <a:rPr lang="es-ES" smtClean="0"/>
              <a:t>07/06/2024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6A8EADE-C171-0B52-7456-2BE8662CCB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EA06D1-B18B-8EF3-8C85-1BDD62807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409F-0A1D-384C-B48C-DCCE330A82C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7901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81D054-120B-6B4D-4B7E-D8DD8D1E8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48E730-2AE5-09A7-9311-597B5CD6A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868E594-A229-3BB6-3FB2-4ACC7F460A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10A7-D6D3-A940-B750-FFFB695DD70F}" type="datetimeFigureOut">
              <a:rPr lang="es-ES" smtClean="0"/>
              <a:t>07/06/2024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632221-9B34-AE51-9B77-EFC6F9072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EB3805-C47A-3C8E-1541-246550714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409F-0A1D-384C-B48C-DCCE330A82C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4983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3283B81-0D3B-1DE9-FD6E-02662A702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EA29A0-696B-4B5D-4467-C5969011F2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78FBE56E-94EE-0B1C-C0C0-7A96A2F8E3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65A774C-F92C-5D4B-7784-3E4C6B07F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10A7-D6D3-A940-B750-FFFB695DD70F}" type="datetimeFigureOut">
              <a:rPr lang="es-ES" smtClean="0"/>
              <a:t>07/06/2024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5C65817-0053-67E0-47B7-F6B100F99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646109F-A6FF-AF57-A625-74E4B5791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409F-0A1D-384C-B48C-DCCE330A82C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3034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CC11E4-55DF-6EDA-DBB2-547AB15CA4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84DDDA5-DF47-3BC1-8D3A-9AC54F258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266A7A4-8044-30DE-0D01-E1C1B544A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569B42D-2055-7335-AB0D-7453065751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455712F-230C-715A-31B0-8A88A4D16F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67985C76-0FAA-5040-859E-D6BAA3665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10A7-D6D3-A940-B750-FFFB695DD70F}" type="datetimeFigureOut">
              <a:rPr lang="es-ES" smtClean="0"/>
              <a:t>07/06/2024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B31A6D88-FDCC-EC42-9848-FE583D50E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B90492CA-8953-BC19-694A-6008E1BBB6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409F-0A1D-384C-B48C-DCCE330A82C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6012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5084E-440F-1955-8C76-34D7D83E0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DF214C0-5F21-5967-4359-404FA6BC1C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10A7-D6D3-A940-B750-FFFB695DD70F}" type="datetimeFigureOut">
              <a:rPr lang="es-ES" smtClean="0"/>
              <a:t>07/06/2024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0616399-09BA-32FF-F75B-7C8373C65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710E42C-E655-96C5-9BC7-9A9558EA9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409F-0A1D-384C-B48C-DCCE330A82C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0432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17383739-9492-FCB8-6BBD-DC6225879B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10A7-D6D3-A940-B750-FFFB695DD70F}" type="datetimeFigureOut">
              <a:rPr lang="es-ES" smtClean="0"/>
              <a:t>07/06/2024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EED9751C-EFA6-F13D-AB19-42F13DE67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3A65530A-E117-CE13-5D06-6494034C53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409F-0A1D-384C-B48C-DCCE330A82C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29490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1A0603-6F04-5BD1-42C4-08317E0BD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F9EFBB6-8144-F8DD-0929-057F2CD5D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294255E-04D0-890E-7DF0-5052C4CDEB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73F021F-7FF2-FBC6-05C5-EAD6B1AC2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10A7-D6D3-A940-B750-FFFB695DD70F}" type="datetimeFigureOut">
              <a:rPr lang="es-ES" smtClean="0"/>
              <a:t>07/06/2024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F1A5A26-C47B-AAF9-0444-F47A2A94A5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B63A8BA5-144B-A866-5C98-1B48709A1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409F-0A1D-384C-B48C-DCCE330A82C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74625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40D2239-5E96-7FC4-CEAA-896730637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E205C424-7B0D-EEDE-2787-715799ADB39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1D62722-3200-E136-ECBF-616A20FBE2F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E899A74-8194-84B1-6436-CC8A79BF2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5F10A7-D6D3-A940-B750-FFFB695DD70F}" type="datetimeFigureOut">
              <a:rPr lang="es-ES" smtClean="0"/>
              <a:t>07/06/2024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8278E2-5F28-681E-EDDD-B025FF8DD1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C7FCCA-FB3D-0210-0420-7504DE21F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A7409F-0A1D-384C-B48C-DCCE330A82C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59115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67A1D93-9F99-A0AB-DB25-3A14B3030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AA8043-266B-50F1-4B76-08666E33ED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06BA48A-90B2-FEF9-8BED-A05C1617295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5F10A7-D6D3-A940-B750-FFFB695DD70F}" type="datetimeFigureOut">
              <a:rPr lang="es-ES" smtClean="0"/>
              <a:t>07/06/2024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5C451A4-2EA9-B365-6F57-F669378B8E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63C013B-1296-AF95-7F4D-57A2B141AE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1A7409F-0A1D-384C-B48C-DCCE330A82CD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1041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mailto:amimanera@ub.edu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4.tiff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">
            <a:extLst>
              <a:ext uri="{FF2B5EF4-FFF2-40B4-BE49-F238E27FC236}">
                <a16:creationId xmlns:a16="http://schemas.microsoft.com/office/drawing/2014/main" id="{7B1AB9FE-36F5-4FD1-9850-DB5C5AD48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AB718C6F-E82E-06AF-6149-C8FBC55968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27" r="1461" b="-1"/>
          <a:stretch/>
        </p:blipFill>
        <p:spPr>
          <a:xfrm>
            <a:off x="20" y="10"/>
            <a:ext cx="12191979" cy="5486390"/>
          </a:xfrm>
          <a:prstGeom prst="rect">
            <a:avLst/>
          </a:prstGeom>
          <a:effectLst>
            <a:outerShdw blurRad="596900" dist="330200" dir="8820000" sx="87000" sy="87000" algn="ctr" rotWithShape="0">
              <a:srgbClr val="000000">
                <a:alpha val="29000"/>
              </a:srgbClr>
            </a:outerShdw>
          </a:effectLst>
        </p:spPr>
      </p:pic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489C2E0-4895-4B72-85EA-7EE9FAFFDC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2"/>
            <a:ext cx="12192000" cy="1371598"/>
          </a:xfrm>
          <a:prstGeom prst="rect">
            <a:avLst/>
          </a:prstGeom>
          <a:ln>
            <a:noFill/>
          </a:ln>
          <a:effectLst>
            <a:outerShdw blurRad="254000" dist="114300" dir="20340000" sx="89000" sy="89000" algn="t" rotWithShape="0">
              <a:srgbClr val="000000">
                <a:alpha val="3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B17AC22-BE1D-13D4-BF60-19EF4EDD13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9506" y="5746071"/>
            <a:ext cx="7869592" cy="852260"/>
          </a:xfrm>
        </p:spPr>
        <p:txBody>
          <a:bodyPr anchor="ctr">
            <a:normAutofit fontScale="90000"/>
          </a:bodyPr>
          <a:lstStyle/>
          <a:p>
            <a:pPr algn="l"/>
            <a:r>
              <a:rPr lang="es-ES" sz="3600" dirty="0"/>
              <a:t>Transición energética y minerales estratégicos 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21895E3-90A1-1124-5AC7-5A9B5B34E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97143" y="5406489"/>
            <a:ext cx="4114801" cy="852260"/>
          </a:xfrm>
        </p:spPr>
        <p:txBody>
          <a:bodyPr anchor="ctr">
            <a:normAutofit/>
          </a:bodyPr>
          <a:lstStyle/>
          <a:p>
            <a:pPr algn="r"/>
            <a:r>
              <a:rPr lang="es-ES" sz="2000" dirty="0" err="1"/>
              <a:t>Aurèlia</a:t>
            </a:r>
            <a:r>
              <a:rPr lang="es-ES" sz="2000" dirty="0"/>
              <a:t> </a:t>
            </a:r>
            <a:r>
              <a:rPr lang="es-ES" sz="2000" dirty="0" err="1"/>
              <a:t>Mañé</a:t>
            </a:r>
            <a:r>
              <a:rPr lang="es-ES" sz="2000" dirty="0"/>
              <a:t> Estrada</a:t>
            </a:r>
          </a:p>
        </p:txBody>
      </p:sp>
      <p:pic>
        <p:nvPicPr>
          <p:cNvPr id="5" name="Imagen 3">
            <a:extLst>
              <a:ext uri="{FF2B5EF4-FFF2-40B4-BE49-F238E27FC236}">
                <a16:creationId xmlns:a16="http://schemas.microsoft.com/office/drawing/2014/main" id="{59F20403-4929-8F1C-4DA3-99EF9F4DCE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9204" y="5934688"/>
            <a:ext cx="2038049" cy="748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602062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6411DF-04B8-BA08-96F6-3EE798342D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440" y="331874"/>
            <a:ext cx="10515600" cy="798657"/>
          </a:xfrm>
        </p:spPr>
        <p:txBody>
          <a:bodyPr>
            <a:normAutofit fontScale="90000"/>
          </a:bodyPr>
          <a:lstStyle/>
          <a:p>
            <a:r>
              <a:rPr lang="es-ES" dirty="0"/>
              <a:t>Una de los efectos de diseñar la transición con mentalidad fósil: elitismo geográfico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8E6A0892-C45C-72D3-199D-E11D374AF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4262" y="1261161"/>
            <a:ext cx="8823476" cy="537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7801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9E3352-6247-6998-C5E5-5B8F53DBA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760" y="365125"/>
            <a:ext cx="11637818" cy="865159"/>
          </a:xfrm>
        </p:spPr>
        <p:txBody>
          <a:bodyPr>
            <a:normAutofit fontScale="90000"/>
          </a:bodyPr>
          <a:lstStyle/>
          <a:p>
            <a:r>
              <a:rPr lang="es-ES" dirty="0"/>
              <a:t>Una de los efectos de diseñar la transición con mentalidad fósil: elitismo geográfico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87CD5CE-ECCD-6D23-9989-16A7931631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9197" y="1868025"/>
            <a:ext cx="6091619" cy="379190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65832D8-CF14-24F7-2E9A-4223B25C16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816" y="2041552"/>
            <a:ext cx="5891184" cy="3444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83919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07857B-41A1-7EBF-FDB3-ECC0FFCBA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84" y="365125"/>
            <a:ext cx="11704320" cy="1325563"/>
          </a:xfrm>
        </p:spPr>
        <p:txBody>
          <a:bodyPr/>
          <a:lstStyle/>
          <a:p>
            <a:r>
              <a:rPr lang="es-ES" dirty="0"/>
              <a:t>Una de los efectos de diseñar la transición con mentalidad fósil: corporaciones privadas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975FD5A-443B-6829-A8B4-155212DC31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1796" y="2104607"/>
            <a:ext cx="6080625" cy="3641406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54A7A142-44B0-5885-194E-F5E8D4DB72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8247" y="2104607"/>
            <a:ext cx="5691957" cy="340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155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907857B-41A1-7EBF-FDB3-ECC0FFCBA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884" y="365125"/>
            <a:ext cx="11704320" cy="1325563"/>
          </a:xfrm>
        </p:spPr>
        <p:txBody>
          <a:bodyPr>
            <a:normAutofit/>
          </a:bodyPr>
          <a:lstStyle/>
          <a:p>
            <a:r>
              <a:rPr lang="es-ES" dirty="0"/>
              <a:t>Una de los efectos de diseñar la transición con mentalidad fósil: corporaciones privadas ”fósiles”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03124B2-2238-FCA7-986C-C1240A3ECA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630" y="1852495"/>
            <a:ext cx="5354782" cy="2295602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D86D4457-3942-6185-D828-1FF65ED9A7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9600" y="4309904"/>
            <a:ext cx="7772400" cy="216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5213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1733D5D-75F0-C31D-38AE-DA14CAE5A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4251" y="349827"/>
            <a:ext cx="10515600" cy="893907"/>
          </a:xfrm>
        </p:spPr>
        <p:txBody>
          <a:bodyPr>
            <a:normAutofit/>
          </a:bodyPr>
          <a:lstStyle/>
          <a:p>
            <a:r>
              <a:rPr lang="es-ES" dirty="0"/>
              <a:t>El debate de la soberanía y la gobernanza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2E457B5-1476-FE57-5C0E-B5B0AF669C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251" y="1690688"/>
            <a:ext cx="7772400" cy="3908280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FF672B3-1D1C-F956-A6F9-E1956E0F1F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5324" y="5046144"/>
            <a:ext cx="4512425" cy="1446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6017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17CA177-4B88-E3AE-8964-9C38B4C2B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069" y="370674"/>
            <a:ext cx="10515600" cy="898410"/>
          </a:xfrm>
        </p:spPr>
        <p:txBody>
          <a:bodyPr/>
          <a:lstStyle/>
          <a:p>
            <a:r>
              <a:rPr lang="es-ES" dirty="0"/>
              <a:t>El debate de la soberanía y la gobernanza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72DF620-8ADE-6933-3169-3E2D0F9A7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698" y="1515969"/>
            <a:ext cx="7772400" cy="4275267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AC3CDC1-E0CD-1985-7E3C-4F69F93FA4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5801526"/>
            <a:ext cx="59436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2020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652AFF-18A8-B9D9-3541-A211A9809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¿Son necesarias nuevas estructuras para el “control” de los precios?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1CD2498-DD77-CADA-A220-904C013552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899" y="2206690"/>
            <a:ext cx="5567101" cy="3280332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B9D67FA2-7701-71BD-D682-989F326090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22772" y="2225562"/>
            <a:ext cx="4963784" cy="2912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188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0">
            <a:extLst>
              <a:ext uri="{FF2B5EF4-FFF2-40B4-BE49-F238E27FC236}">
                <a16:creationId xmlns:a16="http://schemas.microsoft.com/office/drawing/2014/main" id="{70155189-D96C-4527-B0EC-654B946BE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8CD313E-A11D-3DEB-B890-231DE3E6A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533" y="468512"/>
            <a:ext cx="11362267" cy="1211749"/>
          </a:xfrm>
        </p:spPr>
        <p:txBody>
          <a:bodyPr>
            <a:normAutofit fontScale="90000"/>
          </a:bodyPr>
          <a:lstStyle/>
          <a:p>
            <a:r>
              <a:rPr lang="es-ES" sz="5200" dirty="0"/>
              <a:t>D1: ¿El auge de los minerales raros es “culpa de la transición energética?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97AC775-1BFF-F119-F762-1E9A90A699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246" y="2290546"/>
            <a:ext cx="2552894" cy="3514855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239F1D37-4B04-FC70-7996-89B824C3AF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4898" y="2600162"/>
            <a:ext cx="3797536" cy="2895621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857B2C56-D22F-876A-91D8-C820902219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1924" y="2918205"/>
            <a:ext cx="3797536" cy="2259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9631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21D4C0-B397-9956-96C0-AA3326F1DE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4675" y="333437"/>
            <a:ext cx="10515600" cy="780923"/>
          </a:xfrm>
        </p:spPr>
        <p:txBody>
          <a:bodyPr/>
          <a:lstStyle/>
          <a:p>
            <a:r>
              <a:rPr lang="es-ES" dirty="0"/>
              <a:t>D2: ¿Transición, qué transición?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F7557F8-6949-347A-5644-014A3F8283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63" y="1653364"/>
            <a:ext cx="7255303" cy="4357292"/>
          </a:xfrm>
          <a:prstGeom prst="rect">
            <a:avLst/>
          </a:prstGeom>
        </p:spPr>
      </p:pic>
      <p:pic>
        <p:nvPicPr>
          <p:cNvPr id="1026" name="Picture 2" descr="Big Traffic Jam in City. Cityscape Stock Illustration - Illustration of  commuter, congestion: 282282583">
            <a:extLst>
              <a:ext uri="{FF2B5EF4-FFF2-40B4-BE49-F238E27FC236}">
                <a16:creationId xmlns:a16="http://schemas.microsoft.com/office/drawing/2014/main" id="{00DFE58B-FB73-FC51-8DB3-B0506057A3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5771" y="564356"/>
            <a:ext cx="3616613" cy="5729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9A5520EA-C649-8896-A323-047685C225F5}"/>
              </a:ext>
            </a:extLst>
          </p:cNvPr>
          <p:cNvSpPr txBox="1"/>
          <p:nvPr/>
        </p:nvSpPr>
        <p:spPr>
          <a:xfrm>
            <a:off x="8960966" y="5087326"/>
            <a:ext cx="260141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b="1" dirty="0">
                <a:solidFill>
                  <a:schemeClr val="bg1"/>
                </a:solidFill>
              </a:rPr>
              <a:t>Gasolina</a:t>
            </a:r>
          </a:p>
          <a:p>
            <a:r>
              <a:rPr lang="es-ES" b="1" dirty="0">
                <a:solidFill>
                  <a:schemeClr val="bg1"/>
                </a:solidFill>
              </a:rPr>
              <a:t>Eléctrico</a:t>
            </a:r>
          </a:p>
          <a:p>
            <a:r>
              <a:rPr lang="es-ES" b="1" dirty="0">
                <a:solidFill>
                  <a:schemeClr val="bg1"/>
                </a:solidFill>
              </a:rPr>
              <a:t>Células de hidrógeno…</a:t>
            </a:r>
          </a:p>
        </p:txBody>
      </p:sp>
    </p:spTree>
    <p:extLst>
      <p:ext uri="{BB962C8B-B14F-4D97-AF65-F5344CB8AC3E}">
        <p14:creationId xmlns:p14="http://schemas.microsoft.com/office/powerpoint/2010/main" val="264770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E8625-B009-86A6-E048-EB47C7FEB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Esquema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la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sesión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CuadroTexto 2">
            <a:extLst>
              <a:ext uri="{FF2B5EF4-FFF2-40B4-BE49-F238E27FC236}">
                <a16:creationId xmlns:a16="http://schemas.microsoft.com/office/drawing/2014/main" id="{7FBF31DD-96AB-8709-9B4C-A7B70EC89B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63714455"/>
              </p:ext>
            </p:extLst>
          </p:nvPr>
        </p:nvGraphicFramePr>
        <p:xfrm>
          <a:off x="4373698" y="640823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4776629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F4E8625-B009-86A6-E048-EB47C7FEB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000" y="640823"/>
            <a:ext cx="3418659" cy="5583148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Esquema</a:t>
            </a:r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de la </a:t>
            </a:r>
            <a:r>
              <a:rPr lang="en-US" sz="5400" kern="1200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sesión</a:t>
            </a:r>
            <a:endParaRPr lang="en-US" sz="5400" kern="1200" dirty="0">
              <a:solidFill>
                <a:schemeClr val="tx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2" name="CuadroTexto 2">
            <a:extLst>
              <a:ext uri="{FF2B5EF4-FFF2-40B4-BE49-F238E27FC236}">
                <a16:creationId xmlns:a16="http://schemas.microsoft.com/office/drawing/2014/main" id="{7FBF31DD-96AB-8709-9B4C-A7B70EC89B4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48881326"/>
              </p:ext>
            </p:extLst>
          </p:nvPr>
        </p:nvGraphicFramePr>
        <p:xfrm>
          <a:off x="4648018" y="640822"/>
          <a:ext cx="6900512" cy="55361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634221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30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D5FC9A-6ACA-23C6-F6D1-A19A38978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/>
              <a:t>¡Muchas gracias!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F19BCF6-57DA-1204-0A82-5024CC0DAB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dirty="0" err="1"/>
              <a:t>Aurèlia</a:t>
            </a:r>
            <a:r>
              <a:rPr lang="es-ES" dirty="0"/>
              <a:t> </a:t>
            </a:r>
            <a:r>
              <a:rPr lang="es-ES" dirty="0" err="1"/>
              <a:t>Mañé</a:t>
            </a:r>
            <a:r>
              <a:rPr lang="es-ES" dirty="0"/>
              <a:t> Estrada</a:t>
            </a:r>
          </a:p>
          <a:p>
            <a:pPr algn="ctr"/>
            <a:r>
              <a:rPr lang="es-ES" dirty="0">
                <a:hlinkClick r:id="rId2"/>
              </a:rPr>
              <a:t>amimanera@ub.edu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552146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489B2F-DD50-1D5C-F405-9A0229D8B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545" y="228601"/>
            <a:ext cx="10790909" cy="1170948"/>
          </a:xfrm>
          <a:ln>
            <a:solidFill>
              <a:srgbClr val="0E9997"/>
            </a:solidFill>
          </a:ln>
        </p:spPr>
        <p:txBody>
          <a:bodyPr>
            <a:normAutofit fontScale="90000"/>
          </a:bodyPr>
          <a:lstStyle/>
          <a:p>
            <a:r>
              <a:rPr lang="es-ES" dirty="0"/>
              <a:t>El modelo energético visto desde la Economía Política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99EB576-8AFD-BCD7-6561-BBC8060655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95478" y="1514706"/>
            <a:ext cx="6108712" cy="4312032"/>
          </a:xfrm>
          <a:prstGeom prst="rect">
            <a:avLst/>
          </a:prstGeom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246D50EE-08F6-C753-45F0-B92C01D23C9E}"/>
              </a:ext>
            </a:extLst>
          </p:cNvPr>
          <p:cNvSpPr txBox="1"/>
          <p:nvPr/>
        </p:nvSpPr>
        <p:spPr>
          <a:xfrm>
            <a:off x="261040" y="1639332"/>
            <a:ext cx="5170516" cy="2554545"/>
          </a:xfrm>
          <a:prstGeom prst="rect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000" dirty="0">
                <a:latin typeface="+mj-lt"/>
              </a:rPr>
              <a:t>Es una forma de capturar, transformar, distribuir </a:t>
            </a:r>
            <a:r>
              <a:rPr lang="ca-ES" sz="2000" dirty="0" err="1">
                <a:latin typeface="+mj-lt"/>
              </a:rPr>
              <a:t>y</a:t>
            </a:r>
            <a:r>
              <a:rPr lang="ca-ES" sz="2000" dirty="0">
                <a:latin typeface="+mj-lt"/>
              </a:rPr>
              <a:t> </a:t>
            </a:r>
            <a:r>
              <a:rPr lang="ca-ES" sz="2000" dirty="0" err="1">
                <a:latin typeface="+mj-lt"/>
              </a:rPr>
              <a:t>emplear</a:t>
            </a:r>
            <a:r>
              <a:rPr lang="ca-ES" sz="2000" dirty="0">
                <a:latin typeface="+mj-lt"/>
              </a:rPr>
              <a:t> energia en un </a:t>
            </a:r>
            <a:r>
              <a:rPr lang="ca-ES" sz="2000" dirty="0" err="1">
                <a:latin typeface="+mj-lt"/>
              </a:rPr>
              <a:t>contexto</a:t>
            </a:r>
            <a:r>
              <a:rPr lang="ca-ES" sz="2000" dirty="0">
                <a:latin typeface="+mj-lt"/>
              </a:rPr>
              <a:t> </a:t>
            </a:r>
            <a:r>
              <a:rPr lang="ca-ES" sz="2000" dirty="0" err="1">
                <a:latin typeface="+mj-lt"/>
              </a:rPr>
              <a:t>histórico</a:t>
            </a:r>
            <a:r>
              <a:rPr lang="ca-ES" sz="2000" dirty="0">
                <a:latin typeface="+mj-lt"/>
              </a:rPr>
              <a:t> (</a:t>
            </a:r>
            <a:r>
              <a:rPr lang="ca-ES" sz="2000" dirty="0" err="1">
                <a:latin typeface="+mj-lt"/>
              </a:rPr>
              <a:t>económico</a:t>
            </a:r>
            <a:r>
              <a:rPr lang="ca-ES" sz="2000" dirty="0">
                <a:latin typeface="+mj-lt"/>
              </a:rPr>
              <a:t>, </a:t>
            </a:r>
            <a:r>
              <a:rPr lang="ca-ES" sz="2000" dirty="0" err="1">
                <a:latin typeface="+mj-lt"/>
              </a:rPr>
              <a:t>político</a:t>
            </a:r>
            <a:r>
              <a:rPr lang="ca-ES" sz="2000" dirty="0">
                <a:latin typeface="+mj-lt"/>
              </a:rPr>
              <a:t>, social e </a:t>
            </a:r>
            <a:r>
              <a:rPr lang="ca-ES" sz="2000" dirty="0" err="1">
                <a:latin typeface="+mj-lt"/>
              </a:rPr>
              <a:t>ideológico</a:t>
            </a:r>
            <a:r>
              <a:rPr lang="ca-ES" sz="2000" dirty="0">
                <a:latin typeface="+mj-lt"/>
              </a:rPr>
              <a:t>) concreto.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000" dirty="0">
                <a:latin typeface="+mj-lt"/>
              </a:rPr>
              <a:t>Cada </a:t>
            </a:r>
            <a:r>
              <a:rPr lang="ca-ES" sz="2000" dirty="0" err="1">
                <a:latin typeface="+mj-lt"/>
              </a:rPr>
              <a:t>momento</a:t>
            </a:r>
            <a:r>
              <a:rPr lang="ca-ES" sz="2000" dirty="0">
                <a:latin typeface="+mj-lt"/>
              </a:rPr>
              <a:t> </a:t>
            </a:r>
            <a:r>
              <a:rPr lang="ca-ES" sz="2000" dirty="0" err="1">
                <a:latin typeface="+mj-lt"/>
              </a:rPr>
              <a:t>histórico</a:t>
            </a:r>
            <a:r>
              <a:rPr lang="ca-ES" sz="2000" dirty="0">
                <a:latin typeface="+mj-lt"/>
              </a:rPr>
              <a:t> genera un modelo </a:t>
            </a:r>
            <a:r>
              <a:rPr lang="ca-ES" sz="2000" dirty="0" err="1">
                <a:latin typeface="+mj-lt"/>
              </a:rPr>
              <a:t>determinado</a:t>
            </a:r>
            <a:r>
              <a:rPr lang="ca-ES" sz="2000" dirty="0">
                <a:latin typeface="+mj-lt"/>
              </a:rPr>
              <a:t> de relaciones </a:t>
            </a:r>
            <a:r>
              <a:rPr lang="ca-ES" sz="2000" dirty="0" err="1">
                <a:latin typeface="+mj-lt"/>
              </a:rPr>
              <a:t>energétiicas</a:t>
            </a:r>
            <a:r>
              <a:rPr lang="ca-ES" sz="2000" dirty="0">
                <a:latin typeface="+mj-lt"/>
              </a:rPr>
              <a:t> que, como </a:t>
            </a:r>
            <a:r>
              <a:rPr lang="ca-ES" sz="2000" dirty="0" err="1">
                <a:latin typeface="+mj-lt"/>
              </a:rPr>
              <a:t>todas</a:t>
            </a:r>
            <a:r>
              <a:rPr lang="ca-ES" sz="2000" dirty="0">
                <a:latin typeface="+mj-lt"/>
              </a:rPr>
              <a:t> las relaciones </a:t>
            </a:r>
            <a:r>
              <a:rPr lang="ca-ES" sz="2000" dirty="0" err="1">
                <a:latin typeface="+mj-lt"/>
              </a:rPr>
              <a:t>sociales</a:t>
            </a:r>
            <a:r>
              <a:rPr lang="ca-ES" sz="2000" dirty="0">
                <a:latin typeface="+mj-lt"/>
              </a:rPr>
              <a:t> (</a:t>
            </a:r>
            <a:r>
              <a:rPr lang="ca-ES" sz="2000" dirty="0" err="1">
                <a:latin typeface="+mj-lt"/>
              </a:rPr>
              <a:t>políticas</a:t>
            </a:r>
            <a:r>
              <a:rPr lang="ca-ES" sz="2000" dirty="0">
                <a:latin typeface="+mj-lt"/>
              </a:rPr>
              <a:t>), son relaciones de poder..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A858343B-C467-7BCD-9806-F6A15FE3EB22}"/>
              </a:ext>
            </a:extLst>
          </p:cNvPr>
          <p:cNvSpPr txBox="1"/>
          <p:nvPr/>
        </p:nvSpPr>
        <p:spPr>
          <a:xfrm>
            <a:off x="261040" y="4433660"/>
            <a:ext cx="5170516" cy="16312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000" b="1" dirty="0" err="1">
                <a:solidFill>
                  <a:srgbClr val="0070C0"/>
                </a:solidFill>
                <a:latin typeface="+mj-lt"/>
              </a:rPr>
              <a:t>Transición</a:t>
            </a:r>
            <a:r>
              <a:rPr lang="ca-ES" sz="2000" b="1" dirty="0">
                <a:solidFill>
                  <a:srgbClr val="0070C0"/>
                </a:solidFill>
                <a:latin typeface="+mj-lt"/>
              </a:rPr>
              <a:t> energètica no es la </a:t>
            </a:r>
            <a:r>
              <a:rPr lang="ca-ES" sz="2000" b="1" dirty="0" err="1">
                <a:solidFill>
                  <a:srgbClr val="0070C0"/>
                </a:solidFill>
                <a:latin typeface="+mj-lt"/>
              </a:rPr>
              <a:t>sustitución</a:t>
            </a:r>
            <a:r>
              <a:rPr lang="ca-ES" sz="2000" b="1" dirty="0">
                <a:solidFill>
                  <a:srgbClr val="0070C0"/>
                </a:solidFill>
                <a:latin typeface="+mj-lt"/>
              </a:rPr>
              <a:t> de una </a:t>
            </a:r>
            <a:r>
              <a:rPr lang="ca-ES" sz="2000" b="1" dirty="0" err="1">
                <a:solidFill>
                  <a:srgbClr val="0070C0"/>
                </a:solidFill>
                <a:latin typeface="+mj-lt"/>
              </a:rPr>
              <a:t>fuente</a:t>
            </a:r>
            <a:r>
              <a:rPr lang="ca-ES" sz="2000" b="1" dirty="0">
                <a:solidFill>
                  <a:srgbClr val="0070C0"/>
                </a:solidFill>
                <a:latin typeface="+mj-lt"/>
              </a:rPr>
              <a:t> por </a:t>
            </a:r>
            <a:r>
              <a:rPr lang="ca-ES" sz="2000" b="1" dirty="0" err="1">
                <a:solidFill>
                  <a:srgbClr val="0070C0"/>
                </a:solidFill>
                <a:latin typeface="+mj-lt"/>
              </a:rPr>
              <a:t>otra</a:t>
            </a:r>
            <a:r>
              <a:rPr lang="ca-ES" sz="2000" b="1" dirty="0">
                <a:solidFill>
                  <a:srgbClr val="0070C0"/>
                </a:solidFill>
                <a:latin typeface="+mj-lt"/>
              </a:rPr>
              <a:t>; es un </a:t>
            </a:r>
            <a:r>
              <a:rPr lang="ca-ES" sz="2000" b="1" dirty="0" err="1">
                <a:solidFill>
                  <a:srgbClr val="0070C0"/>
                </a:solidFill>
                <a:latin typeface="+mj-lt"/>
              </a:rPr>
              <a:t>cambio</a:t>
            </a:r>
            <a:r>
              <a:rPr lang="ca-ES" sz="2000" b="1" dirty="0">
                <a:solidFill>
                  <a:srgbClr val="0070C0"/>
                </a:solidFill>
                <a:latin typeface="+mj-lt"/>
              </a:rPr>
              <a:t> en las relaciones de poder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a-ES" sz="2000" b="1" dirty="0" err="1">
                <a:solidFill>
                  <a:srgbClr val="0070C0"/>
                </a:solidFill>
                <a:latin typeface="+mj-lt"/>
              </a:rPr>
              <a:t>Históricamente</a:t>
            </a:r>
            <a:r>
              <a:rPr lang="ca-ES" sz="2000" b="1" dirty="0">
                <a:solidFill>
                  <a:srgbClr val="0070C0"/>
                </a:solidFill>
                <a:latin typeface="+mj-lt"/>
              </a:rPr>
              <a:t>, las "</a:t>
            </a:r>
            <a:r>
              <a:rPr lang="ca-ES" sz="2000" b="1" dirty="0" err="1">
                <a:solidFill>
                  <a:srgbClr val="0070C0"/>
                </a:solidFill>
                <a:latin typeface="+mj-lt"/>
              </a:rPr>
              <a:t>transiciones</a:t>
            </a:r>
            <a:r>
              <a:rPr lang="ca-ES" sz="2000" b="1" dirty="0">
                <a:solidFill>
                  <a:srgbClr val="0070C0"/>
                </a:solidFill>
                <a:latin typeface="+mj-lt"/>
              </a:rPr>
              <a:t>" han </a:t>
            </a:r>
            <a:r>
              <a:rPr lang="ca-ES" sz="2000" b="1" dirty="0" err="1">
                <a:solidFill>
                  <a:srgbClr val="0070C0"/>
                </a:solidFill>
                <a:latin typeface="+mj-lt"/>
              </a:rPr>
              <a:t>sido</a:t>
            </a:r>
            <a:r>
              <a:rPr lang="ca-ES" sz="2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ca-ES" sz="2000" b="1" dirty="0" err="1">
                <a:solidFill>
                  <a:srgbClr val="0070C0"/>
                </a:solidFill>
                <a:latin typeface="+mj-lt"/>
              </a:rPr>
              <a:t>aditivas</a:t>
            </a:r>
            <a:r>
              <a:rPr lang="ca-ES" sz="2000" b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ca-ES" sz="2000" b="1" dirty="0" err="1">
                <a:solidFill>
                  <a:srgbClr val="0070C0"/>
                </a:solidFill>
                <a:latin typeface="+mj-lt"/>
              </a:rPr>
              <a:t>y</a:t>
            </a:r>
            <a:r>
              <a:rPr lang="ca-ES" sz="2000" b="1" dirty="0">
                <a:solidFill>
                  <a:srgbClr val="0070C0"/>
                </a:solidFill>
                <a:latin typeface="+mj-lt"/>
              </a:rPr>
              <a:t> no </a:t>
            </a:r>
            <a:r>
              <a:rPr lang="ca-ES" sz="2000" b="1" dirty="0" err="1">
                <a:solidFill>
                  <a:srgbClr val="0070C0"/>
                </a:solidFill>
                <a:latin typeface="+mj-lt"/>
              </a:rPr>
              <a:t>substitutivas</a:t>
            </a:r>
            <a:endParaRPr lang="ca-ES" sz="20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68037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>
            <a:extLst>
              <a:ext uri="{FF2B5EF4-FFF2-40B4-BE49-F238E27FC236}">
                <a16:creationId xmlns:a16="http://schemas.microsoft.com/office/drawing/2014/main" id="{62C00B45-4067-4837-7897-15074E99C8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54842" y="1081250"/>
            <a:ext cx="2683816" cy="4736494"/>
          </a:xfrm>
          <a:prstGeom prst="rect">
            <a:avLst/>
          </a:prstGeom>
        </p:spPr>
      </p:pic>
      <p:sp>
        <p:nvSpPr>
          <p:cNvPr id="9" name="Marcador de contenido 5">
            <a:extLst>
              <a:ext uri="{FF2B5EF4-FFF2-40B4-BE49-F238E27FC236}">
                <a16:creationId xmlns:a16="http://schemas.microsoft.com/office/drawing/2014/main" id="{DD92276E-DA81-1F22-6E99-9EBF58CFD3EC}"/>
              </a:ext>
            </a:extLst>
          </p:cNvPr>
          <p:cNvSpPr txBox="1">
            <a:spLocks/>
          </p:cNvSpPr>
          <p:nvPr/>
        </p:nvSpPr>
        <p:spPr>
          <a:xfrm>
            <a:off x="448290" y="4584085"/>
            <a:ext cx="6244245" cy="1631216"/>
          </a:xfrm>
          <a:prstGeom prst="rect">
            <a:avLst/>
          </a:prstGeom>
          <a:ln>
            <a:solidFill>
              <a:srgbClr val="0E999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a-ES" sz="2000" dirty="0">
                <a:solidFill>
                  <a:srgbClr val="0E9997"/>
                </a:solidFill>
                <a:latin typeface="+mj-lt"/>
              </a:rPr>
              <a:t>El </a:t>
            </a:r>
            <a:r>
              <a:rPr lang="ca-ES" sz="2000" dirty="0" err="1">
                <a:solidFill>
                  <a:srgbClr val="0E9997"/>
                </a:solidFill>
                <a:latin typeface="+mj-lt"/>
              </a:rPr>
              <a:t>carbón</a:t>
            </a:r>
            <a:r>
              <a:rPr lang="ca-ES" sz="2000" dirty="0">
                <a:solidFill>
                  <a:srgbClr val="0E9997"/>
                </a:solidFill>
                <a:latin typeface="+mj-lt"/>
              </a:rPr>
              <a:t> (modelo </a:t>
            </a:r>
            <a:r>
              <a:rPr lang="ca-ES" sz="2000" dirty="0" err="1">
                <a:solidFill>
                  <a:srgbClr val="0E9997"/>
                </a:solidFill>
                <a:latin typeface="+mj-lt"/>
              </a:rPr>
              <a:t>fósill</a:t>
            </a:r>
            <a:r>
              <a:rPr lang="ca-ES" sz="2000" dirty="0">
                <a:solidFill>
                  <a:srgbClr val="0E9997"/>
                </a:solidFill>
                <a:latin typeface="+mj-lt"/>
              </a:rPr>
              <a:t>) se vincula a “</a:t>
            </a:r>
            <a:r>
              <a:rPr lang="ca-ES" sz="2000" dirty="0" err="1">
                <a:solidFill>
                  <a:srgbClr val="0E9997"/>
                </a:solidFill>
                <a:latin typeface="+mj-lt"/>
              </a:rPr>
              <a:t>civilización</a:t>
            </a:r>
            <a:r>
              <a:rPr lang="ca-ES" sz="2000" dirty="0">
                <a:solidFill>
                  <a:srgbClr val="0E9997"/>
                </a:solidFill>
                <a:latin typeface="+mj-lt"/>
              </a:rPr>
              <a:t>”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a-ES" sz="2000" dirty="0">
                <a:solidFill>
                  <a:srgbClr val="0E9997"/>
                </a:solidFill>
                <a:latin typeface="+mj-lt"/>
              </a:rPr>
              <a:t>Vincula el modelo del </a:t>
            </a:r>
            <a:r>
              <a:rPr lang="ca-ES" sz="2000" dirty="0" err="1">
                <a:solidFill>
                  <a:srgbClr val="0E9997"/>
                </a:solidFill>
                <a:latin typeface="+mj-lt"/>
              </a:rPr>
              <a:t>carbón</a:t>
            </a:r>
            <a:r>
              <a:rPr lang="ca-ES" sz="2000" dirty="0">
                <a:solidFill>
                  <a:srgbClr val="0E9997"/>
                </a:solidFill>
                <a:latin typeface="+mj-lt"/>
              </a:rPr>
              <a:t> a “supremacia” 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a-ES" sz="2000" dirty="0" err="1">
                <a:solidFill>
                  <a:srgbClr val="0E9997"/>
                </a:solidFill>
                <a:latin typeface="+mj-lt"/>
              </a:rPr>
              <a:t>Hay</a:t>
            </a:r>
            <a:r>
              <a:rPr lang="ca-ES" sz="2000" dirty="0">
                <a:solidFill>
                  <a:srgbClr val="0E9997"/>
                </a:solidFill>
                <a:latin typeface="+mj-lt"/>
              </a:rPr>
              <a:t> un </a:t>
            </a:r>
            <a:r>
              <a:rPr lang="ca-ES" sz="2000" dirty="0" err="1">
                <a:solidFill>
                  <a:srgbClr val="0E9997"/>
                </a:solidFill>
                <a:latin typeface="+mj-lt"/>
              </a:rPr>
              <a:t>elemento</a:t>
            </a:r>
            <a:r>
              <a:rPr lang="ca-ES" sz="2000" dirty="0">
                <a:solidFill>
                  <a:srgbClr val="0E9997"/>
                </a:solidFill>
                <a:latin typeface="+mj-lt"/>
              </a:rPr>
              <a:t> de “</a:t>
            </a:r>
            <a:r>
              <a:rPr lang="ca-ES" sz="2000" dirty="0" err="1">
                <a:solidFill>
                  <a:srgbClr val="0E9997"/>
                </a:solidFill>
                <a:latin typeface="+mj-lt"/>
              </a:rPr>
              <a:t>desigualdad</a:t>
            </a:r>
            <a:r>
              <a:rPr lang="ca-ES" sz="2000" dirty="0">
                <a:solidFill>
                  <a:srgbClr val="0E9997"/>
                </a:solidFill>
                <a:latin typeface="+mj-lt"/>
              </a:rPr>
              <a:t>” </a:t>
            </a:r>
            <a:r>
              <a:rPr lang="ca-ES" sz="2000" dirty="0" err="1">
                <a:solidFill>
                  <a:srgbClr val="0E9997"/>
                </a:solidFill>
                <a:latin typeface="+mj-lt"/>
              </a:rPr>
              <a:t>y</a:t>
            </a:r>
            <a:r>
              <a:rPr lang="ca-ES" sz="2000" dirty="0">
                <a:solidFill>
                  <a:srgbClr val="0E9997"/>
                </a:solidFill>
                <a:latin typeface="+mj-lt"/>
              </a:rPr>
              <a:t> “</a:t>
            </a:r>
            <a:r>
              <a:rPr lang="ca-ES" sz="2000" dirty="0" err="1">
                <a:solidFill>
                  <a:srgbClr val="0E9997"/>
                </a:solidFill>
                <a:latin typeface="+mj-lt"/>
              </a:rPr>
              <a:t>possessión</a:t>
            </a:r>
            <a:r>
              <a:rPr lang="ca-ES" sz="2000" dirty="0">
                <a:solidFill>
                  <a:srgbClr val="0E9997"/>
                </a:solidFill>
                <a:latin typeface="+mj-lt"/>
              </a:rPr>
              <a:t>” territorial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a-ES" sz="2000" dirty="0">
                <a:solidFill>
                  <a:srgbClr val="0E9997"/>
                </a:solidFill>
                <a:latin typeface="+mj-lt"/>
              </a:rPr>
              <a:t>Es el “</a:t>
            </a:r>
            <a:r>
              <a:rPr lang="ca-ES" sz="2000" dirty="0" err="1">
                <a:solidFill>
                  <a:srgbClr val="0E9997"/>
                </a:solidFill>
                <a:latin typeface="+mj-lt"/>
              </a:rPr>
              <a:t>precio</a:t>
            </a:r>
            <a:r>
              <a:rPr lang="ca-ES" sz="2000" dirty="0">
                <a:solidFill>
                  <a:srgbClr val="0E9997"/>
                </a:solidFill>
                <a:latin typeface="+mj-lt"/>
              </a:rPr>
              <a:t>” (</a:t>
            </a:r>
            <a:r>
              <a:rPr lang="ca-ES" sz="2000" dirty="0" err="1">
                <a:solidFill>
                  <a:srgbClr val="0E9997"/>
                </a:solidFill>
                <a:latin typeface="+mj-lt"/>
              </a:rPr>
              <a:t>relativo</a:t>
            </a:r>
            <a:r>
              <a:rPr lang="ca-ES" sz="2000" dirty="0">
                <a:solidFill>
                  <a:srgbClr val="0E9997"/>
                </a:solidFill>
                <a:latin typeface="+mj-lt"/>
              </a:rPr>
              <a:t>) el que </a:t>
            </a:r>
            <a:r>
              <a:rPr lang="ca-ES" sz="2000" dirty="0" err="1">
                <a:solidFill>
                  <a:srgbClr val="0E9997"/>
                </a:solidFill>
                <a:latin typeface="+mj-lt"/>
              </a:rPr>
              <a:t>permite</a:t>
            </a:r>
            <a:r>
              <a:rPr lang="ca-ES" sz="2000" dirty="0">
                <a:solidFill>
                  <a:srgbClr val="0E9997"/>
                </a:solidFill>
                <a:latin typeface="+mj-lt"/>
              </a:rPr>
              <a:t> esta supremacia</a:t>
            </a:r>
          </a:p>
        </p:txBody>
      </p:sp>
      <p:sp>
        <p:nvSpPr>
          <p:cNvPr id="10" name="Marcador de contenido 5">
            <a:extLst>
              <a:ext uri="{FF2B5EF4-FFF2-40B4-BE49-F238E27FC236}">
                <a16:creationId xmlns:a16="http://schemas.microsoft.com/office/drawing/2014/main" id="{D8326DAD-08C2-4AED-F12F-28B3A98C0A2A}"/>
              </a:ext>
            </a:extLst>
          </p:cNvPr>
          <p:cNvSpPr txBox="1">
            <a:spLocks/>
          </p:cNvSpPr>
          <p:nvPr/>
        </p:nvSpPr>
        <p:spPr>
          <a:xfrm>
            <a:off x="7015942" y="4122421"/>
            <a:ext cx="5137324" cy="2554545"/>
          </a:xfrm>
          <a:prstGeom prst="rect">
            <a:avLst/>
          </a:prstGeom>
          <a:ln>
            <a:solidFill>
              <a:srgbClr val="0E9997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indent="-228600" algn="l" defTabSz="4572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-228600" algn="l" defTabSz="4572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a-ES" sz="2000" dirty="0">
                <a:solidFill>
                  <a:srgbClr val="0E9997"/>
                </a:solidFill>
                <a:latin typeface="+mj-lt"/>
              </a:rPr>
              <a:t>El modelo </a:t>
            </a:r>
            <a:r>
              <a:rPr lang="ca-ES" sz="2000" dirty="0" err="1">
                <a:solidFill>
                  <a:srgbClr val="0E9997"/>
                </a:solidFill>
                <a:latin typeface="+mj-lt"/>
              </a:rPr>
              <a:t>energético</a:t>
            </a:r>
            <a:r>
              <a:rPr lang="ca-ES" sz="2000" dirty="0">
                <a:solidFill>
                  <a:srgbClr val="0E9997"/>
                </a:solidFill>
                <a:latin typeface="+mj-lt"/>
              </a:rPr>
              <a:t> és el que </a:t>
            </a:r>
            <a:r>
              <a:rPr lang="ca-ES" sz="2000" b="1" dirty="0">
                <a:solidFill>
                  <a:srgbClr val="0E9997"/>
                </a:solidFill>
                <a:latin typeface="+mj-lt"/>
              </a:rPr>
              <a:t>se adapta a la hegemonia</a:t>
            </a:r>
            <a:r>
              <a:rPr lang="ca-ES" sz="2000" dirty="0">
                <a:solidFill>
                  <a:srgbClr val="0E9997"/>
                </a:solidFill>
                <a:latin typeface="+mj-lt"/>
              </a:rPr>
              <a:t> (</a:t>
            </a:r>
            <a:r>
              <a:rPr lang="ca-ES" sz="2000" dirty="0" err="1">
                <a:solidFill>
                  <a:srgbClr val="0E9997"/>
                </a:solidFill>
                <a:latin typeface="+mj-lt"/>
              </a:rPr>
              <a:t>concepción</a:t>
            </a:r>
            <a:r>
              <a:rPr lang="ca-ES" sz="2000" dirty="0">
                <a:solidFill>
                  <a:srgbClr val="0E9997"/>
                </a:solidFill>
                <a:latin typeface="+mj-lt"/>
              </a:rPr>
              <a:t> del mundo, </a:t>
            </a:r>
            <a:r>
              <a:rPr lang="ca-ES" sz="2000" dirty="0" err="1">
                <a:solidFill>
                  <a:srgbClr val="0E9997"/>
                </a:solidFill>
                <a:latin typeface="+mj-lt"/>
              </a:rPr>
              <a:t>bloque</a:t>
            </a:r>
            <a:r>
              <a:rPr lang="ca-ES" sz="2000" dirty="0">
                <a:solidFill>
                  <a:srgbClr val="0E9997"/>
                </a:solidFill>
                <a:latin typeface="+mj-lt"/>
              </a:rPr>
              <a:t> </a:t>
            </a:r>
            <a:r>
              <a:rPr lang="ca-ES" sz="2000" dirty="0" err="1">
                <a:solidFill>
                  <a:srgbClr val="0E9997"/>
                </a:solidFill>
                <a:latin typeface="+mj-lt"/>
              </a:rPr>
              <a:t>histórico</a:t>
            </a:r>
            <a:r>
              <a:rPr lang="ca-ES" sz="2000" dirty="0">
                <a:solidFill>
                  <a:srgbClr val="0E9997"/>
                </a:solidFill>
                <a:latin typeface="+mj-lt"/>
              </a:rPr>
              <a:t>...)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a-ES" sz="2000" dirty="0">
                <a:solidFill>
                  <a:srgbClr val="0E9997"/>
                </a:solidFill>
                <a:latin typeface="+mj-lt"/>
              </a:rPr>
              <a:t>Geopolítica basada en la </a:t>
            </a:r>
            <a:r>
              <a:rPr lang="ca-ES" sz="2000" b="1" i="1" dirty="0" err="1">
                <a:solidFill>
                  <a:srgbClr val="0E9997"/>
                </a:solidFill>
                <a:latin typeface="+mj-lt"/>
              </a:rPr>
              <a:t>distribución</a:t>
            </a:r>
            <a:r>
              <a:rPr lang="ca-ES" sz="2000" b="1" i="1" dirty="0">
                <a:solidFill>
                  <a:srgbClr val="0E9997"/>
                </a:solidFill>
                <a:latin typeface="+mj-lt"/>
              </a:rPr>
              <a:t> territorial desigual</a:t>
            </a:r>
            <a:r>
              <a:rPr lang="ca-ES" sz="2000" dirty="0">
                <a:solidFill>
                  <a:srgbClr val="0E9997"/>
                </a:solidFill>
                <a:latin typeface="+mj-lt"/>
              </a:rPr>
              <a:t> de les Fuentes </a:t>
            </a:r>
            <a:r>
              <a:rPr lang="ca-ES" sz="2000" dirty="0" err="1">
                <a:solidFill>
                  <a:srgbClr val="0E9997"/>
                </a:solidFill>
                <a:latin typeface="+mj-lt"/>
              </a:rPr>
              <a:t>energéticas</a:t>
            </a:r>
            <a:endParaRPr lang="ca-ES" sz="2000" dirty="0">
              <a:solidFill>
                <a:srgbClr val="0E9997"/>
              </a:solidFill>
              <a:latin typeface="+mj-lt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ca-ES" sz="2000" dirty="0">
                <a:solidFill>
                  <a:srgbClr val="0E9997"/>
                </a:solidFill>
                <a:latin typeface="+mj-lt"/>
              </a:rPr>
              <a:t>El “</a:t>
            </a:r>
            <a:r>
              <a:rPr lang="ca-ES" sz="2000" dirty="0" err="1">
                <a:solidFill>
                  <a:srgbClr val="0E9997"/>
                </a:solidFill>
                <a:latin typeface="+mj-lt"/>
              </a:rPr>
              <a:t>precio</a:t>
            </a:r>
            <a:r>
              <a:rPr lang="ca-ES" sz="2000" dirty="0">
                <a:solidFill>
                  <a:srgbClr val="0E9997"/>
                </a:solidFill>
                <a:latin typeface="+mj-lt"/>
              </a:rPr>
              <a:t>” de la </a:t>
            </a:r>
            <a:r>
              <a:rPr lang="ca-ES" sz="2000" b="1" i="1" dirty="0" err="1">
                <a:solidFill>
                  <a:srgbClr val="0E9997"/>
                </a:solidFill>
                <a:latin typeface="+mj-lt"/>
              </a:rPr>
              <a:t>mercancía</a:t>
            </a:r>
            <a:r>
              <a:rPr lang="ca-ES" sz="2000" dirty="0">
                <a:solidFill>
                  <a:srgbClr val="0E9997"/>
                </a:solidFill>
                <a:latin typeface="+mj-lt"/>
              </a:rPr>
              <a:t> </a:t>
            </a:r>
            <a:r>
              <a:rPr lang="ca-ES" sz="2000" dirty="0" err="1">
                <a:solidFill>
                  <a:srgbClr val="0E9997"/>
                </a:solidFill>
                <a:latin typeface="+mj-lt"/>
              </a:rPr>
              <a:t>fuente</a:t>
            </a:r>
            <a:r>
              <a:rPr lang="ca-ES" sz="2000" dirty="0">
                <a:solidFill>
                  <a:srgbClr val="0E9997"/>
                </a:solidFill>
                <a:latin typeface="+mj-lt"/>
              </a:rPr>
              <a:t> de energia </a:t>
            </a:r>
            <a:r>
              <a:rPr lang="ca-ES" sz="2000" dirty="0" err="1">
                <a:solidFill>
                  <a:srgbClr val="0E9997"/>
                </a:solidFill>
                <a:latin typeface="+mj-lt"/>
              </a:rPr>
              <a:t>primaria</a:t>
            </a:r>
            <a:r>
              <a:rPr lang="ca-ES" sz="2000" dirty="0">
                <a:solidFill>
                  <a:srgbClr val="0E9997"/>
                </a:solidFill>
                <a:latin typeface="+mj-lt"/>
              </a:rPr>
              <a:t> la variable </a:t>
            </a:r>
            <a:r>
              <a:rPr lang="ca-ES" sz="2000" dirty="0" err="1">
                <a:solidFill>
                  <a:srgbClr val="0E9997"/>
                </a:solidFill>
                <a:latin typeface="+mj-lt"/>
              </a:rPr>
              <a:t>económica</a:t>
            </a:r>
            <a:r>
              <a:rPr lang="ca-ES" sz="2000" dirty="0">
                <a:solidFill>
                  <a:srgbClr val="0E9997"/>
                </a:solidFill>
                <a:latin typeface="+mj-lt"/>
              </a:rPr>
              <a:t> que </a:t>
            </a:r>
            <a:r>
              <a:rPr lang="ca-ES" sz="2000" dirty="0" err="1">
                <a:solidFill>
                  <a:srgbClr val="0E9997"/>
                </a:solidFill>
                <a:latin typeface="+mj-lt"/>
              </a:rPr>
              <a:t>sintetiza</a:t>
            </a:r>
            <a:r>
              <a:rPr lang="ca-ES" sz="2000" dirty="0">
                <a:solidFill>
                  <a:srgbClr val="0E9997"/>
                </a:solidFill>
                <a:latin typeface="+mj-lt"/>
              </a:rPr>
              <a:t> lo anterior</a:t>
            </a: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1489B2F-DD50-1D5C-F405-9A0229D8B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3782" y="365720"/>
            <a:ext cx="10123515" cy="715530"/>
          </a:xfrm>
          <a:ln>
            <a:solidFill>
              <a:srgbClr val="0E9997"/>
            </a:solidFill>
          </a:ln>
        </p:spPr>
        <p:txBody>
          <a:bodyPr>
            <a:normAutofit/>
          </a:bodyPr>
          <a:lstStyle/>
          <a:p>
            <a:r>
              <a:rPr lang="ca-ES" dirty="0"/>
              <a:t>Model </a:t>
            </a:r>
            <a:r>
              <a:rPr lang="ca-ES" dirty="0" err="1"/>
              <a:t>energético</a:t>
            </a:r>
            <a:r>
              <a:rPr lang="ca-ES" dirty="0"/>
              <a:t>, </a:t>
            </a:r>
            <a:r>
              <a:rPr lang="ca-ES" dirty="0" err="1"/>
              <a:t>capitalismo</a:t>
            </a:r>
            <a:r>
              <a:rPr lang="ca-ES" dirty="0"/>
              <a:t> </a:t>
            </a:r>
            <a:r>
              <a:rPr lang="ca-ES" dirty="0" err="1"/>
              <a:t>y</a:t>
            </a:r>
            <a:r>
              <a:rPr lang="ca-ES" dirty="0"/>
              <a:t> hegemonia</a:t>
            </a:r>
          </a:p>
        </p:txBody>
      </p:sp>
      <p:graphicFrame>
        <p:nvGraphicFramePr>
          <p:cNvPr id="12" name="Marcador de contenido 5">
            <a:extLst>
              <a:ext uri="{FF2B5EF4-FFF2-40B4-BE49-F238E27FC236}">
                <a16:creationId xmlns:a16="http://schemas.microsoft.com/office/drawing/2014/main" id="{E29FB88C-C450-0332-AF71-C60CAF7DB395}"/>
              </a:ext>
            </a:extLst>
          </p:cNvPr>
          <p:cNvGraphicFramePr/>
          <p:nvPr/>
        </p:nvGraphicFramePr>
        <p:xfrm>
          <a:off x="771697" y="1358522"/>
          <a:ext cx="6244245" cy="3118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0110795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489B2F-DD50-1D5C-F405-9A0229D8B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0264" y="223520"/>
            <a:ext cx="11333148" cy="1089285"/>
          </a:xfrm>
          <a:ln>
            <a:solidFill>
              <a:srgbClr val="0E9997"/>
            </a:solidFill>
          </a:ln>
        </p:spPr>
        <p:txBody>
          <a:bodyPr>
            <a:normAutofit fontScale="90000"/>
          </a:bodyPr>
          <a:lstStyle/>
          <a:p>
            <a:r>
              <a:rPr lang="ca-ES" dirty="0" err="1"/>
              <a:t>Otras</a:t>
            </a:r>
            <a:r>
              <a:rPr lang="ca-ES" dirty="0"/>
              <a:t> funciones del </a:t>
            </a:r>
            <a:r>
              <a:rPr lang="ca-ES" dirty="0" err="1"/>
              <a:t>precio</a:t>
            </a:r>
            <a:r>
              <a:rPr lang="ca-ES" dirty="0"/>
              <a:t> del Petróleo en el </a:t>
            </a:r>
            <a:r>
              <a:rPr lang="ca-ES" dirty="0" err="1"/>
              <a:t>capitalismo</a:t>
            </a:r>
            <a:endParaRPr lang="ca-ES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F4EB258-0C05-FCCB-B5F8-0D77D6A1F912}"/>
              </a:ext>
            </a:extLst>
          </p:cNvPr>
          <p:cNvSpPr txBox="1"/>
          <p:nvPr/>
        </p:nvSpPr>
        <p:spPr>
          <a:xfrm>
            <a:off x="783415" y="1434532"/>
            <a:ext cx="4140474" cy="646331"/>
          </a:xfrm>
          <a:prstGeom prst="rect">
            <a:avLst/>
          </a:prstGeom>
          <a:noFill/>
          <a:ln>
            <a:solidFill>
              <a:srgbClr val="0E9997"/>
            </a:solidFill>
          </a:ln>
        </p:spPr>
        <p:txBody>
          <a:bodyPr wrap="square" rtlCol="0">
            <a:spAutoFit/>
          </a:bodyPr>
          <a:lstStyle/>
          <a:p>
            <a:r>
              <a:rPr lang="ca-ES" dirty="0" err="1">
                <a:solidFill>
                  <a:srgbClr val="0E9997"/>
                </a:solidFill>
              </a:rPr>
              <a:t>Precios</a:t>
            </a:r>
            <a:r>
              <a:rPr lang="ca-ES" dirty="0">
                <a:solidFill>
                  <a:srgbClr val="0E9997"/>
                </a:solidFill>
              </a:rPr>
              <a:t> de referencia internacional (</a:t>
            </a:r>
            <a:r>
              <a:rPr lang="ca-ES" dirty="0" err="1">
                <a:solidFill>
                  <a:srgbClr val="0E9997"/>
                </a:solidFill>
              </a:rPr>
              <a:t>unificación</a:t>
            </a:r>
            <a:r>
              <a:rPr lang="ca-ES" dirty="0">
                <a:solidFill>
                  <a:srgbClr val="0E9997"/>
                </a:solidFill>
              </a:rPr>
              <a:t> del </a:t>
            </a:r>
            <a:r>
              <a:rPr lang="ca-ES" dirty="0" err="1">
                <a:solidFill>
                  <a:srgbClr val="0E9997"/>
                </a:solidFill>
              </a:rPr>
              <a:t>mercado</a:t>
            </a:r>
            <a:r>
              <a:rPr lang="ca-ES" dirty="0">
                <a:solidFill>
                  <a:srgbClr val="0E9997"/>
                </a:solidFill>
              </a:rPr>
              <a:t>)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966DA025-03E6-D36C-7151-32CF2F805EB7}"/>
              </a:ext>
            </a:extLst>
          </p:cNvPr>
          <p:cNvSpPr txBox="1"/>
          <p:nvPr/>
        </p:nvSpPr>
        <p:spPr>
          <a:xfrm>
            <a:off x="6363496" y="1573032"/>
            <a:ext cx="4140474" cy="646331"/>
          </a:xfrm>
          <a:prstGeom prst="rect">
            <a:avLst/>
          </a:prstGeom>
          <a:noFill/>
          <a:ln>
            <a:solidFill>
              <a:srgbClr val="0E9997"/>
            </a:solidFill>
          </a:ln>
        </p:spPr>
        <p:txBody>
          <a:bodyPr wrap="square" rtlCol="0">
            <a:spAutoFit/>
          </a:bodyPr>
          <a:lstStyle/>
          <a:p>
            <a:r>
              <a:rPr lang="ca-ES" dirty="0" err="1">
                <a:solidFill>
                  <a:srgbClr val="0E9997"/>
                </a:solidFill>
              </a:rPr>
              <a:t>Unificación</a:t>
            </a:r>
            <a:r>
              <a:rPr lang="ca-ES" dirty="0">
                <a:solidFill>
                  <a:srgbClr val="0E9997"/>
                </a:solidFill>
              </a:rPr>
              <a:t> del </a:t>
            </a:r>
            <a:r>
              <a:rPr lang="ca-ES" dirty="0" err="1">
                <a:solidFill>
                  <a:srgbClr val="0E9997"/>
                </a:solidFill>
              </a:rPr>
              <a:t>precio</a:t>
            </a:r>
            <a:r>
              <a:rPr lang="ca-ES" dirty="0">
                <a:solidFill>
                  <a:srgbClr val="0E9997"/>
                </a:solidFill>
              </a:rPr>
              <a:t>, </a:t>
            </a:r>
            <a:r>
              <a:rPr lang="ca-ES" dirty="0" err="1">
                <a:solidFill>
                  <a:srgbClr val="0E9997"/>
                </a:solidFill>
              </a:rPr>
              <a:t>conlleva</a:t>
            </a:r>
            <a:r>
              <a:rPr lang="ca-ES" dirty="0">
                <a:solidFill>
                  <a:srgbClr val="0E9997"/>
                </a:solidFill>
              </a:rPr>
              <a:t> a que </a:t>
            </a:r>
            <a:r>
              <a:rPr lang="ca-ES" dirty="0" err="1">
                <a:solidFill>
                  <a:srgbClr val="0E9997"/>
                </a:solidFill>
              </a:rPr>
              <a:t>todo</a:t>
            </a:r>
            <a:r>
              <a:rPr lang="ca-ES" dirty="0">
                <a:solidFill>
                  <a:srgbClr val="0E9997"/>
                </a:solidFill>
              </a:rPr>
              <a:t> el </a:t>
            </a:r>
            <a:r>
              <a:rPr lang="ca-ES" dirty="0" err="1">
                <a:solidFill>
                  <a:srgbClr val="0E9997"/>
                </a:solidFill>
              </a:rPr>
              <a:t>petróleo</a:t>
            </a:r>
            <a:r>
              <a:rPr lang="ca-ES" dirty="0">
                <a:solidFill>
                  <a:srgbClr val="0E9997"/>
                </a:solidFill>
              </a:rPr>
              <a:t> se paga igual</a:t>
            </a:r>
          </a:p>
        </p:txBody>
      </p:sp>
      <p:pic>
        <p:nvPicPr>
          <p:cNvPr id="3" name="Picture 4" descr="esultado de imagen de texas oil intermediate">
            <a:extLst>
              <a:ext uri="{FF2B5EF4-FFF2-40B4-BE49-F238E27FC236}">
                <a16:creationId xmlns:a16="http://schemas.microsoft.com/office/drawing/2014/main" id="{6C96462B-E353-931F-9195-4ACB75ADC10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05" b="4589"/>
          <a:stretch/>
        </p:blipFill>
        <p:spPr bwMode="auto">
          <a:xfrm>
            <a:off x="1130710" y="2441239"/>
            <a:ext cx="3085210" cy="4211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Resultado de imagen de oil production cost comparision&quot;">
            <a:extLst>
              <a:ext uri="{FF2B5EF4-FFF2-40B4-BE49-F238E27FC236}">
                <a16:creationId xmlns:a16="http://schemas.microsoft.com/office/drawing/2014/main" id="{32396A5E-C0EF-A01E-0B4F-35426D18A3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24" r="-3" b="14246"/>
          <a:stretch/>
        </p:blipFill>
        <p:spPr bwMode="auto">
          <a:xfrm>
            <a:off x="5498681" y="2818006"/>
            <a:ext cx="5562609" cy="3457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72309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489B2F-DD50-1D5C-F405-9A0229D8B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2467" y="470638"/>
            <a:ext cx="11667066" cy="741680"/>
          </a:xfrm>
          <a:ln>
            <a:solidFill>
              <a:srgbClr val="0E9997"/>
            </a:solidFill>
          </a:ln>
        </p:spPr>
        <p:txBody>
          <a:bodyPr>
            <a:normAutofit/>
          </a:bodyPr>
          <a:lstStyle/>
          <a:p>
            <a:r>
              <a:rPr lang="ca-ES" dirty="0"/>
              <a:t>La </a:t>
            </a:r>
            <a:r>
              <a:rPr lang="ca-ES" dirty="0" err="1"/>
              <a:t>función</a:t>
            </a:r>
            <a:r>
              <a:rPr lang="ca-ES" dirty="0"/>
              <a:t> </a:t>
            </a:r>
            <a:r>
              <a:rPr lang="ca-ES" dirty="0" err="1"/>
              <a:t>sistémica</a:t>
            </a:r>
            <a:r>
              <a:rPr lang="ca-ES" dirty="0"/>
              <a:t> del </a:t>
            </a:r>
            <a:r>
              <a:rPr lang="ca-ES" dirty="0" err="1"/>
              <a:t>precio</a:t>
            </a:r>
            <a:r>
              <a:rPr lang="ca-ES" dirty="0"/>
              <a:t> del Petróleo </a:t>
            </a:r>
          </a:p>
        </p:txBody>
      </p:sp>
      <p:pic>
        <p:nvPicPr>
          <p:cNvPr id="4" name="Picture 2" descr="magen relacionada">
            <a:extLst>
              <a:ext uri="{FF2B5EF4-FFF2-40B4-BE49-F238E27FC236}">
                <a16:creationId xmlns:a16="http://schemas.microsoft.com/office/drawing/2014/main" id="{1B16150D-7509-69D2-B508-FE9A41C310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0965" y="2388235"/>
            <a:ext cx="4456153" cy="313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l Minotauro global">
            <a:extLst>
              <a:ext uri="{FF2B5EF4-FFF2-40B4-BE49-F238E27FC236}">
                <a16:creationId xmlns:a16="http://schemas.microsoft.com/office/drawing/2014/main" id="{6BBDEA72-6D25-FB69-E728-884084B2ED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17" y="1524493"/>
            <a:ext cx="3089822" cy="4862869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14464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2F91E3-680D-4F6A-C0E9-8B89C03EA5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8667" y="365126"/>
            <a:ext cx="11633200" cy="1141942"/>
          </a:xfrm>
        </p:spPr>
        <p:txBody>
          <a:bodyPr>
            <a:normAutofit fontScale="90000"/>
          </a:bodyPr>
          <a:lstStyle/>
          <a:p>
            <a:r>
              <a:rPr lang="es-ES" dirty="0"/>
              <a:t>Principales diferencias entre les fuentes fósiles y las renovables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9A5E1AA-C1B4-DB77-5EBB-9A23D738B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5967" y="1642973"/>
            <a:ext cx="10480065" cy="4427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847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1870B9B9-580E-4290-118E-2D5983414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992" y="364490"/>
            <a:ext cx="11521440" cy="840296"/>
          </a:xfrm>
        </p:spPr>
        <p:txBody>
          <a:bodyPr>
            <a:normAutofit fontScale="90000"/>
          </a:bodyPr>
          <a:lstStyle/>
          <a:p>
            <a:r>
              <a:rPr lang="es-ES" dirty="0"/>
              <a:t>Una de los efectos de diseñar la transición con mentalidad fósil: mercantilización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873A5CE-3711-BE3B-EAF1-92CA26534748}"/>
              </a:ext>
            </a:extLst>
          </p:cNvPr>
          <p:cNvSpPr txBox="1"/>
          <p:nvPr/>
        </p:nvSpPr>
        <p:spPr>
          <a:xfrm>
            <a:off x="538163" y="1638254"/>
            <a:ext cx="38766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“</a:t>
            </a:r>
            <a:r>
              <a:rPr lang="es-ES" dirty="0" err="1"/>
              <a:t>Building</a:t>
            </a:r>
            <a:r>
              <a:rPr lang="es-ES" dirty="0"/>
              <a:t> solar </a:t>
            </a:r>
            <a:r>
              <a:rPr lang="es-ES" dirty="0" err="1"/>
              <a:t>photovoltaic</a:t>
            </a:r>
            <a:r>
              <a:rPr lang="es-ES" dirty="0"/>
              <a:t> (PV) </a:t>
            </a:r>
            <a:r>
              <a:rPr lang="es-ES" dirty="0" err="1"/>
              <a:t>plants</a:t>
            </a:r>
            <a:r>
              <a:rPr lang="es-ES" dirty="0"/>
              <a:t>, </a:t>
            </a:r>
            <a:r>
              <a:rPr lang="es-ES" dirty="0" err="1"/>
              <a:t>wind</a:t>
            </a:r>
            <a:r>
              <a:rPr lang="es-ES" dirty="0"/>
              <a:t> </a:t>
            </a:r>
            <a:r>
              <a:rPr lang="es-ES" dirty="0" err="1"/>
              <a:t>farms</a:t>
            </a:r>
            <a:r>
              <a:rPr lang="es-ES" dirty="0"/>
              <a:t> and </a:t>
            </a:r>
            <a:r>
              <a:rPr lang="es-ES" dirty="0" err="1"/>
              <a:t>electric</a:t>
            </a:r>
            <a:r>
              <a:rPr lang="es-ES" dirty="0"/>
              <a:t> </a:t>
            </a:r>
            <a:r>
              <a:rPr lang="es-ES" dirty="0" err="1"/>
              <a:t>vehicles</a:t>
            </a:r>
            <a:r>
              <a:rPr lang="es-ES" dirty="0"/>
              <a:t> (</a:t>
            </a:r>
            <a:r>
              <a:rPr lang="es-ES" dirty="0" err="1"/>
              <a:t>EVs</a:t>
            </a:r>
            <a:r>
              <a:rPr lang="es-ES" dirty="0"/>
              <a:t>) </a:t>
            </a:r>
            <a:r>
              <a:rPr lang="es-ES" dirty="0" err="1"/>
              <a:t>generally</a:t>
            </a:r>
            <a:r>
              <a:rPr lang="es-ES" dirty="0"/>
              <a:t> </a:t>
            </a:r>
            <a:r>
              <a:rPr lang="es-ES" dirty="0" err="1"/>
              <a:t>requires</a:t>
            </a:r>
            <a:r>
              <a:rPr lang="es-ES" dirty="0"/>
              <a:t> more </a:t>
            </a:r>
            <a:r>
              <a:rPr lang="es-ES" dirty="0" err="1"/>
              <a:t>minerals</a:t>
            </a:r>
            <a:r>
              <a:rPr lang="es-ES" dirty="0"/>
              <a:t> </a:t>
            </a:r>
            <a:r>
              <a:rPr lang="es-ES" dirty="0" err="1"/>
              <a:t>than</a:t>
            </a:r>
            <a:r>
              <a:rPr lang="es-ES" dirty="0"/>
              <a:t> </a:t>
            </a:r>
            <a:r>
              <a:rPr lang="es-ES" dirty="0" err="1"/>
              <a:t>their</a:t>
            </a:r>
            <a:r>
              <a:rPr lang="es-ES" dirty="0"/>
              <a:t> </a:t>
            </a:r>
            <a:r>
              <a:rPr lang="es-ES" dirty="0" err="1"/>
              <a:t>fossil</a:t>
            </a:r>
            <a:r>
              <a:rPr lang="es-ES" dirty="0"/>
              <a:t> </a:t>
            </a:r>
            <a:r>
              <a:rPr lang="es-ES" dirty="0" err="1"/>
              <a:t>fuelbased</a:t>
            </a:r>
            <a:r>
              <a:rPr lang="es-ES" dirty="0"/>
              <a:t> </a:t>
            </a:r>
            <a:r>
              <a:rPr lang="es-ES" dirty="0" err="1"/>
              <a:t>counterparts</a:t>
            </a:r>
            <a:r>
              <a:rPr lang="es-ES" dirty="0"/>
              <a:t>. A </a:t>
            </a:r>
            <a:r>
              <a:rPr lang="es-ES" dirty="0" err="1"/>
              <a:t>typical</a:t>
            </a:r>
            <a:r>
              <a:rPr lang="es-ES" dirty="0"/>
              <a:t> </a:t>
            </a:r>
            <a:r>
              <a:rPr lang="es-ES" dirty="0" err="1"/>
              <a:t>electric</a:t>
            </a:r>
            <a:r>
              <a:rPr lang="es-ES" dirty="0"/>
              <a:t> car </a:t>
            </a:r>
            <a:r>
              <a:rPr lang="es-ES" dirty="0" err="1"/>
              <a:t>requires</a:t>
            </a:r>
            <a:r>
              <a:rPr lang="es-ES" dirty="0"/>
              <a:t> </a:t>
            </a:r>
            <a:r>
              <a:rPr lang="es-ES" dirty="0" err="1"/>
              <a:t>six</a:t>
            </a:r>
            <a:r>
              <a:rPr lang="es-ES" dirty="0"/>
              <a:t> times </a:t>
            </a:r>
            <a:r>
              <a:rPr lang="es-ES" dirty="0" err="1"/>
              <a:t>the</a:t>
            </a:r>
            <a:r>
              <a:rPr lang="es-ES" dirty="0"/>
              <a:t> mineral inputs </a:t>
            </a:r>
            <a:r>
              <a:rPr lang="es-ES" dirty="0" err="1"/>
              <a:t>of</a:t>
            </a:r>
            <a:r>
              <a:rPr lang="es-ES" dirty="0"/>
              <a:t> a </a:t>
            </a:r>
            <a:r>
              <a:rPr lang="es-ES" dirty="0" err="1"/>
              <a:t>conventional</a:t>
            </a:r>
            <a:r>
              <a:rPr lang="es-ES" dirty="0"/>
              <a:t> car, and </a:t>
            </a:r>
            <a:r>
              <a:rPr lang="es-ES" dirty="0" err="1"/>
              <a:t>an</a:t>
            </a:r>
            <a:r>
              <a:rPr lang="es-ES" dirty="0"/>
              <a:t> </a:t>
            </a:r>
            <a:r>
              <a:rPr lang="es-ES" dirty="0" err="1"/>
              <a:t>onshore</a:t>
            </a:r>
            <a:r>
              <a:rPr lang="es-ES" dirty="0"/>
              <a:t> </a:t>
            </a:r>
            <a:r>
              <a:rPr lang="es-ES" dirty="0" err="1"/>
              <a:t>wind</a:t>
            </a:r>
            <a:r>
              <a:rPr lang="es-ES" dirty="0"/>
              <a:t> </a:t>
            </a:r>
            <a:r>
              <a:rPr lang="es-ES" dirty="0" err="1"/>
              <a:t>plant</a:t>
            </a:r>
            <a:r>
              <a:rPr lang="es-ES" dirty="0"/>
              <a:t> </a:t>
            </a:r>
            <a:r>
              <a:rPr lang="es-ES" dirty="0" err="1"/>
              <a:t>requires</a:t>
            </a:r>
            <a:r>
              <a:rPr lang="es-ES" dirty="0"/>
              <a:t> </a:t>
            </a:r>
            <a:r>
              <a:rPr lang="es-ES" dirty="0" err="1"/>
              <a:t>nine</a:t>
            </a:r>
            <a:r>
              <a:rPr lang="es-ES" dirty="0"/>
              <a:t> times more mineral </a:t>
            </a:r>
            <a:r>
              <a:rPr lang="es-ES" dirty="0" err="1"/>
              <a:t>resources</a:t>
            </a:r>
            <a:r>
              <a:rPr lang="es-ES" dirty="0"/>
              <a:t> </a:t>
            </a:r>
            <a:r>
              <a:rPr lang="es-ES" dirty="0" err="1"/>
              <a:t>than</a:t>
            </a:r>
            <a:r>
              <a:rPr lang="es-ES" dirty="0"/>
              <a:t> a gas-</a:t>
            </a:r>
            <a:r>
              <a:rPr lang="es-ES" dirty="0" err="1"/>
              <a:t>fired</a:t>
            </a:r>
            <a:r>
              <a:rPr lang="es-ES" dirty="0"/>
              <a:t> </a:t>
            </a:r>
            <a:r>
              <a:rPr lang="es-ES" dirty="0" err="1"/>
              <a:t>power</a:t>
            </a:r>
            <a:r>
              <a:rPr lang="es-ES" dirty="0"/>
              <a:t> </a:t>
            </a:r>
            <a:r>
              <a:rPr lang="es-ES" dirty="0" err="1"/>
              <a:t>plant</a:t>
            </a:r>
            <a:r>
              <a:rPr lang="es-ES" dirty="0"/>
              <a:t>. </a:t>
            </a:r>
            <a:r>
              <a:rPr lang="es-ES" dirty="0" err="1"/>
              <a:t>Since</a:t>
            </a:r>
            <a:r>
              <a:rPr lang="es-ES" dirty="0"/>
              <a:t> 2010, </a:t>
            </a:r>
            <a:r>
              <a:rPr lang="es-ES" dirty="0" err="1"/>
              <a:t>the</a:t>
            </a:r>
            <a:r>
              <a:rPr lang="es-ES" dirty="0"/>
              <a:t> </a:t>
            </a:r>
            <a:r>
              <a:rPr lang="es-ES" dirty="0" err="1"/>
              <a:t>average</a:t>
            </a:r>
            <a:r>
              <a:rPr lang="es-ES" dirty="0"/>
              <a:t> </a:t>
            </a:r>
            <a:r>
              <a:rPr lang="es-ES" dirty="0" err="1"/>
              <a:t>amount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minerals</a:t>
            </a:r>
            <a:r>
              <a:rPr lang="es-ES" dirty="0"/>
              <a:t> </a:t>
            </a:r>
            <a:r>
              <a:rPr lang="es-ES" dirty="0" err="1"/>
              <a:t>needed</a:t>
            </a:r>
            <a:r>
              <a:rPr lang="es-ES" dirty="0"/>
              <a:t> </a:t>
            </a:r>
            <a:r>
              <a:rPr lang="es-ES" dirty="0" err="1"/>
              <a:t>for</a:t>
            </a:r>
            <a:r>
              <a:rPr lang="es-ES" dirty="0"/>
              <a:t> a new </a:t>
            </a:r>
            <a:r>
              <a:rPr lang="es-ES" dirty="0" err="1"/>
              <a:t>unit</a:t>
            </a:r>
            <a:r>
              <a:rPr lang="es-ES" dirty="0"/>
              <a:t>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power</a:t>
            </a:r>
            <a:r>
              <a:rPr lang="es-ES" dirty="0"/>
              <a:t> </a:t>
            </a:r>
            <a:r>
              <a:rPr lang="es-ES" dirty="0" err="1"/>
              <a:t>generation</a:t>
            </a:r>
            <a:r>
              <a:rPr lang="es-ES" dirty="0"/>
              <a:t> </a:t>
            </a:r>
            <a:r>
              <a:rPr lang="es-ES" dirty="0" err="1"/>
              <a:t>capacity</a:t>
            </a:r>
            <a:r>
              <a:rPr lang="es-ES" dirty="0"/>
              <a:t> has </a:t>
            </a:r>
            <a:r>
              <a:rPr lang="es-ES" dirty="0" err="1"/>
              <a:t>increased</a:t>
            </a:r>
            <a:r>
              <a:rPr lang="es-ES" dirty="0"/>
              <a:t> </a:t>
            </a:r>
            <a:r>
              <a:rPr lang="es-ES" dirty="0" err="1"/>
              <a:t>by</a:t>
            </a:r>
            <a:r>
              <a:rPr lang="es-ES" dirty="0"/>
              <a:t> 50% as </a:t>
            </a:r>
            <a:r>
              <a:rPr lang="es-ES" dirty="0" err="1"/>
              <a:t>the</a:t>
            </a:r>
            <a:r>
              <a:rPr lang="es-ES" dirty="0"/>
              <a:t> share </a:t>
            </a:r>
            <a:r>
              <a:rPr lang="es-ES" dirty="0" err="1"/>
              <a:t>of</a:t>
            </a:r>
            <a:r>
              <a:rPr lang="es-ES" dirty="0"/>
              <a:t> </a:t>
            </a:r>
            <a:r>
              <a:rPr lang="es-ES" dirty="0" err="1"/>
              <a:t>renewables</a:t>
            </a:r>
            <a:r>
              <a:rPr lang="es-ES" dirty="0"/>
              <a:t> has </a:t>
            </a:r>
            <a:r>
              <a:rPr lang="es-ES" dirty="0" err="1"/>
              <a:t>risen</a:t>
            </a:r>
            <a:r>
              <a:rPr lang="es-ES" dirty="0"/>
              <a:t>” (EIA, 2022:5)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9B4C5AA8-73E8-80CC-FE61-32F89D89D0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6859" y="1720840"/>
            <a:ext cx="7236533" cy="4082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9512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3E9464-2218-BC6C-C895-108ABFDC34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2880" y="365125"/>
            <a:ext cx="11582400" cy="835025"/>
          </a:xfrm>
        </p:spPr>
        <p:txBody>
          <a:bodyPr>
            <a:normAutofit fontScale="90000"/>
          </a:bodyPr>
          <a:lstStyle/>
          <a:p>
            <a:r>
              <a:rPr lang="es-ES" dirty="0"/>
              <a:t>Una de los efectos de diseñar la transición con mentalidad fósil: mercantilización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FF55EBC-BC3B-49F6-05F1-4196FE022A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2306" y="1402800"/>
            <a:ext cx="8307387" cy="509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014987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327</TotalTime>
  <Words>787</Words>
  <Application>Microsoft Office PowerPoint</Application>
  <PresentationFormat>Pantalla panoràmica</PresentationFormat>
  <Paragraphs>66</Paragraphs>
  <Slides>20</Slides>
  <Notes>11</Notes>
  <HiddenSlides>0</HiddenSlides>
  <MMClips>0</MMClips>
  <ScaleCrop>false</ScaleCrop>
  <HeadingPairs>
    <vt:vector size="6" baseType="variant">
      <vt:variant>
        <vt:lpstr>Tipus de lletra utilitzats</vt:lpstr>
      </vt:variant>
      <vt:variant>
        <vt:i4>3</vt:i4>
      </vt:variant>
      <vt:variant>
        <vt:lpstr>Tema</vt:lpstr>
      </vt:variant>
      <vt:variant>
        <vt:i4>1</vt:i4>
      </vt:variant>
      <vt:variant>
        <vt:lpstr>Títols de les diapositives</vt:lpstr>
      </vt:variant>
      <vt:variant>
        <vt:i4>20</vt:i4>
      </vt:variant>
    </vt:vector>
  </HeadingPairs>
  <TitlesOfParts>
    <vt:vector size="24" baseType="lpstr">
      <vt:lpstr>Aptos</vt:lpstr>
      <vt:lpstr>Aptos Display</vt:lpstr>
      <vt:lpstr>Arial</vt:lpstr>
      <vt:lpstr>Tema de Office</vt:lpstr>
      <vt:lpstr>Transición energética y minerales estratégicos </vt:lpstr>
      <vt:lpstr>Esquema de la sesión</vt:lpstr>
      <vt:lpstr>El modelo energético visto desde la Economía Política</vt:lpstr>
      <vt:lpstr>Model energético, capitalismo y hegemonia</vt:lpstr>
      <vt:lpstr>Otras funciones del precio del Petróleo en el capitalismo</vt:lpstr>
      <vt:lpstr>La función sistémica del precio del Petróleo </vt:lpstr>
      <vt:lpstr>Principales diferencias entre les fuentes fósiles y las renovables</vt:lpstr>
      <vt:lpstr>Una de los efectos de diseñar la transición con mentalidad fósil: mercantilización</vt:lpstr>
      <vt:lpstr>Una de los efectos de diseñar la transición con mentalidad fósil: mercantilización</vt:lpstr>
      <vt:lpstr>Una de los efectos de diseñar la transición con mentalidad fósil: elitismo geográfico</vt:lpstr>
      <vt:lpstr>Una de los efectos de diseñar la transición con mentalidad fósil: elitismo geográfico</vt:lpstr>
      <vt:lpstr>Una de los efectos de diseñar la transición con mentalidad fósil: corporaciones privadas</vt:lpstr>
      <vt:lpstr>Una de los efectos de diseñar la transición con mentalidad fósil: corporaciones privadas ”fósiles”</vt:lpstr>
      <vt:lpstr>El debate de la soberanía y la gobernanza</vt:lpstr>
      <vt:lpstr>El debate de la soberanía y la gobernanza</vt:lpstr>
      <vt:lpstr>¿Son necesarias nuevas estructuras para el “control” de los precios?</vt:lpstr>
      <vt:lpstr>D1: ¿El auge de los minerales raros es “culpa de la transición energética?</vt:lpstr>
      <vt:lpstr>D2: ¿Transición, qué transición?</vt:lpstr>
      <vt:lpstr>Esquema de la sesión</vt:lpstr>
      <vt:lpstr>¡Muchas gracias!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Esquema de la xerrada</dc:title>
  <dc:creator>Aurelia Mañe Estrada</dc:creator>
  <cp:lastModifiedBy>Alexandre Peñalver Cabre</cp:lastModifiedBy>
  <cp:revision>10</cp:revision>
  <dcterms:created xsi:type="dcterms:W3CDTF">2024-06-02T07:31:46Z</dcterms:created>
  <dcterms:modified xsi:type="dcterms:W3CDTF">2024-06-07T09:11:10Z</dcterms:modified>
</cp:coreProperties>
</file>