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54" r:id="rId3"/>
    <p:sldId id="339" r:id="rId4"/>
    <p:sldId id="337" r:id="rId5"/>
    <p:sldId id="329" r:id="rId6"/>
    <p:sldId id="340" r:id="rId7"/>
    <p:sldId id="330" r:id="rId8"/>
    <p:sldId id="342" r:id="rId9"/>
    <p:sldId id="345" r:id="rId10"/>
    <p:sldId id="350" r:id="rId11"/>
    <p:sldId id="353" r:id="rId12"/>
    <p:sldId id="352" r:id="rId13"/>
    <p:sldId id="356" r:id="rId14"/>
    <p:sldId id="351" r:id="rId15"/>
    <p:sldId id="355" r:id="rId16"/>
    <p:sldId id="314" r:id="rId17"/>
  </p:sldIdLst>
  <p:sldSz cx="9144000" cy="6858000" type="screen4x3"/>
  <p:notesSz cx="9144000" cy="6858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E57759-DE9B-4F4A-B86D-E32728354744}" type="datetime1">
              <a:rPr lang="es-ES_tradnl"/>
              <a:pPr>
                <a:defRPr/>
              </a:pPr>
              <a:t>18/06/2024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137C37-3A6B-A24E-AAC1-C9E15917CF6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1420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8AA9881-A298-CA48-92B2-FC3A78E3510A}" type="datetime1">
              <a:rPr lang="es-ES_tradnl"/>
              <a:pPr>
                <a:defRPr/>
              </a:pPr>
              <a:t>18/06/2024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18DDD6C-4439-A543-88C8-E257BB24368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3178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altLang="ca-ES"/>
          </a:p>
        </p:txBody>
      </p:sp>
      <p:sp>
        <p:nvSpPr>
          <p:cNvPr id="1024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EA0AD9-F7A1-4F25-A628-E18220AF85D5}" type="slidenum">
              <a:rPr lang="es-ES_tradnl" altLang="ca-ES" smtClean="0">
                <a:latin typeface="Calibri" panose="020F0502020204030204" pitchFamily="34" charset="0"/>
              </a:rPr>
              <a:pPr/>
              <a:t>13</a:t>
            </a:fld>
            <a:endParaRPr lang="es-ES_tradnl" altLang="ca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1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446FB-E317-1A4B-A8EB-80B4EAAC814F}" type="datetime1">
              <a:rPr lang="es-ES_tradnl"/>
              <a:pPr>
                <a:defRPr/>
              </a:pPr>
              <a:t>18/06/2024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AD02-6CF1-AB41-9F76-92B1FBF5DBE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853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50E5-DDCA-E14C-A7C5-484982216964}" type="datetime1">
              <a:rPr lang="es-ES_tradnl"/>
              <a:pPr>
                <a:defRPr/>
              </a:pPr>
              <a:t>18/06/2024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C312-405F-364A-8961-29E5AC18C83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117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8672-5A79-EE43-81AD-35B70D58DB4C}" type="datetime1">
              <a:rPr lang="es-ES_tradnl"/>
              <a:pPr>
                <a:defRPr/>
              </a:pPr>
              <a:t>18/06/2024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AEDAF-6B8F-8D4A-ADF0-D61681511C1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142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81163-086D-3744-97CE-A287A3DC17B3}" type="datetime1">
              <a:rPr lang="es-ES_tradnl"/>
              <a:pPr>
                <a:defRPr/>
              </a:pPr>
              <a:t>18/06/2024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B866-7CA2-E64C-B922-044F71D6CA6C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974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A81D-4791-FC47-96FF-A60D83118796}" type="datetime1">
              <a:rPr lang="es-ES_tradnl"/>
              <a:pPr>
                <a:defRPr/>
              </a:pPr>
              <a:t>18/06/2024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47A3A-1985-A94B-8AA9-7502D7968E6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022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499C-9CF0-234C-9F43-DE626B1215B3}" type="datetime1">
              <a:rPr lang="es-ES_tradnl"/>
              <a:pPr>
                <a:defRPr/>
              </a:pPr>
              <a:t>18/06/2024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A3DF-452F-7641-B5B1-466CD40B005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792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BE2B0-9D37-8C47-AFDE-17BA1B75AF4E}" type="datetime1">
              <a:rPr lang="es-ES_tradnl"/>
              <a:pPr>
                <a:defRPr/>
              </a:pPr>
              <a:t>18/06/2024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92DF-5573-4E47-8C10-C6A623A0EA8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477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47F0-4A30-F34D-907E-AC12B5B82DD5}" type="datetime1">
              <a:rPr lang="es-ES_tradnl"/>
              <a:pPr>
                <a:defRPr/>
              </a:pPr>
              <a:t>18/06/2024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B8F90-C737-BB43-B3C5-263A942C66D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553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FB5A-9F5C-B746-84FF-8553C17B65C5}" type="datetime1">
              <a:rPr lang="es-ES_tradnl"/>
              <a:pPr>
                <a:defRPr/>
              </a:pPr>
              <a:t>18/06/2024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3F1B-6F32-0142-B670-A5C7E334C1C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922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03765-44EB-8849-B5E2-30AD8157A391}" type="datetime1">
              <a:rPr lang="es-ES_tradnl"/>
              <a:pPr>
                <a:defRPr/>
              </a:pPr>
              <a:t>18/06/2024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AB09-8396-4245-9714-63CAD36E4CE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515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E9C0-71EF-9D4A-95C4-F9AE33A3F15D}" type="datetime1">
              <a:rPr lang="es-ES_tradnl"/>
              <a:pPr>
                <a:defRPr/>
              </a:pPr>
              <a:t>18/06/2024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86BEC-21BA-F948-850A-A31D9C89562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640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 para editar título</a:t>
            </a:r>
            <a:endParaRPr lang="es-ES_tradnl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87E8F9B-485B-A249-873C-67C729675236}" type="datetime1">
              <a:rPr lang="es-ES_tradnl"/>
              <a:pPr>
                <a:defRPr/>
              </a:pPr>
              <a:t>18/06/2024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B1881ED-18BC-E14D-8A88-7A516A418A2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7803" y="260648"/>
            <a:ext cx="8756685" cy="403244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ítulo 1"/>
          <p:cNvSpPr>
            <a:spLocks noGrp="1"/>
          </p:cNvSpPr>
          <p:nvPr>
            <p:ph type="ctrTitle"/>
          </p:nvPr>
        </p:nvSpPr>
        <p:spPr>
          <a:xfrm>
            <a:off x="207803" y="2060848"/>
            <a:ext cx="8620125" cy="1152525"/>
          </a:xfrm>
        </p:spPr>
        <p:txBody>
          <a:bodyPr/>
          <a:lstStyle/>
          <a:p>
            <a:pPr eaLnBrk="1" hangingPunct="1"/>
            <a:br>
              <a:rPr lang="es-ES_tradnl" sz="3000" b="1" dirty="0">
                <a:solidFill>
                  <a:schemeClr val="bg1"/>
                </a:solidFill>
                <a:latin typeface="Garamond" charset="0"/>
                <a:ea typeface="ＭＳ Ｐゴシック" charset="0"/>
                <a:cs typeface="Garamond" charset="0"/>
              </a:rPr>
            </a:br>
            <a:br>
              <a:rPr lang="es-ES_tradnl" sz="3000" b="1" dirty="0">
                <a:solidFill>
                  <a:schemeClr val="bg1"/>
                </a:solidFill>
                <a:latin typeface="Garamond" charset="0"/>
                <a:ea typeface="ＭＳ Ｐゴシック" charset="0"/>
                <a:cs typeface="Garamond" charset="0"/>
              </a:rPr>
            </a:br>
            <a:br>
              <a:rPr lang="es-ES_tradnl" sz="3000" b="1" dirty="0">
                <a:solidFill>
                  <a:schemeClr val="bg1"/>
                </a:solidFill>
                <a:latin typeface="Garamond" charset="0"/>
                <a:ea typeface="ＭＳ Ｐゴシック" charset="0"/>
                <a:cs typeface="Garamond" charset="0"/>
              </a:rPr>
            </a:br>
            <a:br>
              <a:rPr lang="es-ES_tradnl" sz="3000" b="1" dirty="0">
                <a:solidFill>
                  <a:schemeClr val="bg1"/>
                </a:solidFill>
                <a:latin typeface="Garamond" charset="0"/>
                <a:ea typeface="ＭＳ Ｐゴシック" charset="0"/>
                <a:cs typeface="Garamond" charset="0"/>
              </a:rPr>
            </a:br>
            <a:br>
              <a:rPr lang="es-ES_tradnl" sz="3000" b="1" dirty="0">
                <a:solidFill>
                  <a:schemeClr val="bg1"/>
                </a:solidFill>
                <a:latin typeface="Garamond" charset="0"/>
                <a:ea typeface="ＭＳ Ｐゴシック" charset="0"/>
                <a:cs typeface="Garamond" charset="0"/>
              </a:rPr>
            </a:br>
            <a:br>
              <a:rPr lang="es-ES_tradnl" sz="4200" b="1" dirty="0">
                <a:solidFill>
                  <a:schemeClr val="bg1"/>
                </a:solidFill>
                <a:latin typeface="Garamond" charset="0"/>
                <a:ea typeface="ＭＳ Ｐゴシック" charset="0"/>
                <a:cs typeface="Garamond" charset="0"/>
              </a:rPr>
            </a:br>
            <a:br>
              <a:rPr lang="es-ES_tradnl" sz="4200" b="1" dirty="0">
                <a:solidFill>
                  <a:schemeClr val="bg1"/>
                </a:solidFill>
                <a:latin typeface="Garamond"/>
                <a:ea typeface="ＭＳ Ｐゴシック" charset="0"/>
                <a:cs typeface="Garamond"/>
              </a:rPr>
            </a:br>
            <a:r>
              <a:rPr lang="ca-ES" sz="5000" b="1" dirty="0">
                <a:latin typeface="Lucida Sans"/>
                <a:cs typeface="Lucida Sans"/>
              </a:rPr>
              <a:t>El </a:t>
            </a:r>
            <a:r>
              <a:rPr lang="ca-ES" sz="5000" b="1" dirty="0" err="1">
                <a:latin typeface="Lucida Sans"/>
                <a:cs typeface="Lucida Sans"/>
              </a:rPr>
              <a:t>Sahel</a:t>
            </a:r>
            <a:r>
              <a:rPr lang="ca-ES" sz="5000" b="1" dirty="0">
                <a:latin typeface="Lucida Sans"/>
                <a:cs typeface="Lucida Sans"/>
              </a:rPr>
              <a:t> </a:t>
            </a:r>
            <a:br>
              <a:rPr lang="ca-ES" sz="4000" dirty="0">
                <a:latin typeface="Lucida Sans"/>
                <a:cs typeface="Lucida Sans"/>
              </a:rPr>
            </a:br>
            <a:r>
              <a:rPr lang="ca-ES" sz="4000" i="1" dirty="0">
                <a:latin typeface="Lucida Sans"/>
                <a:cs typeface="Lucida Sans"/>
              </a:rPr>
              <a:t>entre canvi climàtic, mobilitat i conflictes</a:t>
            </a:r>
            <a:br>
              <a:rPr lang="ca-ES" sz="2800" b="1" dirty="0">
                <a:latin typeface="Garamond" charset="0"/>
                <a:ea typeface="ＭＳ Ｐゴシック" charset="0"/>
                <a:cs typeface="Garamond" charset="0"/>
              </a:rPr>
            </a:br>
            <a:br>
              <a:rPr lang="ca-E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br>
              <a:rPr lang="ca-E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br>
              <a:rPr lang="ca-E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a-ES" sz="2000" b="1" dirty="0">
                <a:latin typeface="Lucida Sans"/>
                <a:ea typeface="ＭＳ Ｐゴシック" charset="0"/>
                <a:cs typeface="Lucida Sans"/>
              </a:rPr>
              <a:t>Oriol Puig </a:t>
            </a:r>
            <a:r>
              <a:rPr lang="ca-ES" sz="2000" b="1" dirty="0" err="1">
                <a:latin typeface="Lucida Sans"/>
                <a:ea typeface="ＭＳ Ｐゴシック" charset="0"/>
                <a:cs typeface="Lucida Sans"/>
              </a:rPr>
              <a:t>Cepero</a:t>
            </a:r>
            <a:br>
              <a:rPr lang="ca-ES" sz="2000" dirty="0">
                <a:latin typeface="Lucida Sans"/>
                <a:ea typeface="ＭＳ Ｐゴシック" charset="0"/>
                <a:cs typeface="Lucida Sans"/>
              </a:rPr>
            </a:br>
            <a:r>
              <a:rPr lang="ca-ES" sz="1800" dirty="0">
                <a:latin typeface="Lucida Sans"/>
                <a:ea typeface="ＭＳ Ｐゴシック" charset="0"/>
                <a:cs typeface="Lucida Sans"/>
              </a:rPr>
              <a:t>Investigador associat Barcelona Centre for International </a:t>
            </a:r>
            <a:r>
              <a:rPr lang="ca-ES" sz="1800" dirty="0" err="1">
                <a:latin typeface="Lucida Sans"/>
                <a:ea typeface="ＭＳ Ｐゴシック" charset="0"/>
                <a:cs typeface="Lucida Sans"/>
              </a:rPr>
              <a:t>Affairs</a:t>
            </a:r>
            <a:r>
              <a:rPr lang="ca-ES" sz="1800" dirty="0">
                <a:latin typeface="Lucida Sans"/>
                <a:ea typeface="ＭＳ Ｐゴシック" charset="0"/>
                <a:cs typeface="Lucida Sans"/>
              </a:rPr>
              <a:t> (CIDOB), GRITIM-</a:t>
            </a:r>
            <a:r>
              <a:rPr lang="ca-ES" sz="1800" dirty="0" err="1">
                <a:latin typeface="Lucida Sans"/>
                <a:ea typeface="ＭＳ Ｐゴシック" charset="0"/>
                <a:cs typeface="Lucida Sans"/>
              </a:rPr>
              <a:t>Upf</a:t>
            </a:r>
            <a:br>
              <a:rPr lang="ca-ES" sz="1800" dirty="0">
                <a:latin typeface="Lucida Sans"/>
                <a:ea typeface="ＭＳ Ｐゴシック" charset="0"/>
                <a:cs typeface="Lucida Sans"/>
              </a:rPr>
            </a:br>
            <a:r>
              <a:rPr lang="ca-ES" sz="1800" dirty="0">
                <a:latin typeface="Lucida Sans"/>
                <a:ea typeface="ＭＳ Ｐゴシック" charset="0"/>
                <a:cs typeface="Lucida Sans"/>
              </a:rPr>
              <a:t>Professor Associat UPF &amp; UOC</a:t>
            </a:r>
            <a:br>
              <a:rPr lang="ca-ES" sz="1800" dirty="0">
                <a:latin typeface="Lucida Sans"/>
                <a:ea typeface="ＭＳ Ｐゴシック" charset="0"/>
                <a:cs typeface="Lucida Sans"/>
              </a:rPr>
            </a:br>
            <a:r>
              <a:rPr lang="ca-ES" sz="1800" u="sng" dirty="0">
                <a:solidFill>
                  <a:srgbClr val="0000FF"/>
                </a:solidFill>
                <a:latin typeface="Lucida Sans"/>
                <a:ea typeface="ＭＳ Ｐゴシック" charset="0"/>
                <a:cs typeface="Lucida Sans"/>
              </a:rPr>
              <a:t>oriol.puig@upf.edu</a:t>
            </a:r>
            <a:br>
              <a:rPr lang="es-ES_tradnl" sz="2000" u="sng" dirty="0">
                <a:solidFill>
                  <a:srgbClr val="0000FF"/>
                </a:solidFill>
                <a:latin typeface="Lucida Sans"/>
                <a:ea typeface="ＭＳ Ｐゴシック" charset="0"/>
                <a:cs typeface="Lucida Sans"/>
              </a:rPr>
            </a:br>
            <a:br>
              <a:rPr lang="es-ES_tradnl" sz="2000" dirty="0">
                <a:latin typeface="Lucida Sans"/>
                <a:ea typeface="ＭＳ Ｐゴシック" charset="0"/>
                <a:cs typeface="Lucida Sans"/>
              </a:rPr>
            </a:br>
            <a:br>
              <a:rPr lang="es-ES_tradnl" sz="2000" dirty="0">
                <a:latin typeface="Lucida Sans"/>
                <a:ea typeface="ＭＳ Ｐゴシック" charset="0"/>
                <a:cs typeface="Lucida Sans"/>
              </a:rPr>
            </a:br>
            <a:br>
              <a:rPr lang="es-ES_tradnl" sz="2200" dirty="0">
                <a:latin typeface="Garamond" charset="0"/>
                <a:ea typeface="ＭＳ Ｐゴシック" charset="0"/>
                <a:cs typeface="Garamond" charset="0"/>
              </a:rPr>
            </a:br>
            <a:endParaRPr lang="es-ES_tradnl" sz="2200" dirty="0">
              <a:latin typeface="Garamond" charset="0"/>
              <a:ea typeface="ＭＳ Ｐゴシック" charset="0"/>
              <a:cs typeface="Garamond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4559300" y="3416300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400" imgH="25400" progId="">
                  <p:embed/>
                </p:oleObj>
              </mc:Choice>
              <mc:Fallback>
                <p:oleObj r:id="rId2" imgW="25400" imgH="2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416300"/>
                        <a:ext cx="25400" cy="2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343478" y="836712"/>
            <a:ext cx="8429625" cy="22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04059" y="206955"/>
            <a:ext cx="83532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3000" b="1" dirty="0">
                <a:solidFill>
                  <a:srgbClr val="800000"/>
                </a:solidFill>
                <a:latin typeface="Lucida Sans"/>
                <a:cs typeface="Lucida Sans"/>
              </a:rPr>
              <a:t>Canvi climàtic al </a:t>
            </a:r>
            <a:r>
              <a:rPr lang="ca-ES" sz="3000" b="1" dirty="0" err="1">
                <a:solidFill>
                  <a:srgbClr val="800000"/>
                </a:solidFill>
                <a:latin typeface="Lucida Sans"/>
                <a:cs typeface="Lucida Sans"/>
              </a:rPr>
              <a:t>Sahel</a:t>
            </a:r>
            <a:r>
              <a:rPr lang="ca-ES" sz="3000" b="1" dirty="0">
                <a:solidFill>
                  <a:srgbClr val="800000"/>
                </a:solidFill>
                <a:latin typeface="Lucida Sans"/>
                <a:cs typeface="Lucida Sans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24650" y="1394972"/>
            <a:ext cx="73907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endParaRPr lang="en-GB" sz="2400" b="1" dirty="0"/>
          </a:p>
          <a:p>
            <a:pPr algn="just"/>
            <a:endParaRPr lang="en-GB" sz="2400" dirty="0">
              <a:solidFill>
                <a:srgbClr val="1C181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2400" dirty="0">
              <a:solidFill>
                <a:srgbClr val="1C181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707" y="1196752"/>
            <a:ext cx="8037029" cy="120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4000"/>
              </a:lnSpc>
              <a:buFont typeface="Arial"/>
              <a:buChar char="•"/>
            </a:pPr>
            <a:r>
              <a:rPr lang="ca-ES" sz="1600" dirty="0">
                <a:latin typeface="Lucida Sans"/>
                <a:cs typeface="Lucida Sans"/>
              </a:rPr>
              <a:t>Canvi climàtic=</a:t>
            </a:r>
            <a:r>
              <a:rPr lang="ca-ES" sz="1600" b="1" dirty="0">
                <a:latin typeface="Lucida Sans"/>
                <a:cs typeface="Lucida Sans"/>
              </a:rPr>
              <a:t>factor important interrelaciona</a:t>
            </a:r>
            <a:r>
              <a:rPr lang="ca-ES" sz="1600" b="1" u="sng" dirty="0">
                <a:latin typeface="Lucida Sans"/>
                <a:cs typeface="Lucida Sans"/>
              </a:rPr>
              <a:t>t sempre </a:t>
            </a:r>
            <a:r>
              <a:rPr lang="ca-ES" sz="1600" b="1" dirty="0">
                <a:latin typeface="Lucida Sans"/>
                <a:cs typeface="Lucida Sans"/>
              </a:rPr>
              <a:t>amb factors socials i polítics</a:t>
            </a: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endParaRPr lang="ca-ES" sz="1600" b="1" dirty="0">
              <a:latin typeface="Lucida Sans"/>
              <a:cs typeface="Lucida Sans"/>
            </a:endParaRP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r>
              <a:rPr lang="ca-ES" sz="1600" dirty="0">
                <a:latin typeface="Lucida Sans"/>
                <a:cs typeface="Lucida Sans"/>
              </a:rPr>
              <a:t>Possibilitat d’</a:t>
            </a:r>
            <a:r>
              <a:rPr lang="ca-ES" sz="1600" b="1" dirty="0">
                <a:latin typeface="Lucida Sans"/>
                <a:cs typeface="Lucida Sans"/>
              </a:rPr>
              <a:t>agreujar les vulnerabilitats </a:t>
            </a:r>
            <a:r>
              <a:rPr lang="ca-ES" sz="1600" dirty="0">
                <a:latin typeface="Lucida Sans"/>
                <a:cs typeface="Lucida Sans"/>
              </a:rPr>
              <a:t>existents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24650" y="2595300"/>
            <a:ext cx="6021635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s-ES_tradnl" b="1" dirty="0">
                <a:solidFill>
                  <a:schemeClr val="bg1"/>
                </a:solidFill>
                <a:latin typeface="Lucida Sans"/>
                <a:cs typeface="Lucida Sans"/>
              </a:rPr>
              <a:t>NO DESPOLITITZAR FAM I CONFLICTES</a:t>
            </a:r>
          </a:p>
        </p:txBody>
      </p:sp>
      <p:pic>
        <p:nvPicPr>
          <p:cNvPr id="12" name="Picture 2" descr="descarga (3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9" y="3645024"/>
            <a:ext cx="7866896" cy="2912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01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85750" y="3780856"/>
            <a:ext cx="5482394" cy="2183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4559300" y="3416300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400" imgH="25400" progId="">
                  <p:embed/>
                </p:oleObj>
              </mc:Choice>
              <mc:Fallback>
                <p:oleObj r:id="rId2" imgW="25400" imgH="2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416300"/>
                        <a:ext cx="25400" cy="2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343478" y="836712"/>
            <a:ext cx="8429625" cy="22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85750" y="206955"/>
            <a:ext cx="83532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3000" b="1" dirty="0">
                <a:solidFill>
                  <a:srgbClr val="800000"/>
                </a:solidFill>
                <a:latin typeface="Lucida Sans"/>
                <a:cs typeface="Lucida Sans"/>
              </a:rPr>
              <a:t>Impactes </a:t>
            </a:r>
            <a:r>
              <a:rPr lang="es-ES_tradnl" sz="3000" b="1" dirty="0" err="1">
                <a:solidFill>
                  <a:srgbClr val="800000"/>
                </a:solidFill>
                <a:latin typeface="Lucida Sans"/>
                <a:cs typeface="Lucida Sans"/>
              </a:rPr>
              <a:t>canvi</a:t>
            </a:r>
            <a:r>
              <a:rPr lang="es-ES_tradnl" sz="3000" b="1" dirty="0">
                <a:solidFill>
                  <a:srgbClr val="800000"/>
                </a:solidFill>
                <a:latin typeface="Lucida Sans"/>
                <a:cs typeface="Lucida Sans"/>
              </a:rPr>
              <a:t> </a:t>
            </a:r>
            <a:r>
              <a:rPr lang="es-ES_tradnl" sz="3000" b="1" dirty="0" err="1">
                <a:solidFill>
                  <a:srgbClr val="800000"/>
                </a:solidFill>
                <a:latin typeface="Lucida Sans"/>
                <a:cs typeface="Lucida Sans"/>
              </a:rPr>
              <a:t>climàtic</a:t>
            </a:r>
            <a:r>
              <a:rPr lang="es-ES_tradnl" sz="3000" b="1" dirty="0">
                <a:solidFill>
                  <a:srgbClr val="800000"/>
                </a:solidFill>
                <a:latin typeface="Lucida Sans"/>
                <a:cs typeface="Lucida Sans"/>
              </a:rPr>
              <a:t> al </a:t>
            </a:r>
            <a:r>
              <a:rPr lang="es-ES_tradnl" sz="3000" b="1" dirty="0" err="1">
                <a:solidFill>
                  <a:srgbClr val="800000"/>
                </a:solidFill>
                <a:latin typeface="Lucida Sans"/>
                <a:cs typeface="Lucida Sans"/>
              </a:rPr>
              <a:t>Sahel</a:t>
            </a:r>
            <a:r>
              <a:rPr lang="es-ES_tradnl" sz="3000" b="1" dirty="0">
                <a:solidFill>
                  <a:srgbClr val="800000"/>
                </a:solidFill>
                <a:latin typeface="Lucida Sans"/>
                <a:cs typeface="Lucida Sans"/>
              </a:rPr>
              <a:t> </a:t>
            </a:r>
            <a:endParaRPr lang="en-US" sz="3000" b="1" dirty="0">
              <a:solidFill>
                <a:srgbClr val="800000"/>
              </a:solidFill>
              <a:latin typeface="Lucida Sans"/>
              <a:cs typeface="Lucida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4650" y="1394972"/>
            <a:ext cx="73907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endParaRPr lang="en-GB" sz="2400" b="1" dirty="0"/>
          </a:p>
          <a:p>
            <a:pPr algn="just"/>
            <a:endParaRPr lang="en-GB" sz="2400" dirty="0">
              <a:solidFill>
                <a:srgbClr val="1C181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2400" dirty="0">
              <a:solidFill>
                <a:srgbClr val="1C181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478" y="1166277"/>
            <a:ext cx="5879736" cy="479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4000"/>
              </a:lnSpc>
              <a:buFont typeface="Arial"/>
              <a:buChar char="•"/>
            </a:pPr>
            <a:r>
              <a:rPr lang="ca-ES" dirty="0">
                <a:latin typeface="Lucida Sans"/>
                <a:cs typeface="Lucida Sans"/>
              </a:rPr>
              <a:t>¿</a:t>
            </a:r>
            <a:r>
              <a:rPr lang="ca-ES" b="1" u="sng" dirty="0">
                <a:latin typeface="Lucida Sans"/>
                <a:cs typeface="Lucida Sans"/>
              </a:rPr>
              <a:t>Desertització </a:t>
            </a:r>
            <a:r>
              <a:rPr lang="ca-ES" dirty="0">
                <a:latin typeface="Lucida Sans"/>
                <a:cs typeface="Lucida Sans"/>
              </a:rPr>
              <a:t>i/o </a:t>
            </a:r>
            <a:r>
              <a:rPr lang="ca-ES" b="1" u="sng" dirty="0">
                <a:latin typeface="Lucida Sans"/>
                <a:cs typeface="Lucida Sans"/>
              </a:rPr>
              <a:t>reverdiment</a:t>
            </a:r>
            <a:r>
              <a:rPr lang="ca-ES" dirty="0">
                <a:latin typeface="Lucida Sans"/>
                <a:cs typeface="Lucida Sans"/>
              </a:rPr>
              <a:t>?</a:t>
            </a:r>
          </a:p>
          <a:p>
            <a:pPr>
              <a:lnSpc>
                <a:spcPct val="114000"/>
              </a:lnSpc>
            </a:pPr>
            <a:endParaRPr lang="ca-ES" dirty="0">
              <a:latin typeface="Lucida Sans"/>
              <a:cs typeface="Lucida Sans"/>
            </a:endParaRP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r>
              <a:rPr lang="ca-ES" dirty="0">
                <a:latin typeface="Lucida Sans"/>
                <a:cs typeface="Lucida Sans"/>
              </a:rPr>
              <a:t>Projeccions climàtiques </a:t>
            </a:r>
            <a:r>
              <a:rPr lang="ca-ES" b="1" u="sng" dirty="0">
                <a:latin typeface="Lucida Sans"/>
                <a:cs typeface="Lucida Sans"/>
              </a:rPr>
              <a:t>no concloents</a:t>
            </a: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endParaRPr lang="ca-ES" dirty="0">
              <a:latin typeface="Lucida Sans"/>
              <a:cs typeface="Lucida Sans"/>
            </a:endParaRP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r>
              <a:rPr lang="ca-ES" dirty="0">
                <a:latin typeface="Lucida Sans"/>
                <a:cs typeface="Lucida Sans"/>
              </a:rPr>
              <a:t>Consens acadèmic (IPCC, 2019):</a:t>
            </a: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endParaRPr lang="es-ES_tradnl" dirty="0">
              <a:latin typeface="Lucida Sans"/>
              <a:cs typeface="Lucida Sans"/>
            </a:endParaRP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endParaRPr lang="es-ES_tradnl" dirty="0">
              <a:latin typeface="Lucida Sans"/>
              <a:cs typeface="Lucida Sans"/>
            </a:endParaRP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endParaRPr lang="es-ES_tradnl" sz="2000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914400" lvl="1" indent="-457200">
              <a:lnSpc>
                <a:spcPct val="114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a-ES" sz="2000" b="1" dirty="0">
                <a:solidFill>
                  <a:srgbClr val="FFFFFF"/>
                </a:solidFill>
                <a:latin typeface="Lucida Sans"/>
                <a:cs typeface="Lucida Sans"/>
              </a:rPr>
              <a:t>+ variabilitat de les pluges</a:t>
            </a:r>
          </a:p>
          <a:p>
            <a:pPr marL="914400" lvl="1" indent="-457200">
              <a:lnSpc>
                <a:spcPct val="114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a-ES" sz="2000" b="1" dirty="0">
                <a:solidFill>
                  <a:srgbClr val="FFFFFF"/>
                </a:solidFill>
                <a:latin typeface="Lucida Sans"/>
                <a:cs typeface="Lucida Sans"/>
              </a:rPr>
              <a:t>+ fenòmens climàtics extrems (sequeres, inundacions)</a:t>
            </a:r>
          </a:p>
          <a:p>
            <a:pPr marL="914400" lvl="1" indent="-457200">
              <a:lnSpc>
                <a:spcPct val="114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a-ES" sz="2000" b="1" dirty="0">
                <a:solidFill>
                  <a:srgbClr val="FFFFFF"/>
                </a:solidFill>
                <a:latin typeface="Lucida Sans"/>
                <a:cs typeface="Lucida Sans"/>
              </a:rPr>
              <a:t>Augment temperatures 1,5º per sobre mitjana </a:t>
            </a:r>
            <a:r>
              <a:rPr lang="ca-ES" sz="2000" b="1" dirty="0">
                <a:solidFill>
                  <a:srgbClr val="FFFFFF"/>
                </a:solidFill>
              </a:rPr>
              <a:t>global</a:t>
            </a:r>
          </a:p>
        </p:txBody>
      </p:sp>
      <p:pic>
        <p:nvPicPr>
          <p:cNvPr id="15" name="Picture 14" descr="descarga (5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66277"/>
            <a:ext cx="2889843" cy="5027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732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4559300" y="3416300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400" imgH="25400" progId="">
                  <p:embed/>
                </p:oleObj>
              </mc:Choice>
              <mc:Fallback>
                <p:oleObj r:id="rId2" imgW="25400" imgH="2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416300"/>
                        <a:ext cx="25400" cy="2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343478" y="836712"/>
            <a:ext cx="8429625" cy="22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04059" y="206955"/>
            <a:ext cx="83532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3000" b="1" dirty="0">
                <a:solidFill>
                  <a:srgbClr val="800000"/>
                </a:solidFill>
                <a:latin typeface="Lucida Sans"/>
                <a:cs typeface="Lucida Sans"/>
              </a:rPr>
              <a:t>Canvi climàtic i (</a:t>
            </a:r>
            <a:r>
              <a:rPr lang="ca-ES" sz="3000" b="1" dirty="0" err="1">
                <a:solidFill>
                  <a:srgbClr val="800000"/>
                </a:solidFill>
                <a:latin typeface="Lucida Sans"/>
                <a:cs typeface="Lucida Sans"/>
              </a:rPr>
              <a:t>im</a:t>
            </a:r>
            <a:r>
              <a:rPr lang="ca-ES" sz="3000" b="1" dirty="0">
                <a:solidFill>
                  <a:srgbClr val="800000"/>
                </a:solidFill>
                <a:latin typeface="Lucida Sans"/>
                <a:cs typeface="Lucida Sans"/>
              </a:rPr>
              <a:t>)mobilitat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24650" y="1394972"/>
            <a:ext cx="73907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endParaRPr lang="en-GB" sz="2400" b="1" dirty="0"/>
          </a:p>
          <a:p>
            <a:pPr algn="just"/>
            <a:endParaRPr lang="en-GB" sz="2400" dirty="0">
              <a:solidFill>
                <a:srgbClr val="1C181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2400" dirty="0">
              <a:solidFill>
                <a:srgbClr val="1C181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3070" y="1196752"/>
            <a:ext cx="4172593" cy="609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4000"/>
              </a:lnSpc>
              <a:buFont typeface="Arial"/>
              <a:buChar char="•"/>
            </a:pPr>
            <a:r>
              <a:rPr lang="ca-ES" b="1" dirty="0">
                <a:latin typeface="Lucida Sans"/>
                <a:cs typeface="Lucida Sans"/>
              </a:rPr>
              <a:t>Mobilitat</a:t>
            </a:r>
            <a:r>
              <a:rPr lang="ca-ES" dirty="0">
                <a:latin typeface="Lucida Sans"/>
                <a:cs typeface="Lucida Sans"/>
              </a:rPr>
              <a:t>= forma de vida, adaptació i diversificació econòmica</a:t>
            </a:r>
          </a:p>
          <a:p>
            <a:pPr>
              <a:lnSpc>
                <a:spcPct val="114000"/>
              </a:lnSpc>
            </a:pPr>
            <a:endParaRPr lang="ca-ES" dirty="0">
              <a:latin typeface="Lucida Sans"/>
              <a:cs typeface="Lucida Sans"/>
            </a:endParaRP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r>
              <a:rPr lang="ca-ES" b="1" dirty="0">
                <a:latin typeface="Lucida Sans"/>
                <a:cs typeface="Lucida Sans"/>
              </a:rPr>
              <a:t>Protocols</a:t>
            </a:r>
            <a:r>
              <a:rPr lang="ca-ES" dirty="0">
                <a:latin typeface="Lucida Sans"/>
                <a:cs typeface="Lucida Sans"/>
              </a:rPr>
              <a:t> lliure circulació CEDEAO i transhumància</a:t>
            </a: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endParaRPr lang="ca-ES" dirty="0">
              <a:latin typeface="Lucida Sans"/>
              <a:cs typeface="Lucida Sans"/>
            </a:endParaRP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r>
              <a:rPr lang="ca-ES" dirty="0">
                <a:latin typeface="Lucida Sans"/>
                <a:cs typeface="Lucida Sans"/>
              </a:rPr>
              <a:t>CC i conflictes poden </a:t>
            </a:r>
            <a:r>
              <a:rPr lang="ca-ES" b="1" dirty="0">
                <a:latin typeface="Lucida Sans"/>
                <a:cs typeface="Lucida Sans"/>
              </a:rPr>
              <a:t>augmentar distància</a:t>
            </a:r>
            <a:r>
              <a:rPr lang="ca-ES" dirty="0">
                <a:latin typeface="Lucida Sans"/>
                <a:cs typeface="Lucida Sans"/>
              </a:rPr>
              <a:t> desplaçaments</a:t>
            </a: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endParaRPr lang="ca-ES" dirty="0">
              <a:latin typeface="Lucida Sans"/>
              <a:cs typeface="Lucida Sans"/>
            </a:endParaRP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r>
              <a:rPr lang="ca-ES" b="1" dirty="0">
                <a:latin typeface="Lucida Sans"/>
                <a:cs typeface="Lucida Sans"/>
              </a:rPr>
              <a:t>CC també comporta immobilitat</a:t>
            </a: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endParaRPr lang="ca-ES" b="1" dirty="0">
              <a:latin typeface="Lucida Sans"/>
              <a:cs typeface="Lucida Sans"/>
            </a:endParaRP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r>
              <a:rPr lang="ca-ES" b="1" dirty="0">
                <a:latin typeface="Lucida Sans"/>
                <a:cs typeface="Lucida Sans"/>
              </a:rPr>
              <a:t>Si augmenten desplaçaments seran interns</a:t>
            </a: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endParaRPr lang="es-ES" b="1" dirty="0">
              <a:latin typeface="Lucida Sans"/>
              <a:cs typeface="Lucida Sans"/>
            </a:endParaRP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endParaRPr lang="es-ES" b="1" dirty="0">
              <a:latin typeface="Lucida Sans"/>
              <a:cs typeface="Lucida Sans"/>
            </a:endParaRP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endParaRPr lang="es-ES" dirty="0"/>
          </a:p>
        </p:txBody>
      </p:sp>
      <p:pic>
        <p:nvPicPr>
          <p:cNvPr id="10" name="Picture 9" descr="descarga (6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0" y="1988840"/>
            <a:ext cx="4344340" cy="314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765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92088" y="1843088"/>
            <a:ext cx="78311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ca-ES" sz="3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a-ES" sz="3000">
              <a:latin typeface="Gabriolaaramong" charset="0"/>
            </a:endParaRPr>
          </a:p>
        </p:txBody>
      </p:sp>
      <p:sp>
        <p:nvSpPr>
          <p:cNvPr id="9219" name="Picture 6" descr="Screen-Shot-2016-10-03-at-12.52.30-PM.png"/>
          <p:cNvSpPr>
            <a:spLocks noChangeAspect="1"/>
          </p:cNvSpPr>
          <p:nvPr/>
        </p:nvSpPr>
        <p:spPr bwMode="auto">
          <a:xfrm>
            <a:off x="1120775" y="609600"/>
            <a:ext cx="6484938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a-ES" sz="1800">
              <a:latin typeface="Arial" panose="020B0604020202020204" pitchFamily="34" charset="0"/>
            </a:endParaRPr>
          </a:p>
        </p:txBody>
      </p:sp>
      <p:pic>
        <p:nvPicPr>
          <p:cNvPr id="9220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t="11758" r="1955" b="1317"/>
          <a:stretch>
            <a:fillRect/>
          </a:stretch>
        </p:blipFill>
        <p:spPr bwMode="auto">
          <a:xfrm>
            <a:off x="323850" y="1196975"/>
            <a:ext cx="39608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t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9877" r="2" b="5545"/>
          <a:stretch>
            <a:fillRect/>
          </a:stretch>
        </p:blipFill>
        <p:spPr bwMode="auto">
          <a:xfrm>
            <a:off x="4500563" y="1196975"/>
            <a:ext cx="43338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3"/>
          <p:cNvSpPr txBox="1">
            <a:spLocks noChangeArrowheads="1"/>
          </p:cNvSpPr>
          <p:nvPr/>
        </p:nvSpPr>
        <p:spPr bwMode="auto">
          <a:xfrm>
            <a:off x="1392238" y="6080125"/>
            <a:ext cx="3078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a-ES" sz="1200">
                <a:latin typeface="Helvetica" panose="020B0604020202020204" pitchFamily="34" charset="0"/>
              </a:rPr>
              <a:t>African Center for Strategic Studies (2019)</a:t>
            </a:r>
          </a:p>
        </p:txBody>
      </p:sp>
      <p:sp>
        <p:nvSpPr>
          <p:cNvPr id="9223" name="TextBox 13"/>
          <p:cNvSpPr txBox="1">
            <a:spLocks noChangeArrowheads="1"/>
          </p:cNvSpPr>
          <p:nvPr/>
        </p:nvSpPr>
        <p:spPr bwMode="auto">
          <a:xfrm>
            <a:off x="6726238" y="6080125"/>
            <a:ext cx="224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a-ES" sz="1200">
                <a:latin typeface="Helvetica" panose="020B0604020202020204" pitchFamily="34" charset="0"/>
              </a:rPr>
              <a:t>Mo Ibrahim Foundation (2017)</a:t>
            </a:r>
          </a:p>
        </p:txBody>
      </p:sp>
      <p:cxnSp>
        <p:nvCxnSpPr>
          <p:cNvPr id="10" name="Straight Connector 7"/>
          <p:cNvCxnSpPr/>
          <p:nvPr/>
        </p:nvCxnSpPr>
        <p:spPr>
          <a:xfrm flipV="1">
            <a:off x="342900" y="836613"/>
            <a:ext cx="8429625" cy="22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419100" y="282575"/>
            <a:ext cx="8353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3000" b="1" dirty="0" err="1">
                <a:solidFill>
                  <a:srgbClr val="800000"/>
                </a:solidFill>
                <a:latin typeface="Lucida Sans" panose="020B0602030504020204" pitchFamily="34" charset="0"/>
              </a:rPr>
              <a:t>Migracions</a:t>
            </a:r>
            <a:r>
              <a:rPr lang="es-ES" altLang="ca-ES" sz="3000" b="1" dirty="0">
                <a:solidFill>
                  <a:srgbClr val="800000"/>
                </a:solidFill>
                <a:latin typeface="Lucida Sans" panose="020B0602030504020204" pitchFamily="34" charset="0"/>
              </a:rPr>
              <a:t> </a:t>
            </a:r>
            <a:r>
              <a:rPr lang="es-ES" altLang="ca-ES" sz="3000" b="1" dirty="0" err="1">
                <a:solidFill>
                  <a:srgbClr val="800000"/>
                </a:solidFill>
                <a:latin typeface="Lucida Sans" panose="020B0602030504020204" pitchFamily="34" charset="0"/>
              </a:rPr>
              <a:t>intraafricanes</a:t>
            </a:r>
            <a:endParaRPr lang="es-ES" altLang="ca-ES" sz="3000" b="1" dirty="0">
              <a:solidFill>
                <a:srgbClr val="80000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2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4559300" y="3416300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400" imgH="25400" progId="">
                  <p:embed/>
                </p:oleObj>
              </mc:Choice>
              <mc:Fallback>
                <p:oleObj r:id="rId2" imgW="25400" imgH="2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416300"/>
                        <a:ext cx="25400" cy="2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343478" y="836712"/>
            <a:ext cx="8429625" cy="22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04059" y="206955"/>
            <a:ext cx="83532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3000" b="1" dirty="0">
                <a:solidFill>
                  <a:srgbClr val="800000"/>
                </a:solidFill>
              </a:rPr>
              <a:t>Conflictes climàtics?</a:t>
            </a:r>
            <a:endParaRPr lang="ca-ES" sz="3000" b="1" dirty="0">
              <a:solidFill>
                <a:srgbClr val="800000"/>
              </a:solidFill>
              <a:latin typeface="Lucida Sans"/>
              <a:cs typeface="Lucida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4650" y="1394972"/>
            <a:ext cx="73907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endParaRPr lang="en-GB" sz="2400" b="1" dirty="0"/>
          </a:p>
          <a:p>
            <a:pPr algn="just"/>
            <a:endParaRPr lang="en-GB" sz="2400" dirty="0">
              <a:solidFill>
                <a:srgbClr val="1C181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2400" dirty="0">
              <a:solidFill>
                <a:srgbClr val="1C181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354" y="4725144"/>
            <a:ext cx="7621844" cy="1636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endParaRPr lang="is-IS" dirty="0">
              <a:latin typeface="Lucida Sans"/>
              <a:cs typeface="Lucida Sans"/>
            </a:endParaRPr>
          </a:p>
          <a:p>
            <a:pPr marL="457200" indent="-457200" algn="just">
              <a:lnSpc>
                <a:spcPct val="114000"/>
              </a:lnSpc>
              <a:buFont typeface="Arial"/>
              <a:buChar char="•"/>
            </a:pPr>
            <a:r>
              <a:rPr lang="ca-ES" sz="1400" b="1" u="sng" dirty="0">
                <a:latin typeface="Lucida Sans"/>
                <a:cs typeface="Lucida Sans"/>
              </a:rPr>
              <a:t>Canvi climàtic, mala gestió de recursos i marginació comunitats pastorals</a:t>
            </a:r>
            <a:endParaRPr lang="ca-ES" sz="1400" dirty="0">
              <a:latin typeface="Lucida Sans"/>
              <a:cs typeface="Lucida Sans"/>
            </a:endParaRPr>
          </a:p>
          <a:p>
            <a:pPr marL="457200" indent="-457200" algn="just">
              <a:lnSpc>
                <a:spcPct val="114000"/>
              </a:lnSpc>
              <a:buFont typeface="Arial"/>
              <a:buChar char="•"/>
            </a:pPr>
            <a:endParaRPr lang="ca-ES" sz="1400" dirty="0">
              <a:latin typeface="Lucida Sans"/>
              <a:cs typeface="Lucida Sans"/>
            </a:endParaRPr>
          </a:p>
          <a:p>
            <a:pPr marL="457200" indent="-457200" algn="just">
              <a:lnSpc>
                <a:spcPct val="114000"/>
              </a:lnSpc>
              <a:buFont typeface="Arial"/>
              <a:buChar char="•"/>
            </a:pPr>
            <a:r>
              <a:rPr lang="ca-ES" sz="1400" b="1" u="sng" dirty="0">
                <a:latin typeface="Lucida Sans"/>
                <a:cs typeface="Lucida Sans"/>
              </a:rPr>
              <a:t>Impacte indirecte </a:t>
            </a:r>
            <a:r>
              <a:rPr lang="ca-ES" sz="1400" dirty="0">
                <a:latin typeface="Lucida Sans"/>
                <a:cs typeface="Lucida Sans"/>
              </a:rPr>
              <a:t>en proliferació grups armats</a:t>
            </a:r>
          </a:p>
          <a:p>
            <a:pPr marL="457200" indent="-457200" algn="just">
              <a:lnSpc>
                <a:spcPct val="114000"/>
              </a:lnSpc>
              <a:buFont typeface="Arial"/>
              <a:buChar char="•"/>
            </a:pPr>
            <a:endParaRPr lang="ca-ES" sz="1400" dirty="0">
              <a:latin typeface="Lucida Sans"/>
              <a:cs typeface="Lucida Sans"/>
            </a:endParaRPr>
          </a:p>
          <a:p>
            <a:pPr marL="457200" indent="-457200" algn="just">
              <a:lnSpc>
                <a:spcPct val="114000"/>
              </a:lnSpc>
              <a:buFont typeface="Arial"/>
              <a:buChar char="•"/>
            </a:pPr>
            <a:r>
              <a:rPr lang="ca-ES" sz="1400" dirty="0">
                <a:latin typeface="Lucida Sans"/>
                <a:cs typeface="Lucida Sans"/>
              </a:rPr>
              <a:t>Missions militars estrangeres, primera causa expansió violència</a:t>
            </a:r>
            <a:endParaRPr lang="ca-ES" sz="1400" b="1" u="sng" dirty="0">
              <a:latin typeface="Lucida Sans"/>
              <a:cs typeface="Lucida Sans"/>
            </a:endParaRPr>
          </a:p>
        </p:txBody>
      </p:sp>
      <p:pic>
        <p:nvPicPr>
          <p:cNvPr id="5" name="Picture 4" descr="cambioclimaticomali-e154815434543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46" y="1052736"/>
            <a:ext cx="7200800" cy="396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8404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4559300" y="3416300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400" imgH="25400" progId="">
                  <p:embed/>
                </p:oleObj>
              </mc:Choice>
              <mc:Fallback>
                <p:oleObj r:id="rId2" imgW="25400" imgH="2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416300"/>
                        <a:ext cx="25400" cy="2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343478" y="836712"/>
            <a:ext cx="8429625" cy="22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04059" y="206955"/>
            <a:ext cx="83532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3000" b="1" dirty="0">
                <a:solidFill>
                  <a:srgbClr val="800000"/>
                </a:solidFill>
                <a:latin typeface="Lucida Sans"/>
                <a:cs typeface="Lucida Sans"/>
              </a:rPr>
              <a:t>Conclusions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3612" y="1492833"/>
            <a:ext cx="73907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endParaRPr lang="en-GB" sz="2400" b="1" dirty="0"/>
          </a:p>
          <a:p>
            <a:pPr algn="just"/>
            <a:endParaRPr lang="en-GB" sz="2400" dirty="0">
              <a:solidFill>
                <a:srgbClr val="1C181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2400" dirty="0">
              <a:solidFill>
                <a:srgbClr val="1C181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239" y="1196752"/>
            <a:ext cx="7700985" cy="6583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buFont typeface="Arial"/>
              <a:buChar char="•"/>
            </a:pPr>
            <a:r>
              <a:rPr lang="ca-ES" sz="2200" dirty="0">
                <a:latin typeface="Lucida Sans"/>
                <a:cs typeface="Lucida Sans"/>
              </a:rPr>
              <a:t>Perill d’</a:t>
            </a:r>
            <a:r>
              <a:rPr lang="ca-ES" sz="2200" b="1" u="sng" dirty="0">
                <a:latin typeface="Lucida Sans"/>
                <a:cs typeface="Lucida Sans"/>
              </a:rPr>
              <a:t>instrumentalitzar CC per legitimar polítiques de contenció </a:t>
            </a:r>
            <a:r>
              <a:rPr lang="ca-ES" sz="2200" dirty="0">
                <a:latin typeface="Lucida Sans"/>
                <a:cs typeface="Lucida Sans"/>
              </a:rPr>
              <a:t>migratòria</a:t>
            </a:r>
          </a:p>
          <a:p>
            <a:pPr algn="just">
              <a:lnSpc>
                <a:spcPct val="114000"/>
              </a:lnSpc>
            </a:pPr>
            <a:endParaRPr lang="ca-ES" sz="2200" dirty="0">
              <a:latin typeface="Lucida Sans"/>
              <a:cs typeface="Lucida Sans"/>
            </a:endParaRPr>
          </a:p>
          <a:p>
            <a:pPr marL="457200" indent="-457200" algn="just">
              <a:lnSpc>
                <a:spcPct val="114000"/>
              </a:lnSpc>
              <a:buFont typeface="Arial"/>
              <a:buChar char="•"/>
            </a:pPr>
            <a:r>
              <a:rPr lang="ca-ES" sz="2200" dirty="0">
                <a:latin typeface="Lucida Sans"/>
                <a:cs typeface="Lucida Sans"/>
              </a:rPr>
              <a:t>Canvi climàtic </a:t>
            </a:r>
            <a:r>
              <a:rPr lang="ca-ES" sz="2200" b="1" dirty="0">
                <a:latin typeface="Lucida Sans"/>
                <a:cs typeface="Lucida Sans"/>
              </a:rPr>
              <a:t>exacerba desigualtats= </a:t>
            </a:r>
            <a:r>
              <a:rPr lang="ca-ES" sz="2200" b="1" u="sng" dirty="0">
                <a:latin typeface="Lucida Sans"/>
                <a:cs typeface="Lucida Sans"/>
              </a:rPr>
              <a:t>enfoc ecologia política i de drets</a:t>
            </a:r>
          </a:p>
          <a:p>
            <a:pPr marL="457200" indent="-457200" algn="just">
              <a:lnSpc>
                <a:spcPct val="114000"/>
              </a:lnSpc>
              <a:buFont typeface="Arial"/>
              <a:buChar char="•"/>
            </a:pPr>
            <a:endParaRPr lang="ca-ES" sz="2200" dirty="0">
              <a:latin typeface="Lucida Sans"/>
              <a:cs typeface="Lucida Sans"/>
            </a:endParaRPr>
          </a:p>
          <a:p>
            <a:pPr marL="457200" indent="-457200" algn="just">
              <a:lnSpc>
                <a:spcPct val="114000"/>
              </a:lnSpc>
              <a:buFont typeface="Arial"/>
              <a:buChar char="•"/>
            </a:pPr>
            <a:r>
              <a:rPr lang="ca-ES" sz="2200" dirty="0">
                <a:latin typeface="Lucida Sans"/>
                <a:cs typeface="Lucida Sans"/>
              </a:rPr>
              <a:t>Risc de </a:t>
            </a:r>
            <a:r>
              <a:rPr lang="ca-ES" sz="2200" b="1" u="sng" dirty="0">
                <a:latin typeface="Lucida Sans"/>
                <a:cs typeface="Lucida Sans"/>
              </a:rPr>
              <a:t>despolititzar el CC</a:t>
            </a:r>
            <a:r>
              <a:rPr lang="ca-ES" sz="2200" dirty="0">
                <a:latin typeface="Lucida Sans"/>
                <a:cs typeface="Lucida Sans"/>
              </a:rPr>
              <a:t>= necessitat de </a:t>
            </a:r>
            <a:r>
              <a:rPr lang="ca-ES" sz="2200" b="1" u="sng" dirty="0" err="1">
                <a:solidFill>
                  <a:srgbClr val="FF0000"/>
                </a:solidFill>
                <a:latin typeface="Lucida Sans"/>
                <a:cs typeface="Lucida Sans"/>
              </a:rPr>
              <a:t>repolititzar</a:t>
            </a:r>
            <a:r>
              <a:rPr lang="ca-ES" sz="2200" b="1" u="sng" dirty="0">
                <a:solidFill>
                  <a:srgbClr val="FF0000"/>
                </a:solidFill>
                <a:latin typeface="Lucida Sans"/>
                <a:cs typeface="Lucida Sans"/>
              </a:rPr>
              <a:t> el CC</a:t>
            </a:r>
          </a:p>
          <a:p>
            <a:pPr marL="457200" indent="-457200" algn="just">
              <a:lnSpc>
                <a:spcPct val="114000"/>
              </a:lnSpc>
              <a:buFont typeface="Arial"/>
              <a:buChar char="•"/>
            </a:pPr>
            <a:endParaRPr lang="ca-ES" sz="2200" b="1" u="sng" dirty="0">
              <a:solidFill>
                <a:srgbClr val="FF0000"/>
              </a:solidFill>
              <a:latin typeface="Lucida Sans"/>
              <a:cs typeface="Lucida Sans"/>
            </a:endParaRPr>
          </a:p>
          <a:p>
            <a:pPr marL="457200" indent="-457200" algn="just">
              <a:lnSpc>
                <a:spcPct val="114000"/>
              </a:lnSpc>
              <a:buFont typeface="Arial"/>
              <a:buChar char="•"/>
            </a:pPr>
            <a:r>
              <a:rPr lang="ca-ES" sz="2200" b="1" u="sng" dirty="0">
                <a:latin typeface="Lucida Sans"/>
                <a:cs typeface="Lucida Sans"/>
              </a:rPr>
              <a:t>Canvi climàtic no té fronteres </a:t>
            </a:r>
            <a:r>
              <a:rPr lang="ca-ES" sz="2200" dirty="0">
                <a:latin typeface="Lucida Sans"/>
                <a:cs typeface="Lucida Sans"/>
              </a:rPr>
              <a:t>però s’utilitza com a excusa per </a:t>
            </a:r>
            <a:r>
              <a:rPr lang="ca-ES" sz="2200" b="1" dirty="0">
                <a:latin typeface="Lucida Sans"/>
                <a:cs typeface="Lucida Sans"/>
              </a:rPr>
              <a:t>enfortir-les</a:t>
            </a:r>
          </a:p>
          <a:p>
            <a:pPr marL="457200" indent="-457200" algn="just">
              <a:lnSpc>
                <a:spcPct val="114000"/>
              </a:lnSpc>
              <a:buFont typeface="Arial"/>
              <a:buChar char="•"/>
            </a:pPr>
            <a:endParaRPr lang="ca-ES" sz="2200" dirty="0">
              <a:latin typeface="Lucida Sans"/>
              <a:cs typeface="Lucida Sans"/>
            </a:endParaRPr>
          </a:p>
          <a:p>
            <a:pPr marL="457200" indent="-457200" algn="just">
              <a:lnSpc>
                <a:spcPct val="114000"/>
              </a:lnSpc>
              <a:buFont typeface="Arial"/>
              <a:buChar char="•"/>
            </a:pPr>
            <a:r>
              <a:rPr lang="ca-ES" sz="2200" dirty="0">
                <a:latin typeface="Lucida Sans"/>
                <a:cs typeface="Lucida Sans"/>
              </a:rPr>
              <a:t>Desplaçament induïts pel clima </a:t>
            </a:r>
            <a:r>
              <a:rPr lang="ca-ES" sz="2200" b="1" u="sng" dirty="0">
                <a:latin typeface="Lucida Sans"/>
                <a:cs typeface="Lucida Sans"/>
              </a:rPr>
              <a:t>bàsicament interns</a:t>
            </a:r>
            <a:r>
              <a:rPr lang="ca-ES" sz="2200" u="sng" dirty="0">
                <a:latin typeface="Lucida Sans"/>
                <a:cs typeface="Lucida Sans"/>
              </a:rPr>
              <a:t>,</a:t>
            </a:r>
            <a:r>
              <a:rPr lang="ca-ES" sz="2200" dirty="0">
                <a:latin typeface="Lucida Sans"/>
                <a:cs typeface="Lucida Sans"/>
              </a:rPr>
              <a:t> no </a:t>
            </a:r>
            <a:r>
              <a:rPr lang="ca-ES" sz="2200" dirty="0" err="1">
                <a:latin typeface="Lucida Sans"/>
                <a:cs typeface="Lucida Sans"/>
              </a:rPr>
              <a:t>transcontinentals</a:t>
            </a:r>
            <a:endParaRPr lang="ca-ES" sz="2200" dirty="0">
              <a:latin typeface="Lucida Sans"/>
              <a:cs typeface="Lucida Sans"/>
            </a:endParaRPr>
          </a:p>
          <a:p>
            <a:pPr marL="457200" indent="-457200" algn="just">
              <a:lnSpc>
                <a:spcPct val="114000"/>
              </a:lnSpc>
              <a:buFont typeface="Arial"/>
              <a:buChar char="•"/>
            </a:pPr>
            <a:endParaRPr lang="ca-ES" sz="2200" b="1" u="sng" dirty="0">
              <a:solidFill>
                <a:srgbClr val="FF0000"/>
              </a:solidFill>
              <a:latin typeface="Lucida Sans"/>
              <a:cs typeface="Lucida Sans"/>
            </a:endParaRP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endParaRPr lang="es-ES" sz="2200" dirty="0">
              <a:latin typeface="Lucida Sans"/>
              <a:cs typeface="Lucida Sans"/>
            </a:endParaRPr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178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29" y="2637135"/>
            <a:ext cx="6220307" cy="335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547664" y="1525987"/>
            <a:ext cx="83532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b="1" dirty="0">
                <a:solidFill>
                  <a:srgbClr val="800000"/>
                </a:solidFill>
                <a:latin typeface="Lucida Sans"/>
                <a:cs typeface="Lucida Sans"/>
              </a:rPr>
              <a:t>G</a:t>
            </a:r>
            <a:r>
              <a:rPr lang="es-ES_tradnl" sz="3000" b="1" dirty="0" err="1">
                <a:solidFill>
                  <a:srgbClr val="800000"/>
                </a:solidFill>
                <a:latin typeface="Lucida Sans"/>
                <a:cs typeface="Lucida Sans"/>
              </a:rPr>
              <a:t>ràcies</a:t>
            </a:r>
            <a:r>
              <a:rPr lang="es-ES_tradnl" sz="3000" b="1" dirty="0">
                <a:solidFill>
                  <a:srgbClr val="800000"/>
                </a:solidFill>
                <a:latin typeface="Lucida Sans"/>
                <a:cs typeface="Lucida Sans"/>
              </a:rPr>
              <a:t> per la </a:t>
            </a:r>
            <a:r>
              <a:rPr lang="es-ES_tradnl" sz="3000" b="1" dirty="0" err="1">
                <a:solidFill>
                  <a:srgbClr val="800000"/>
                </a:solidFill>
                <a:latin typeface="Lucida Sans"/>
                <a:cs typeface="Lucida Sans"/>
              </a:rPr>
              <a:t>vostra</a:t>
            </a:r>
            <a:r>
              <a:rPr lang="es-ES_tradnl" sz="3000" b="1" dirty="0">
                <a:solidFill>
                  <a:srgbClr val="800000"/>
                </a:solidFill>
                <a:latin typeface="Lucida Sans"/>
                <a:cs typeface="Lucida Sans"/>
              </a:rPr>
              <a:t> </a:t>
            </a:r>
            <a:r>
              <a:rPr lang="es-ES_tradnl" sz="3000" b="1" dirty="0" err="1">
                <a:solidFill>
                  <a:srgbClr val="800000"/>
                </a:solidFill>
                <a:latin typeface="Lucida Sans"/>
                <a:cs typeface="Lucida Sans"/>
              </a:rPr>
              <a:t>atenció</a:t>
            </a:r>
            <a:r>
              <a:rPr lang="es-ES_tradnl" sz="3000" b="1" dirty="0">
                <a:solidFill>
                  <a:srgbClr val="800000"/>
                </a:solidFill>
                <a:latin typeface="Lucida Sans"/>
                <a:cs typeface="Lucida Sans"/>
              </a:rPr>
              <a:t>!</a:t>
            </a:r>
            <a:endParaRPr lang="en-US" sz="3000" b="1" dirty="0">
              <a:solidFill>
                <a:srgbClr val="800000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4559300" y="3416300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400" imgH="25400" progId="">
                  <p:embed/>
                </p:oleObj>
              </mc:Choice>
              <mc:Fallback>
                <p:oleObj r:id="rId2" imgW="25400" imgH="2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416300"/>
                        <a:ext cx="25400" cy="2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343478" y="836712"/>
            <a:ext cx="8429625" cy="22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04059" y="206955"/>
            <a:ext cx="83532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3000" b="1" dirty="0">
                <a:solidFill>
                  <a:srgbClr val="800000"/>
                </a:solidFill>
                <a:latin typeface="Lucida Sans"/>
                <a:cs typeface="Lucida Sans"/>
              </a:rPr>
              <a:t>Estructura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858937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sz="2000" dirty="0">
              <a:latin typeface="Lucida Sans"/>
              <a:cs typeface="Lucida San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a-ES" b="1" dirty="0">
                <a:latin typeface="Lucida Sans"/>
                <a:cs typeface="Lucida Sans"/>
              </a:rPr>
              <a:t>Contextualització del </a:t>
            </a:r>
            <a:r>
              <a:rPr lang="ca-ES" b="1" dirty="0" err="1">
                <a:latin typeface="Lucida Sans"/>
                <a:cs typeface="Lucida Sans"/>
              </a:rPr>
              <a:t>Sahel</a:t>
            </a:r>
            <a:endParaRPr lang="ca-ES" b="1" dirty="0">
              <a:latin typeface="Lucida Sans"/>
              <a:cs typeface="Lucida Sans"/>
            </a:endParaRPr>
          </a:p>
          <a:p>
            <a:pPr marL="457200" indent="-457200" algn="just">
              <a:buFont typeface="+mj-lt"/>
              <a:buAutoNum type="arabicPeriod"/>
            </a:pPr>
            <a:endParaRPr lang="ca-ES" b="1" dirty="0">
              <a:latin typeface="Lucida Sans"/>
              <a:cs typeface="Lucida San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a-ES" b="1" dirty="0">
                <a:latin typeface="Lucida Sans"/>
                <a:cs typeface="Lucida Sans"/>
              </a:rPr>
              <a:t>Mobilitat humana i (in) seguretat</a:t>
            </a:r>
          </a:p>
          <a:p>
            <a:pPr marL="457200" indent="-457200" algn="just">
              <a:buFont typeface="+mj-lt"/>
              <a:buAutoNum type="arabicPeriod"/>
            </a:pPr>
            <a:endParaRPr lang="ca-ES" b="1" dirty="0">
              <a:latin typeface="Lucida Sans"/>
              <a:cs typeface="Lucida San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a-ES" b="1" dirty="0">
                <a:latin typeface="Lucida Sans"/>
                <a:cs typeface="Lucida Sans"/>
              </a:rPr>
              <a:t>Impactes canvi climàtic en el </a:t>
            </a:r>
            <a:r>
              <a:rPr lang="ca-ES" b="1" dirty="0" err="1">
                <a:latin typeface="Lucida Sans"/>
                <a:cs typeface="Lucida Sans"/>
              </a:rPr>
              <a:t>Sahel</a:t>
            </a:r>
            <a:endParaRPr lang="ca-ES" b="1" dirty="0">
              <a:latin typeface="Lucida Sans"/>
              <a:cs typeface="Lucida Sans"/>
            </a:endParaRPr>
          </a:p>
          <a:p>
            <a:pPr marL="457200" indent="-457200" algn="just">
              <a:buFont typeface="+mj-lt"/>
              <a:buAutoNum type="arabicPeriod"/>
            </a:pPr>
            <a:endParaRPr lang="ca-ES" b="1" dirty="0">
              <a:latin typeface="Lucida Sans"/>
              <a:cs typeface="Lucida San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a-ES" b="1" dirty="0">
                <a:latin typeface="Lucida Sans"/>
                <a:cs typeface="Lucida Sans"/>
              </a:rPr>
              <a:t>Conflictes climàtics?</a:t>
            </a:r>
          </a:p>
          <a:p>
            <a:pPr marL="457200" indent="-457200" algn="just">
              <a:buFont typeface="+mj-lt"/>
              <a:buAutoNum type="arabicPeriod"/>
            </a:pPr>
            <a:endParaRPr lang="ca-ES" b="1" dirty="0">
              <a:latin typeface="Lucida Sans"/>
              <a:cs typeface="Lucida San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a-ES" b="1" dirty="0">
                <a:latin typeface="Lucida Sans"/>
                <a:cs typeface="Lucida Sans"/>
              </a:rPr>
              <a:t>Canvi climàtic i (in)mobilitat</a:t>
            </a:r>
            <a:endParaRPr lang="ca-ES" sz="2000" b="1" dirty="0">
              <a:latin typeface="Lucida Sans"/>
              <a:cs typeface="Lucida Sans"/>
            </a:endParaRPr>
          </a:p>
          <a:p>
            <a:pPr marL="457200" indent="-457200" algn="just">
              <a:buFont typeface="+mj-lt"/>
              <a:buAutoNum type="arabicPeriod"/>
            </a:pPr>
            <a:endParaRPr lang="is-IS" sz="2000" b="1" dirty="0">
              <a:latin typeface="Lucida Sans"/>
              <a:cs typeface="Lucida Sans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Lucida Sans"/>
              <a:cs typeface="Lucida Sans"/>
            </a:endParaRPr>
          </a:p>
        </p:txBody>
      </p:sp>
      <p:pic>
        <p:nvPicPr>
          <p:cNvPr id="7" name="Picture 2" descr="descarga (3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15" y="3905319"/>
            <a:ext cx="6112818" cy="2381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5535" y="6286835"/>
            <a:ext cx="6192688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b="1" dirty="0" err="1"/>
              <a:t>Projecte</a:t>
            </a:r>
            <a:r>
              <a:rPr lang="en-US" sz="1200" b="1" dirty="0"/>
              <a:t> H2020  </a:t>
            </a:r>
            <a:r>
              <a:rPr lang="en-US" sz="1200" dirty="0"/>
              <a:t>https://www.cascades.eu/</a:t>
            </a:r>
          </a:p>
        </p:txBody>
      </p:sp>
    </p:spTree>
    <p:extLst>
      <p:ext uri="{BB962C8B-B14F-4D97-AF65-F5344CB8AC3E}">
        <p14:creationId xmlns:p14="http://schemas.microsoft.com/office/powerpoint/2010/main" val="362968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4559300" y="3416300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400" imgH="25400" progId="">
                  <p:embed/>
                </p:oleObj>
              </mc:Choice>
              <mc:Fallback>
                <p:oleObj r:id="rId2" imgW="25400" imgH="2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416300"/>
                        <a:ext cx="25400" cy="2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uno8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1" y="340027"/>
            <a:ext cx="4274676" cy="305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escarga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3744483" cy="248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ahelsequia-e1565088882400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39547"/>
            <a:ext cx="4453777" cy="263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047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4559300" y="3416300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400" imgH="25400" progId="">
                  <p:embed/>
                </p:oleObj>
              </mc:Choice>
              <mc:Fallback>
                <p:oleObj r:id="rId2" imgW="25400" imgH="2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416300"/>
                        <a:ext cx="25400" cy="2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ahel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8760"/>
            <a:ext cx="8843160" cy="535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 flipV="1">
            <a:off x="343478" y="836712"/>
            <a:ext cx="8429625" cy="22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04059" y="206955"/>
            <a:ext cx="64881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3000" b="1" dirty="0">
                <a:solidFill>
                  <a:srgbClr val="800000"/>
                </a:solidFill>
                <a:latin typeface="Lucida Sans"/>
                <a:cs typeface="Lucida Sans"/>
              </a:rPr>
              <a:t>Situació geogràfica</a:t>
            </a:r>
          </a:p>
        </p:txBody>
      </p:sp>
    </p:spTree>
    <p:extLst>
      <p:ext uri="{BB962C8B-B14F-4D97-AF65-F5344CB8AC3E}">
        <p14:creationId xmlns:p14="http://schemas.microsoft.com/office/powerpoint/2010/main" val="95703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4559300" y="3416300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400" imgH="25400" progId="">
                  <p:embed/>
                </p:oleObj>
              </mc:Choice>
              <mc:Fallback>
                <p:oleObj r:id="rId2" imgW="25400" imgH="2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416300"/>
                        <a:ext cx="25400" cy="2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343478" y="836712"/>
            <a:ext cx="8429625" cy="22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04059" y="206955"/>
            <a:ext cx="83532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3000" b="1" dirty="0">
                <a:solidFill>
                  <a:srgbClr val="800000"/>
                </a:solidFill>
                <a:latin typeface="Lucida Sans"/>
                <a:cs typeface="Lucida Sans"/>
              </a:rPr>
              <a:t>Context socioeconòmic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059" y="786059"/>
            <a:ext cx="78062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Lucida Sans"/>
              <a:cs typeface="Lucida Sans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Lucida Sans"/>
              <a:cs typeface="Lucida Sans"/>
            </a:endParaRPr>
          </a:p>
          <a:p>
            <a:pPr marL="285750" indent="-285750" algn="just">
              <a:buFont typeface="Arial"/>
              <a:buChar char="•"/>
            </a:pPr>
            <a:r>
              <a:rPr lang="ca-ES" sz="2000" b="1" dirty="0">
                <a:latin typeface="Lucida Sans"/>
                <a:cs typeface="Lucida Sans"/>
              </a:rPr>
              <a:t>Països amb els IDH més baixos del món </a:t>
            </a:r>
            <a:r>
              <a:rPr lang="ca-ES" sz="2000" dirty="0">
                <a:latin typeface="Lucida Sans"/>
                <a:cs typeface="Lucida Sans"/>
              </a:rPr>
              <a:t>(IDH, 2022)</a:t>
            </a:r>
          </a:p>
          <a:p>
            <a:pPr marL="285750" indent="-285750" algn="just">
              <a:buFont typeface="Arial"/>
              <a:buChar char="•"/>
            </a:pPr>
            <a:endParaRPr lang="ca-ES" sz="2000" b="1" dirty="0">
              <a:latin typeface="Lucida Sans"/>
              <a:cs typeface="Lucida Sans"/>
            </a:endParaRPr>
          </a:p>
          <a:p>
            <a:pPr marL="285750" indent="-285750" algn="just">
              <a:buFont typeface="Arial"/>
              <a:buChar char="•"/>
            </a:pPr>
            <a:r>
              <a:rPr lang="ca-ES" sz="2000" b="1" dirty="0">
                <a:latin typeface="Lucida Sans"/>
                <a:cs typeface="Lucida Sans"/>
              </a:rPr>
              <a:t>Prevalença sector primari </a:t>
            </a:r>
            <a:r>
              <a:rPr lang="ca-ES" sz="2000" dirty="0">
                <a:latin typeface="Lucida Sans"/>
                <a:cs typeface="Lucida Sans"/>
              </a:rPr>
              <a:t>(agricultura, pastoralisme) </a:t>
            </a:r>
            <a:r>
              <a:rPr lang="ca-ES" sz="2000" b="1" dirty="0">
                <a:latin typeface="Lucida Sans"/>
                <a:cs typeface="Lucida Sans"/>
              </a:rPr>
              <a:t>i mineria </a:t>
            </a:r>
            <a:r>
              <a:rPr lang="ca-ES" sz="2000" dirty="0">
                <a:latin typeface="Lucida Sans"/>
                <a:cs typeface="Lucida Sans"/>
              </a:rPr>
              <a:t>(or, urani, </a:t>
            </a:r>
            <a:r>
              <a:rPr lang="ca-ES" sz="2000" dirty="0" err="1">
                <a:latin typeface="Lucida Sans"/>
                <a:cs typeface="Lucida Sans"/>
              </a:rPr>
              <a:t>etc</a:t>
            </a:r>
            <a:r>
              <a:rPr lang="ca-ES" sz="2000" dirty="0">
                <a:latin typeface="Lucida Sans"/>
                <a:cs typeface="Lucida Sans"/>
              </a:rPr>
              <a:t>)</a:t>
            </a:r>
          </a:p>
          <a:p>
            <a:pPr marL="285750" indent="-285750" algn="just">
              <a:buFont typeface="Arial"/>
              <a:buChar char="•"/>
            </a:pPr>
            <a:endParaRPr lang="is-IS" sz="2000" b="1" dirty="0">
              <a:latin typeface="Lucida Sans"/>
              <a:cs typeface="Lucida Sans"/>
            </a:endParaRPr>
          </a:p>
          <a:p>
            <a:endParaRPr lang="en-US" sz="2000" dirty="0">
              <a:latin typeface="Lucida Sans"/>
              <a:cs typeface="Lucida Sans"/>
            </a:endParaRPr>
          </a:p>
        </p:txBody>
      </p:sp>
      <p:pic>
        <p:nvPicPr>
          <p:cNvPr id="4" name="Picture 3" descr="PRAPS_lead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6" y="3140968"/>
            <a:ext cx="8095264" cy="337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063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4559300" y="3416300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400" imgH="25400" progId="">
                  <p:embed/>
                </p:oleObj>
              </mc:Choice>
              <mc:Fallback>
                <p:oleObj r:id="rId2" imgW="25400" imgH="2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416300"/>
                        <a:ext cx="25400" cy="2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343478" y="836712"/>
            <a:ext cx="8429625" cy="22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04059" y="206955"/>
            <a:ext cx="83532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3000" b="1" dirty="0">
                <a:solidFill>
                  <a:srgbClr val="800000"/>
                </a:solidFill>
                <a:latin typeface="Lucida Sans"/>
                <a:cs typeface="Lucida Sans"/>
              </a:rPr>
              <a:t>Context sociopolític</a:t>
            </a:r>
          </a:p>
        </p:txBody>
      </p:sp>
      <p:sp>
        <p:nvSpPr>
          <p:cNvPr id="2" name="Rectangle 1"/>
          <p:cNvSpPr/>
          <p:nvPr/>
        </p:nvSpPr>
        <p:spPr>
          <a:xfrm>
            <a:off x="498273" y="4076225"/>
            <a:ext cx="803285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Lucida Sans"/>
              <a:cs typeface="Lucida Sans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Lucida Sans"/>
              <a:cs typeface="Lucida Sans"/>
            </a:endParaRPr>
          </a:p>
          <a:p>
            <a:pPr marL="285750" indent="-285750" algn="just">
              <a:buFont typeface="Arial"/>
              <a:buChar char="•"/>
            </a:pPr>
            <a:endParaRPr lang="is-IS" sz="2000" b="1" dirty="0">
              <a:latin typeface="Lucida Sans"/>
              <a:cs typeface="Lucida Sans"/>
            </a:endParaRPr>
          </a:p>
          <a:p>
            <a:pPr marL="285750" indent="-285750" algn="just">
              <a:buFont typeface="Arial"/>
              <a:buChar char="•"/>
            </a:pPr>
            <a:r>
              <a:rPr lang="is-IS" sz="1700" b="1" dirty="0">
                <a:latin typeface="Lucida Sans"/>
                <a:cs typeface="Lucida Sans"/>
              </a:rPr>
              <a:t>Crisi multidimensional </a:t>
            </a:r>
            <a:r>
              <a:rPr lang="is-IS" sz="1700" dirty="0">
                <a:latin typeface="Lucida Sans"/>
                <a:cs typeface="Lucida Sans"/>
              </a:rPr>
              <a:t>(econòmica, social, política, humanitària, climàtica)</a:t>
            </a:r>
            <a:endParaRPr lang="is-IS" sz="1700" b="1" dirty="0">
              <a:latin typeface="Lucida Sans"/>
              <a:cs typeface="Lucida Sans"/>
            </a:endParaRPr>
          </a:p>
          <a:p>
            <a:pPr marL="285750" indent="-285750" algn="just">
              <a:buFont typeface="Arial"/>
              <a:buChar char="•"/>
            </a:pPr>
            <a:endParaRPr lang="is-IS" sz="1700" b="1" dirty="0">
              <a:latin typeface="Lucida Sans"/>
              <a:cs typeface="Lucida Sans"/>
            </a:endParaRPr>
          </a:p>
          <a:p>
            <a:pPr marL="285750" indent="-285750" algn="just">
              <a:buFont typeface="Arial"/>
              <a:buChar char="•"/>
            </a:pPr>
            <a:r>
              <a:rPr lang="is-IS" sz="1700" b="1" dirty="0">
                <a:latin typeface="Lucida Sans"/>
                <a:cs typeface="Lucida Sans"/>
              </a:rPr>
              <a:t>Ingerència </a:t>
            </a:r>
            <a:r>
              <a:rPr lang="is-IS" sz="1700" dirty="0">
                <a:latin typeface="Lucida Sans"/>
                <a:cs typeface="Lucida Sans"/>
              </a:rPr>
              <a:t>(</a:t>
            </a:r>
            <a:r>
              <a:rPr lang="is-IS" sz="1700" i="1" dirty="0">
                <a:latin typeface="Lucida Sans"/>
                <a:cs typeface="Lucida Sans"/>
              </a:rPr>
              <a:t>Françafrique</a:t>
            </a:r>
            <a:r>
              <a:rPr lang="is-IS" sz="1700" dirty="0">
                <a:latin typeface="Lucida Sans"/>
                <a:cs typeface="Lucida Sans"/>
              </a:rPr>
              <a:t>)</a:t>
            </a:r>
            <a:r>
              <a:rPr lang="is-IS" sz="1700" b="1" dirty="0">
                <a:latin typeface="Lucida Sans"/>
                <a:cs typeface="Lucida Sans"/>
              </a:rPr>
              <a:t> i dependència internacional</a:t>
            </a:r>
          </a:p>
          <a:p>
            <a:pPr marL="285750" indent="-285750" algn="just">
              <a:buFont typeface="Arial"/>
              <a:buChar char="•"/>
            </a:pPr>
            <a:endParaRPr lang="is-IS" sz="1700" b="1" dirty="0">
              <a:latin typeface="Lucida Sans"/>
              <a:cs typeface="Lucida Sans"/>
            </a:endParaRPr>
          </a:p>
          <a:p>
            <a:pPr marL="285750" indent="-285750" algn="just">
              <a:buFont typeface="Arial"/>
              <a:buChar char="•"/>
            </a:pPr>
            <a:r>
              <a:rPr lang="is-IS" sz="1700" b="1" dirty="0">
                <a:latin typeface="Lucida Sans"/>
                <a:cs typeface="Lucida Sans"/>
              </a:rPr>
              <a:t>Creixent importància geoestratègica (penetració Rússia)</a:t>
            </a:r>
          </a:p>
          <a:p>
            <a:pPr marL="285750" indent="-285750" algn="just">
              <a:buFont typeface="Arial"/>
              <a:buChar char="•"/>
            </a:pPr>
            <a:endParaRPr lang="en-US" sz="2000" dirty="0">
              <a:latin typeface="Lucida Sans"/>
              <a:cs typeface="Lucida Sans"/>
            </a:endParaRPr>
          </a:p>
          <a:p>
            <a:endParaRPr lang="en-US" sz="2000" dirty="0">
              <a:latin typeface="Lucida Sans"/>
              <a:cs typeface="Lucida Sans"/>
            </a:endParaRPr>
          </a:p>
        </p:txBody>
      </p:sp>
      <p:pic>
        <p:nvPicPr>
          <p:cNvPr id="5" name="Picture 4" descr="Operación Barkhane, dirigida por Francia que opera junto al G5 Sahe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9" y="1196753"/>
            <a:ext cx="7686139" cy="359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01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280430" y="4422745"/>
            <a:ext cx="3880111" cy="8572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ES" dirty="0"/>
          </a:p>
        </p:txBody>
      </p:sp>
      <p:sp>
        <p:nvSpPr>
          <p:cNvPr id="26" name="Oval 25"/>
          <p:cNvSpPr/>
          <p:nvPr/>
        </p:nvSpPr>
        <p:spPr>
          <a:xfrm>
            <a:off x="303805" y="1839050"/>
            <a:ext cx="3816350" cy="88106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4559300" y="3416300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400" imgH="25400" progId="">
                  <p:embed/>
                </p:oleObj>
              </mc:Choice>
              <mc:Fallback>
                <p:oleObj r:id="rId2" imgW="25400" imgH="2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416300"/>
                        <a:ext cx="25400" cy="2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343478" y="836712"/>
            <a:ext cx="8429625" cy="22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04059" y="206955"/>
            <a:ext cx="83532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3000" b="1" dirty="0">
                <a:solidFill>
                  <a:srgbClr val="800000"/>
                </a:solidFill>
                <a:latin typeface="Lucida Sans"/>
                <a:cs typeface="Lucida Sans"/>
              </a:rPr>
              <a:t>Importància </a:t>
            </a:r>
            <a:r>
              <a:rPr lang="ca-ES" sz="3000" b="1" dirty="0" err="1">
                <a:solidFill>
                  <a:srgbClr val="800000"/>
                </a:solidFill>
                <a:latin typeface="Lucida Sans"/>
                <a:cs typeface="Lucida Sans"/>
              </a:rPr>
              <a:t>geoestratègica</a:t>
            </a:r>
            <a:endParaRPr lang="ca-ES" sz="3000" b="1" dirty="0">
              <a:solidFill>
                <a:srgbClr val="800000"/>
              </a:solidFill>
              <a:latin typeface="Lucida Sans"/>
              <a:cs typeface="Lucida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4650" y="1394972"/>
            <a:ext cx="73907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endParaRPr lang="en-GB" sz="2400" b="1" dirty="0"/>
          </a:p>
          <a:p>
            <a:pPr algn="just"/>
            <a:endParaRPr lang="en-GB" sz="2400" dirty="0">
              <a:solidFill>
                <a:srgbClr val="1C181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2400" dirty="0">
              <a:solidFill>
                <a:srgbClr val="1C1814"/>
              </a:solidFill>
            </a:endParaRPr>
          </a:p>
        </p:txBody>
      </p:sp>
      <p:pic>
        <p:nvPicPr>
          <p:cNvPr id="14" name="Picture 13" descr="Mali_grupos_yihadistas-440x27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47" y="4046412"/>
            <a:ext cx="4076996" cy="2455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onvoy migrantes Agadez.jpg"/>
          <p:cNvPicPr/>
          <p:nvPr/>
        </p:nvPicPr>
        <p:blipFill>
          <a:blip r:embed="rId5"/>
          <a:srcRect t="12325" b="17245"/>
          <a:stretch/>
        </p:blipFill>
        <p:spPr>
          <a:xfrm>
            <a:off x="4661812" y="1271294"/>
            <a:ext cx="4284550" cy="217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-395411" y="1844824"/>
            <a:ext cx="5183717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cap="small" dirty="0">
                <a:latin typeface="Lucida Sans"/>
                <a:cs typeface="Lucida Sans"/>
              </a:rPr>
              <a:t>MIGRACIONS: </a:t>
            </a:r>
          </a:p>
          <a:p>
            <a:pPr algn="ctr">
              <a:defRPr/>
            </a:pPr>
            <a:r>
              <a:rPr lang="es-ES" sz="2000" b="1" i="1" cap="small" dirty="0">
                <a:latin typeface="Lucida Sans"/>
                <a:cs typeface="Lucida Sans"/>
              </a:rPr>
              <a:t>Nova frontera europea</a:t>
            </a:r>
            <a:endParaRPr lang="es-ES" sz="2000" i="1" cap="small" dirty="0">
              <a:latin typeface="Lucida Sans"/>
              <a:cs typeface="Lucida Sans"/>
            </a:endParaRPr>
          </a:p>
          <a:p>
            <a:pPr>
              <a:defRPr/>
            </a:pP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478" y="4422745"/>
            <a:ext cx="371974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000" b="1" cap="small" dirty="0">
                <a:latin typeface="Lucida Sans"/>
                <a:cs typeface="Lucida Sans"/>
              </a:rPr>
              <a:t>SEGURETAT:</a:t>
            </a:r>
          </a:p>
          <a:p>
            <a:pPr algn="ctr">
              <a:defRPr/>
            </a:pPr>
            <a:r>
              <a:rPr lang="ca-ES" sz="2000" b="1" i="1" cap="small" dirty="0">
                <a:latin typeface="Lucida Sans"/>
                <a:cs typeface="Lucida Sans"/>
              </a:rPr>
              <a:t>Expansió grups armats</a:t>
            </a:r>
            <a:endParaRPr lang="ca-ES" sz="2000" i="1" cap="small" dirty="0">
              <a:latin typeface="Lucida Sans"/>
              <a:cs typeface="Lucida Sans"/>
            </a:endParaRPr>
          </a:p>
          <a:p>
            <a:pPr>
              <a:defRPr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9213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4559300" y="3416300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400" imgH="25400" progId="">
                  <p:embed/>
                </p:oleObj>
              </mc:Choice>
              <mc:Fallback>
                <p:oleObj r:id="rId2" imgW="25400" imgH="2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416300"/>
                        <a:ext cx="25400" cy="2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343478" y="836712"/>
            <a:ext cx="8429625" cy="22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04059" y="206955"/>
            <a:ext cx="83532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3000" b="1" dirty="0" err="1">
                <a:solidFill>
                  <a:srgbClr val="800000"/>
                </a:solidFill>
                <a:latin typeface="Lucida Sans"/>
                <a:cs typeface="Lucida Sans"/>
              </a:rPr>
              <a:t>Externalització</a:t>
            </a:r>
            <a:r>
              <a:rPr lang="es-ES_tradnl" sz="3000" b="1" dirty="0">
                <a:solidFill>
                  <a:srgbClr val="800000"/>
                </a:solidFill>
                <a:latin typeface="Lucida Sans"/>
                <a:cs typeface="Lucida Sans"/>
              </a:rPr>
              <a:t> de </a:t>
            </a:r>
            <a:r>
              <a:rPr lang="es-ES_tradnl" sz="3000" b="1" dirty="0" err="1">
                <a:solidFill>
                  <a:srgbClr val="800000"/>
                </a:solidFill>
                <a:latin typeface="Lucida Sans"/>
                <a:cs typeface="Lucida Sans"/>
              </a:rPr>
              <a:t>fronteres</a:t>
            </a:r>
            <a:endParaRPr lang="en-US" sz="3000" b="1" dirty="0">
              <a:solidFill>
                <a:srgbClr val="800000"/>
              </a:solidFill>
              <a:latin typeface="Lucida Sans"/>
              <a:cs typeface="Lucida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4650" y="1394972"/>
            <a:ext cx="73907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endParaRPr lang="en-GB" sz="2400" b="1" dirty="0"/>
          </a:p>
          <a:p>
            <a:pPr algn="just"/>
            <a:endParaRPr lang="en-GB" sz="2400" dirty="0">
              <a:solidFill>
                <a:srgbClr val="1C181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2400" dirty="0">
              <a:solidFill>
                <a:srgbClr val="1C181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7599" y="1112037"/>
            <a:ext cx="8620596" cy="1382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4000"/>
              </a:lnSpc>
              <a:buFont typeface="Arial"/>
              <a:buChar char="•"/>
            </a:pPr>
            <a:r>
              <a:rPr lang="ca-ES" sz="1600" b="1" dirty="0">
                <a:solidFill>
                  <a:srgbClr val="FF0000"/>
                </a:solidFill>
                <a:latin typeface="Lucida Sans"/>
                <a:cs typeface="Lucida Sans"/>
              </a:rPr>
              <a:t>Cimera La </a:t>
            </a:r>
            <a:r>
              <a:rPr lang="ca-ES" sz="1600" b="1" dirty="0" err="1">
                <a:solidFill>
                  <a:srgbClr val="FF0000"/>
                </a:solidFill>
                <a:latin typeface="Lucida Sans"/>
                <a:cs typeface="Lucida Sans"/>
              </a:rPr>
              <a:t>Valleta</a:t>
            </a:r>
            <a:r>
              <a:rPr lang="ca-ES" sz="1600" b="1" dirty="0">
                <a:solidFill>
                  <a:srgbClr val="FF0000"/>
                </a:solidFill>
                <a:latin typeface="Lucida Sans"/>
                <a:cs typeface="Lucida Sans"/>
              </a:rPr>
              <a:t> 2015: </a:t>
            </a:r>
            <a:r>
              <a:rPr lang="ca-ES" sz="1600" dirty="0">
                <a:latin typeface="Lucida Sans"/>
                <a:cs typeface="Lucida Sans"/>
              </a:rPr>
              <a:t>Reforç fronteres +clandestinitat + tràfic “màfies” + </a:t>
            </a:r>
            <a:r>
              <a:rPr lang="ca-ES" sz="1600" b="1" dirty="0">
                <a:latin typeface="Lucida Sans"/>
                <a:cs typeface="Lucida Sans"/>
              </a:rPr>
              <a:t>Vulneració DDHH</a:t>
            </a:r>
          </a:p>
          <a:p>
            <a:pPr>
              <a:lnSpc>
                <a:spcPct val="114000"/>
              </a:lnSpc>
            </a:pPr>
            <a:endParaRPr lang="es-ES" sz="2100" dirty="0"/>
          </a:p>
          <a:p>
            <a:pPr marL="457200" indent="-457200">
              <a:lnSpc>
                <a:spcPct val="114000"/>
              </a:lnSpc>
              <a:buFont typeface="Arial"/>
              <a:buChar char="•"/>
            </a:pPr>
            <a:endParaRPr lang="es-ES" sz="2100" dirty="0"/>
          </a:p>
        </p:txBody>
      </p:sp>
      <p:pic>
        <p:nvPicPr>
          <p:cNvPr id="16" name="Picture 6" descr="URI:Users:Uri:Desktop:551531-Migrant_Routes_ Mediterranean 2016_26_Apri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7" b="9490"/>
          <a:stretch/>
        </p:blipFill>
        <p:spPr bwMode="auto">
          <a:xfrm>
            <a:off x="404059" y="1916832"/>
            <a:ext cx="8528258" cy="4752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5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4559300" y="3416300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400" imgH="25400" progId="">
                  <p:embed/>
                </p:oleObj>
              </mc:Choice>
              <mc:Fallback>
                <p:oleObj r:id="rId2" imgW="25400" imgH="2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416300"/>
                        <a:ext cx="25400" cy="2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343478" y="836712"/>
            <a:ext cx="8429625" cy="22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04059" y="206955"/>
            <a:ext cx="83532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3000" b="1" dirty="0">
                <a:solidFill>
                  <a:srgbClr val="800000"/>
                </a:solidFill>
                <a:latin typeface="Lucida Sans"/>
                <a:cs typeface="Lucida Sans"/>
              </a:rPr>
              <a:t>Fracàs estratègia </a:t>
            </a:r>
            <a:r>
              <a:rPr lang="ca-ES" sz="3000" b="1" dirty="0" err="1">
                <a:solidFill>
                  <a:srgbClr val="800000"/>
                </a:solidFill>
                <a:latin typeface="Lucida Sans"/>
                <a:cs typeface="Lucida Sans"/>
              </a:rPr>
              <a:t>securitària</a:t>
            </a:r>
            <a:endParaRPr lang="ca-ES" sz="3000" b="1" dirty="0">
              <a:solidFill>
                <a:srgbClr val="800000"/>
              </a:solidFill>
              <a:latin typeface="Lucida Sans"/>
              <a:cs typeface="Lucida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4650" y="1394972"/>
            <a:ext cx="73907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endParaRPr lang="en-GB" sz="2400" b="1" dirty="0"/>
          </a:p>
          <a:p>
            <a:pPr algn="just"/>
            <a:endParaRPr lang="en-GB" sz="2400" dirty="0">
              <a:solidFill>
                <a:srgbClr val="1C181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2400" dirty="0">
              <a:solidFill>
                <a:srgbClr val="1C1814"/>
              </a:solidFill>
            </a:endParaRPr>
          </a:p>
        </p:txBody>
      </p:sp>
      <p:pic>
        <p:nvPicPr>
          <p:cNvPr id="10" name="Picture 1" descr="Imagen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6" y="1124744"/>
            <a:ext cx="4303263" cy="295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thumbs_b_c_02f870908bacd2ceb6a7d8e08dc44d00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78092"/>
            <a:ext cx="4614365" cy="259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5273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ódice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5902</TotalTime>
  <Words>403</Words>
  <Application>Microsoft Office PowerPoint</Application>
  <PresentationFormat>Presentació en pantalla (4:3)</PresentationFormat>
  <Paragraphs>96</Paragraphs>
  <Slides>16</Slides>
  <Notes>1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0</vt:i4>
      </vt:variant>
      <vt:variant>
        <vt:lpstr>Títols de les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Gabriolaaramong</vt:lpstr>
      <vt:lpstr>Garamond</vt:lpstr>
      <vt:lpstr>Helvetica</vt:lpstr>
      <vt:lpstr>Lucida Sans</vt:lpstr>
      <vt:lpstr>Tema de Office</vt:lpstr>
      <vt:lpstr>       El Sahel  entre canvi climàtic, mobilitat i conflictes    Oriol Puig Cepero Investigador associat Barcelona Centre for International Affairs (CIDOB), GRITIM-Upf Professor Associat UPF &amp; UOC oriol.puig@upf.edu   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ORIOL PUIG CEPERO</dc:creator>
  <cp:lastModifiedBy>Alexandre Peñalver Cabre</cp:lastModifiedBy>
  <cp:revision>1446</cp:revision>
  <cp:lastPrinted>2023-06-22T14:07:31Z</cp:lastPrinted>
  <dcterms:created xsi:type="dcterms:W3CDTF">2016-06-27T20:57:50Z</dcterms:created>
  <dcterms:modified xsi:type="dcterms:W3CDTF">2024-06-18T06:40:30Z</dcterms:modified>
</cp:coreProperties>
</file>