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3" r:id="rId2"/>
    <p:sldId id="296" r:id="rId3"/>
    <p:sldId id="299" r:id="rId4"/>
    <p:sldId id="297" r:id="rId5"/>
    <p:sldId id="298" r:id="rId6"/>
    <p:sldId id="302" r:id="rId7"/>
    <p:sldId id="300" r:id="rId8"/>
    <p:sldId id="303" r:id="rId9"/>
    <p:sldId id="301" r:id="rId10"/>
    <p:sldId id="305" r:id="rId11"/>
    <p:sldId id="306" r:id="rId12"/>
    <p:sldId id="307" r:id="rId13"/>
    <p:sldId id="308" r:id="rId14"/>
    <p:sldId id="311" r:id="rId15"/>
    <p:sldId id="309" r:id="rId16"/>
    <p:sldId id="312" r:id="rId17"/>
    <p:sldId id="279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4" autoAdjust="0"/>
    <p:restoredTop sz="94660"/>
  </p:normalViewPr>
  <p:slideViewPr>
    <p:cSldViewPr>
      <p:cViewPr varScale="1">
        <p:scale>
          <a:sx n="106" d="100"/>
          <a:sy n="106" d="100"/>
        </p:scale>
        <p:origin x="17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hc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íto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a-ES"/>
              <a:t>Feu clic aquí per editar l'estil</a:t>
            </a:r>
            <a:endParaRPr kumimoji="0" lang="en-US"/>
          </a:p>
        </p:txBody>
      </p:sp>
      <p:sp>
        <p:nvSpPr>
          <p:cNvPr id="17" name="Subtíto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a-ES"/>
              <a:t>Feu clic aquí per editar l'estil de subtítols del patró.</a:t>
            </a:r>
            <a:endParaRPr kumimoji="0" lang="en-US"/>
          </a:p>
        </p:txBody>
      </p:sp>
      <p:grpSp>
        <p:nvGrpSpPr>
          <p:cNvPr id="2" name="A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liu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a lliu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a lliu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or rect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ontenidor de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5FB108-1525-48FF-A040-1B8757EB2781}" type="datetimeFigureOut">
              <a:rPr lang="es-ES" smtClean="0"/>
              <a:pPr/>
              <a:t>18/06/2024</a:t>
            </a:fld>
            <a:endParaRPr lang="es-ES"/>
          </a:p>
        </p:txBody>
      </p:sp>
      <p:sp>
        <p:nvSpPr>
          <p:cNvPr id="19" name="Contenidor de peu de pà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Contenidor de número de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759B4D-6F33-4C1E-B5ED-469940FC5E1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a-ES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a-ES"/>
              <a:t>Feu clic aquí per editar els estils de text</a:t>
            </a:r>
          </a:p>
          <a:p>
            <a:pPr lvl="1" eaLnBrk="1" latinLnBrk="0" hangingPunct="1"/>
            <a:r>
              <a:rPr lang="ca-ES"/>
              <a:t>Segon nivell</a:t>
            </a:r>
          </a:p>
          <a:p>
            <a:pPr lvl="2" eaLnBrk="1" latinLnBrk="0" hangingPunct="1"/>
            <a:r>
              <a:rPr lang="ca-ES"/>
              <a:t>Tercer nivell</a:t>
            </a:r>
          </a:p>
          <a:p>
            <a:pPr lvl="3" eaLnBrk="1" latinLnBrk="0" hangingPunct="1"/>
            <a:r>
              <a:rPr lang="ca-ES"/>
              <a:t>Quart nivell</a:t>
            </a:r>
          </a:p>
          <a:p>
            <a:pPr lvl="4" eaLnBrk="1" latinLnBrk="0" hangingPunct="1"/>
            <a:r>
              <a:rPr lang="ca-ES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B108-1525-48FF-A040-1B8757EB2781}" type="datetimeFigureOut">
              <a:rPr lang="es-ES" smtClean="0"/>
              <a:pPr/>
              <a:t>18/06/2024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59B4D-6F33-4C1E-B5ED-469940FC5E1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a-ES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a-ES"/>
              <a:t>Feu clic aquí per editar els estils de text</a:t>
            </a:r>
          </a:p>
          <a:p>
            <a:pPr lvl="1" eaLnBrk="1" latinLnBrk="0" hangingPunct="1"/>
            <a:r>
              <a:rPr lang="ca-ES"/>
              <a:t>Segon nivell</a:t>
            </a:r>
          </a:p>
          <a:p>
            <a:pPr lvl="2" eaLnBrk="1" latinLnBrk="0" hangingPunct="1"/>
            <a:r>
              <a:rPr lang="ca-ES"/>
              <a:t>Tercer nivell</a:t>
            </a:r>
          </a:p>
          <a:p>
            <a:pPr lvl="3" eaLnBrk="1" latinLnBrk="0" hangingPunct="1"/>
            <a:r>
              <a:rPr lang="ca-ES"/>
              <a:t>Quart nivell</a:t>
            </a:r>
          </a:p>
          <a:p>
            <a:pPr lvl="4" eaLnBrk="1" latinLnBrk="0" hangingPunct="1"/>
            <a:r>
              <a:rPr lang="ca-ES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B108-1525-48FF-A040-1B8757EB2781}" type="datetimeFigureOut">
              <a:rPr lang="es-ES" smtClean="0"/>
              <a:pPr/>
              <a:t>18/06/2024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59B4D-6F33-4C1E-B5ED-469940FC5E1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bg>
      <p:bgPr>
        <a:solidFill>
          <a:srgbClr val="240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85028"/>
            <a:ext cx="7772400" cy="3469196"/>
          </a:xfrm>
          <a:prstGeom prst="rect">
            <a:avLst/>
          </a:prstGeom>
        </p:spPr>
        <p:txBody>
          <a:bodyPr lIns="80165" tIns="40083" rIns="80165" bIns="40083" anchor="t">
            <a:noAutofit/>
          </a:bodyPr>
          <a:lstStyle>
            <a:lvl1pPr algn="l">
              <a:lnSpc>
                <a:spcPts val="4384"/>
              </a:lnSpc>
              <a:defRPr sz="3700" b="0" i="0" spc="-88" baseline="0">
                <a:solidFill>
                  <a:schemeClr val="bg1"/>
                </a:solidFill>
                <a:latin typeface="Trispace" pitchFamily="2" charset="77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ca-ES" noProof="0" dirty="0"/>
              <a:t>Clic per editar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5455840-5320-15B8-1CF5-0BEE1966403C}"/>
              </a:ext>
            </a:extLst>
          </p:cNvPr>
          <p:cNvSpPr/>
          <p:nvPr userDrawn="1"/>
        </p:nvSpPr>
        <p:spPr>
          <a:xfrm>
            <a:off x="177733" y="175961"/>
            <a:ext cx="8780016" cy="64979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ca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60235CA5-32FD-BF68-B20E-F0F9E89303F0}"/>
              </a:ext>
            </a:extLst>
          </p:cNvPr>
          <p:cNvSpPr/>
          <p:nvPr userDrawn="1"/>
        </p:nvSpPr>
        <p:spPr>
          <a:xfrm>
            <a:off x="0" y="70135"/>
            <a:ext cx="2085402" cy="706787"/>
          </a:xfrm>
          <a:prstGeom prst="rect">
            <a:avLst/>
          </a:prstGeom>
          <a:solidFill>
            <a:srgbClr val="240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ca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55178AC1-A514-D192-8561-B97A98E728C8}"/>
              </a:ext>
            </a:extLst>
          </p:cNvPr>
          <p:cNvSpPr/>
          <p:nvPr userDrawn="1"/>
        </p:nvSpPr>
        <p:spPr>
          <a:xfrm>
            <a:off x="81500" y="6504022"/>
            <a:ext cx="917934" cy="328840"/>
          </a:xfrm>
          <a:prstGeom prst="rect">
            <a:avLst/>
          </a:prstGeom>
          <a:solidFill>
            <a:srgbClr val="240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ca-ES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B6F8E8E3-B1B2-2894-F045-11681405A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650" y="70135"/>
            <a:ext cx="1914696" cy="706787"/>
          </a:xfrm>
          <a:prstGeom prst="rect">
            <a:avLst/>
          </a:prstGeom>
        </p:spPr>
      </p:pic>
      <p:sp>
        <p:nvSpPr>
          <p:cNvPr id="30" name="Title 1">
            <a:hlinkClick r:id="rId3"/>
            <a:extLst>
              <a:ext uri="{FF2B5EF4-FFF2-40B4-BE49-F238E27FC236}">
                <a16:creationId xmlns:a16="http://schemas.microsoft.com/office/drawing/2014/main" id="{35142575-CA38-85EA-3EE4-EABD54F950EE}"/>
              </a:ext>
            </a:extLst>
          </p:cNvPr>
          <p:cNvSpPr txBox="1">
            <a:spLocks/>
          </p:cNvSpPr>
          <p:nvPr userDrawn="1"/>
        </p:nvSpPr>
        <p:spPr>
          <a:xfrm>
            <a:off x="101250" y="6529161"/>
            <a:ext cx="1010785" cy="195858"/>
          </a:xfrm>
          <a:prstGeom prst="rect">
            <a:avLst/>
          </a:prstGeom>
        </p:spPr>
        <p:txBody>
          <a:bodyPr lIns="80165" tIns="40083" rIns="80165" bIns="40083" anchor="t">
            <a:noAutofit/>
          </a:bodyPr>
          <a:lstStyle>
            <a:lvl1pPr algn="l" defTabSz="100794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Trispace" pitchFamily="2" charset="77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ca-ES" sz="700" spc="44" baseline="0" dirty="0" err="1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</a:rPr>
              <a:t>www.idhc.org</a:t>
            </a:r>
            <a:endParaRPr lang="ca-ES" sz="700" spc="44" baseline="0" dirty="0">
              <a:solidFill>
                <a:srgbClr val="FFFFFF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6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a-ES"/>
              <a:t>Feu clic aquí per editar els estils de text</a:t>
            </a:r>
          </a:p>
          <a:p>
            <a:pPr lvl="1" eaLnBrk="1" latinLnBrk="0" hangingPunct="1"/>
            <a:r>
              <a:rPr lang="ca-ES"/>
              <a:t>Segon nivell</a:t>
            </a:r>
          </a:p>
          <a:p>
            <a:pPr lvl="2" eaLnBrk="1" latinLnBrk="0" hangingPunct="1"/>
            <a:r>
              <a:rPr lang="ca-ES"/>
              <a:t>Tercer nivell</a:t>
            </a:r>
          </a:p>
          <a:p>
            <a:pPr lvl="3" eaLnBrk="1" latinLnBrk="0" hangingPunct="1"/>
            <a:r>
              <a:rPr lang="ca-ES"/>
              <a:t>Quart nivell</a:t>
            </a:r>
          </a:p>
          <a:p>
            <a:pPr lvl="4" eaLnBrk="1" latinLnBrk="0" hangingPunct="1"/>
            <a:r>
              <a:rPr lang="ca-ES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B108-1525-48FF-A040-1B8757EB2781}" type="datetimeFigureOut">
              <a:rPr lang="es-ES" smtClean="0"/>
              <a:pPr/>
              <a:t>18/06/2024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59B4D-6F33-4C1E-B5ED-469940FC5E18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a-ES"/>
              <a:t>Feu clic aquí per editar l'estil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a-ES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a-ES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B108-1525-48FF-A040-1B8757EB2781}" type="datetimeFigureOut">
              <a:rPr lang="es-ES" smtClean="0"/>
              <a:pPr/>
              <a:t>18/06/2024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59B4D-6F33-4C1E-B5ED-469940FC5E18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Cometes angulars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ometes angulars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a-ES"/>
              <a:t>Feu clic aquí per editar els estils de text</a:t>
            </a:r>
          </a:p>
          <a:p>
            <a:pPr lvl="1" eaLnBrk="1" latinLnBrk="0" hangingPunct="1"/>
            <a:r>
              <a:rPr lang="ca-ES"/>
              <a:t>Segon nivell</a:t>
            </a:r>
          </a:p>
          <a:p>
            <a:pPr lvl="2" eaLnBrk="1" latinLnBrk="0" hangingPunct="1"/>
            <a:r>
              <a:rPr lang="ca-ES"/>
              <a:t>Tercer nivell</a:t>
            </a:r>
          </a:p>
          <a:p>
            <a:pPr lvl="3" eaLnBrk="1" latinLnBrk="0" hangingPunct="1"/>
            <a:r>
              <a:rPr lang="ca-ES"/>
              <a:t>Quart nivell</a:t>
            </a:r>
          </a:p>
          <a:p>
            <a:pPr lvl="4" eaLnBrk="1" latinLnBrk="0" hangingPunct="1"/>
            <a:r>
              <a:rPr lang="ca-ES"/>
              <a:t>Cinquè nivell</a:t>
            </a:r>
            <a:endParaRPr kumimoji="0" lang="en-U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a-ES"/>
              <a:t>Feu clic aquí per editar els estils de text</a:t>
            </a:r>
          </a:p>
          <a:p>
            <a:pPr lvl="1" eaLnBrk="1" latinLnBrk="0" hangingPunct="1"/>
            <a:r>
              <a:rPr lang="ca-ES"/>
              <a:t>Segon nivell</a:t>
            </a:r>
          </a:p>
          <a:p>
            <a:pPr lvl="2" eaLnBrk="1" latinLnBrk="0" hangingPunct="1"/>
            <a:r>
              <a:rPr lang="ca-ES"/>
              <a:t>Tercer nivell</a:t>
            </a:r>
          </a:p>
          <a:p>
            <a:pPr lvl="3" eaLnBrk="1" latinLnBrk="0" hangingPunct="1"/>
            <a:r>
              <a:rPr lang="ca-ES"/>
              <a:t>Quart nivell</a:t>
            </a:r>
          </a:p>
          <a:p>
            <a:pPr lvl="4" eaLnBrk="1" latinLnBrk="0" hangingPunct="1"/>
            <a:r>
              <a:rPr lang="ca-ES"/>
              <a:t>Cinquè nivell</a:t>
            </a:r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B108-1525-48FF-A040-1B8757EB2781}" type="datetimeFigureOut">
              <a:rPr lang="es-ES" smtClean="0"/>
              <a:pPr/>
              <a:t>18/06/2024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59B4D-6F33-4C1E-B5ED-469940FC5E18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Títo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a-ES"/>
              <a:t>Feu clic aquí per editar l'estil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a-ES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a-ES"/>
              <a:t>Feu clic aquí per editar els estils de text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a-ES"/>
              <a:t>Feu clic aquí per editar els estils de text</a:t>
            </a:r>
          </a:p>
        </p:txBody>
      </p:sp>
      <p:sp>
        <p:nvSpPr>
          <p:cNvPr id="5" name="Contenidor de contingut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a-ES"/>
              <a:t>Feu clic aquí per editar els estils de text</a:t>
            </a:r>
          </a:p>
          <a:p>
            <a:pPr lvl="1" eaLnBrk="1" latinLnBrk="0" hangingPunct="1"/>
            <a:r>
              <a:rPr lang="ca-ES"/>
              <a:t>Segon nivell</a:t>
            </a:r>
          </a:p>
          <a:p>
            <a:pPr lvl="2" eaLnBrk="1" latinLnBrk="0" hangingPunct="1"/>
            <a:r>
              <a:rPr lang="ca-ES"/>
              <a:t>Tercer nivell</a:t>
            </a:r>
          </a:p>
          <a:p>
            <a:pPr lvl="3" eaLnBrk="1" latinLnBrk="0" hangingPunct="1"/>
            <a:r>
              <a:rPr lang="ca-ES"/>
              <a:t>Quart nivell</a:t>
            </a:r>
          </a:p>
          <a:p>
            <a:pPr lvl="4" eaLnBrk="1" latinLnBrk="0" hangingPunct="1"/>
            <a:r>
              <a:rPr lang="ca-ES"/>
              <a:t>Cinquè nivell</a:t>
            </a:r>
            <a:endParaRPr kumimoji="0" lang="en-US"/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a-ES"/>
              <a:t>Feu clic aquí per editar els estils de text</a:t>
            </a:r>
          </a:p>
          <a:p>
            <a:pPr lvl="1" eaLnBrk="1" latinLnBrk="0" hangingPunct="1"/>
            <a:r>
              <a:rPr lang="ca-ES"/>
              <a:t>Segon nivell</a:t>
            </a:r>
          </a:p>
          <a:p>
            <a:pPr lvl="2" eaLnBrk="1" latinLnBrk="0" hangingPunct="1"/>
            <a:r>
              <a:rPr lang="ca-ES"/>
              <a:t>Tercer nivell</a:t>
            </a:r>
          </a:p>
          <a:p>
            <a:pPr lvl="3" eaLnBrk="1" latinLnBrk="0" hangingPunct="1"/>
            <a:r>
              <a:rPr lang="ca-ES"/>
              <a:t>Quart nivell</a:t>
            </a:r>
          </a:p>
          <a:p>
            <a:pPr lvl="4" eaLnBrk="1" latinLnBrk="0" hangingPunct="1"/>
            <a:r>
              <a:rPr lang="ca-ES"/>
              <a:t>Cinquè nivell</a:t>
            </a:r>
            <a:endParaRPr kumimoji="0" lang="en-U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B108-1525-48FF-A040-1B8757EB2781}" type="datetimeFigureOut">
              <a:rPr lang="es-ES" smtClean="0"/>
              <a:pPr/>
              <a:t>18/06/2024</a:t>
            </a:fld>
            <a:endParaRPr lang="es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59B4D-6F33-4C1E-B5ED-469940FC5E1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B108-1525-48FF-A040-1B8757EB2781}" type="datetimeFigureOut">
              <a:rPr lang="es-ES" smtClean="0"/>
              <a:pPr/>
              <a:t>18/06/2024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59B4D-6F33-4C1E-B5ED-469940FC5E18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Títo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a-ES"/>
              <a:t>Feu clic aquí per editar l'estil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B108-1525-48FF-A040-1B8757EB2781}" type="datetimeFigureOut">
              <a:rPr lang="es-ES" smtClean="0"/>
              <a:pPr/>
              <a:t>18/06/2024</a:t>
            </a:fld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59B4D-6F33-4C1E-B5ED-469940FC5E1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ingut amb l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a-ES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a-ES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a-ES"/>
              <a:t>Feu clic aquí per editar els estils de text</a:t>
            </a:r>
          </a:p>
          <a:p>
            <a:pPr lvl="1" eaLnBrk="1" latinLnBrk="0" hangingPunct="1"/>
            <a:r>
              <a:rPr lang="ca-ES"/>
              <a:t>Segon nivell</a:t>
            </a:r>
          </a:p>
          <a:p>
            <a:pPr lvl="2" eaLnBrk="1" latinLnBrk="0" hangingPunct="1"/>
            <a:r>
              <a:rPr lang="ca-ES"/>
              <a:t>Tercer nivell</a:t>
            </a:r>
          </a:p>
          <a:p>
            <a:pPr lvl="3" eaLnBrk="1" latinLnBrk="0" hangingPunct="1"/>
            <a:r>
              <a:rPr lang="ca-ES"/>
              <a:t>Quart nivell</a:t>
            </a:r>
          </a:p>
          <a:p>
            <a:pPr lvl="4" eaLnBrk="1" latinLnBrk="0" hangingPunct="1"/>
            <a:r>
              <a:rPr lang="ca-ES"/>
              <a:t>Cinquè nivell</a:t>
            </a:r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45FB108-1525-48FF-A040-1B8757EB2781}" type="datetimeFigureOut">
              <a:rPr lang="es-ES" smtClean="0"/>
              <a:pPr/>
              <a:t>18/06/2024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59B4D-6F33-4C1E-B5ED-469940FC5E1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a-ES"/>
              <a:t>Feu clic aquí per editar els estils de text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a-ES"/>
              <a:t>Feu clic a la icona per afegir una imatge</a:t>
            </a:r>
            <a:endParaRPr kumimoji="0" lang="en-US" dirty="0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5FB108-1525-48FF-A040-1B8757EB2781}" type="datetimeFigureOut">
              <a:rPr lang="es-ES" smtClean="0"/>
              <a:pPr/>
              <a:t>18/06/2024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759B4D-6F33-4C1E-B5ED-469940FC5E18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a-ES"/>
              <a:t>Feu clic aquí per editar l'estil</a:t>
            </a:r>
            <a:endParaRPr kumimoji="0" lang="en-US"/>
          </a:p>
        </p:txBody>
      </p:sp>
      <p:sp>
        <p:nvSpPr>
          <p:cNvPr id="8" name="Forma lliu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liu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ctor rect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metes angulars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ometes angulars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liu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a lliu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ctor rect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idor de títo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a-ES"/>
              <a:t>Feu clic aquí per editar l'estil</a:t>
            </a:r>
            <a:endParaRPr kumimoji="0" lang="en-US"/>
          </a:p>
        </p:txBody>
      </p:sp>
      <p:sp>
        <p:nvSpPr>
          <p:cNvPr id="30" name="Contenidor de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a-ES"/>
              <a:t>Feu clic aquí per editar els estils de text</a:t>
            </a:r>
          </a:p>
          <a:p>
            <a:pPr lvl="1" eaLnBrk="1" latinLnBrk="0" hangingPunct="1"/>
            <a:r>
              <a:rPr kumimoji="0" lang="ca-ES"/>
              <a:t>Segon nivell</a:t>
            </a:r>
          </a:p>
          <a:p>
            <a:pPr lvl="2" eaLnBrk="1" latinLnBrk="0" hangingPunct="1"/>
            <a:r>
              <a:rPr kumimoji="0" lang="ca-ES"/>
              <a:t>Tercer nivell</a:t>
            </a:r>
          </a:p>
          <a:p>
            <a:pPr lvl="3" eaLnBrk="1" latinLnBrk="0" hangingPunct="1"/>
            <a:r>
              <a:rPr kumimoji="0" lang="ca-ES"/>
              <a:t>Quart nivell</a:t>
            </a:r>
          </a:p>
          <a:p>
            <a:pPr lvl="4" eaLnBrk="1" latinLnBrk="0" hangingPunct="1"/>
            <a:r>
              <a:rPr kumimoji="0" lang="ca-ES"/>
              <a:t>Cinquè nivell</a:t>
            </a:r>
            <a:endParaRPr kumimoji="0" lang="en-US"/>
          </a:p>
        </p:txBody>
      </p:sp>
      <p:sp>
        <p:nvSpPr>
          <p:cNvPr id="10" name="Contenidor de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45FB108-1525-48FF-A040-1B8757EB2781}" type="datetimeFigureOut">
              <a:rPr lang="es-ES" smtClean="0"/>
              <a:pPr/>
              <a:t>18/06/2024</a:t>
            </a:fld>
            <a:endParaRPr lang="es-ES"/>
          </a:p>
        </p:txBody>
      </p:sp>
      <p:sp>
        <p:nvSpPr>
          <p:cNvPr id="22" name="Contenidor de peu de pà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Contenidor de número de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9759B4D-6F33-4C1E-B5ED-469940FC5E18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4A1DD29-99E2-D646-A40C-8B22E46565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s-ES" sz="4400" dirty="0"/>
              <a:t>Movilidad humana y cambio climático.</a:t>
            </a:r>
            <a:br>
              <a:rPr lang="es-ES" sz="4400" dirty="0"/>
            </a:br>
            <a:r>
              <a:rPr lang="es-ES" sz="4400" dirty="0"/>
              <a:t> Otras posibilidades</a:t>
            </a:r>
            <a:endParaRPr lang="ca-ES" sz="4400" dirty="0"/>
          </a:p>
        </p:txBody>
      </p:sp>
      <p:sp>
        <p:nvSpPr>
          <p:cNvPr id="4" name="Subtítol 2"/>
          <p:cNvSpPr txBox="1">
            <a:spLocks/>
          </p:cNvSpPr>
          <p:nvPr/>
        </p:nvSpPr>
        <p:spPr>
          <a:xfrm>
            <a:off x="714348" y="4572008"/>
            <a:ext cx="7743852" cy="10715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endParaRPr lang="es-ES" dirty="0"/>
          </a:p>
          <a:p>
            <a:pPr algn="r"/>
            <a:r>
              <a:rPr lang="es-ES" sz="1700" dirty="0">
                <a:solidFill>
                  <a:srgbClr val="FFFF00"/>
                </a:solidFill>
                <a:latin typeface="Trispace" pitchFamily="2" charset="0"/>
              </a:rPr>
              <a:t>@</a:t>
            </a:r>
            <a:r>
              <a:rPr lang="es-ES" sz="1700" dirty="0" err="1">
                <a:solidFill>
                  <a:srgbClr val="FFFF00"/>
                </a:solidFill>
                <a:latin typeface="Trispace" pitchFamily="2" charset="0"/>
              </a:rPr>
              <a:t>KarlosCastilla</a:t>
            </a:r>
            <a:endParaRPr lang="es-ES" sz="1700" dirty="0">
              <a:solidFill>
                <a:srgbClr val="FFFF00"/>
              </a:solidFill>
              <a:latin typeface="Trispace" pitchFamily="2" charset="0"/>
            </a:endParaRPr>
          </a:p>
          <a:p>
            <a:pPr algn="r"/>
            <a:r>
              <a:rPr lang="es-ES" sz="1600" dirty="0">
                <a:solidFill>
                  <a:schemeClr val="bg1"/>
                </a:solidFill>
                <a:latin typeface="Trispace" pitchFamily="2" charset="0"/>
              </a:rPr>
              <a:t>karlos.castilla@idhc.org</a:t>
            </a:r>
            <a:endParaRPr lang="ca-ES" sz="1600" dirty="0">
              <a:solidFill>
                <a:schemeClr val="bg1"/>
              </a:solidFill>
              <a:latin typeface="Trispace" pitchFamily="2" charset="0"/>
            </a:endParaRPr>
          </a:p>
          <a:p>
            <a:pPr algn="r"/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36477"/>
            <a:ext cx="2921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73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S" dirty="0">
                <a:latin typeface="Trispace" pitchFamily="2" charset="0"/>
              </a:rPr>
              <a:t>c)	El Marco de Adaptación de Cancún invita a que se adopten medidas para mejorar el entendimiento, la coordinación y la cooperación en:</a:t>
            </a:r>
          </a:p>
          <a:p>
            <a:pPr algn="just"/>
            <a:endParaRPr lang="es-ES" dirty="0">
              <a:latin typeface="Trispace" pitchFamily="2" charset="0"/>
            </a:endParaRPr>
          </a:p>
          <a:p>
            <a:pPr lvl="1" algn="just"/>
            <a:r>
              <a:rPr lang="es-ES" dirty="0">
                <a:latin typeface="Trispace" pitchFamily="2" charset="0"/>
              </a:rPr>
              <a:t>i.	Desplazamiento como consecuencia del cambio climático</a:t>
            </a:r>
          </a:p>
          <a:p>
            <a:pPr lvl="1" algn="just"/>
            <a:r>
              <a:rPr lang="es-ES" dirty="0">
                <a:latin typeface="Trispace" pitchFamily="2" charset="0"/>
              </a:rPr>
              <a:t>ii.	Migración como consecuencia del cambio climático, y</a:t>
            </a:r>
          </a:p>
          <a:p>
            <a:pPr lvl="1" algn="just"/>
            <a:r>
              <a:rPr lang="es-ES" dirty="0">
                <a:latin typeface="Trispace" pitchFamily="2" charset="0"/>
              </a:rPr>
              <a:t>iii.	Traslado planificado como consecuencia del cambio climático.</a:t>
            </a:r>
          </a:p>
          <a:p>
            <a:pPr algn="just"/>
            <a:endParaRPr lang="es-ES" dirty="0">
              <a:latin typeface="Trispace" pitchFamily="2" charset="0"/>
            </a:endParaRPr>
          </a:p>
          <a:p>
            <a:pPr algn="just"/>
            <a:r>
              <a:rPr lang="es-ES" dirty="0">
                <a:latin typeface="Trispace" pitchFamily="2" charset="0"/>
              </a:rPr>
              <a:t>d)	La COP17 (2011) estableció el proceso del PNA como medio para facilitar una planificación de la adaptación eficaz.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126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>
                <a:latin typeface="Trispace" pitchFamily="2" charset="0"/>
              </a:rPr>
              <a:t>e)	 En la COP21 (2015) se creó el Equipo de Tareas sobre los Desplazamientos, que ha recomendado que se integren los retos y las oportunidades que conlleva la movilidad humana relacionada con el cambio climático en los procesos de planificación nacionales, además de que faciliten la migración y la movilidad ordenadas, seguras, regulares y responsables de las personas, según proceda y de conformidad con las políticas y leyes nacionales, en el contexto del cambio climático.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652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ES" dirty="0">
                <a:latin typeface="Trispace" pitchFamily="2" charset="0"/>
              </a:rPr>
              <a:t>f)	El PMMSOR establece en su objetivo 2, párrafo 18, inciso b) el compromiso de los Estados de evitar la desesperación y el deterioro del entorno de las personas para que no estén obligadas a recurrir a la migración irregular para buscar medios de subsistencia en otro lugar, recurriendo, entre otras cosas, a la mitigación y adaptación frente al cambio climático.</a:t>
            </a:r>
          </a:p>
          <a:p>
            <a:pPr algn="just"/>
            <a:endParaRPr lang="es-ES" dirty="0">
              <a:latin typeface="Trispace" pitchFamily="2" charset="0"/>
            </a:endParaRPr>
          </a:p>
          <a:p>
            <a:pPr algn="just"/>
            <a:r>
              <a:rPr lang="es-ES" dirty="0">
                <a:latin typeface="Trispace" pitchFamily="2" charset="0"/>
              </a:rPr>
              <a:t>g)	El mismo PMMSOR compromete a los Estados a formular estrategias de adaptación y resiliencia a los desastres naturales repentinos y de evolución lenta, los efectos adversos del cambio climático, teniendo en cuenta las posibles consecuencias para la migración, pero reconociendo que es prioritaria la adaptación en el país de origen.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013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ES" dirty="0">
              <a:latin typeface="Trispace" pitchFamily="2" charset="0"/>
            </a:endParaRPr>
          </a:p>
          <a:p>
            <a:pPr algn="just"/>
            <a:r>
              <a:rPr lang="es-ES" dirty="0">
                <a:latin typeface="Trispace" pitchFamily="2" charset="0"/>
              </a:rPr>
              <a:t>Los PNA parecen ser la vía en la que se debe trabajar y poner más atención si se quiere tener resultados respecto al desplazamiento, la migración y el traslado planificado como consecuencia del cambio climático. Esto es, que es esta la vía para atender ahora y en el futuro a quienes coloquialmente desde muchos ámbitos hoy se les denomina como refugiadas climáticas.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8154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568952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2163"/>
            <a:ext cx="3102789" cy="108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570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es-ES" dirty="0">
                <a:latin typeface="Trispace" pitchFamily="2" charset="0"/>
              </a:rPr>
              <a:t>PNA (NAP)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67544" y="5517232"/>
            <a:ext cx="4040188" cy="762000"/>
          </a:xfrm>
        </p:spPr>
        <p:txBody>
          <a:bodyPr/>
          <a:lstStyle/>
          <a:p>
            <a:pPr algn="ctr"/>
            <a:r>
              <a:rPr lang="es-ES" dirty="0"/>
              <a:t>Ventajas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3"/>
          </p:nvPr>
        </p:nvSpPr>
        <p:spPr>
          <a:xfrm>
            <a:off x="4644008" y="5517232"/>
            <a:ext cx="4041775" cy="762000"/>
          </a:xfrm>
        </p:spPr>
        <p:txBody>
          <a:bodyPr/>
          <a:lstStyle/>
          <a:p>
            <a:pPr algn="ctr"/>
            <a:r>
              <a:rPr lang="es-ES" dirty="0"/>
              <a:t>Desventajas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2"/>
          </p:nvPr>
        </p:nvSpPr>
        <p:spPr>
          <a:xfrm>
            <a:off x="467544" y="1196752"/>
            <a:ext cx="4040188" cy="3941763"/>
          </a:xfrm>
        </p:spPr>
        <p:txBody>
          <a:bodyPr>
            <a:noAutofit/>
          </a:bodyPr>
          <a:lstStyle/>
          <a:p>
            <a:pPr algn="just"/>
            <a:r>
              <a:rPr lang="es-ES" sz="1600" dirty="0">
                <a:latin typeface="Trispace" pitchFamily="2" charset="0"/>
              </a:rPr>
              <a:t>La gran mayoría de Estados han asumido la obligación de desarrollarlos.</a:t>
            </a:r>
          </a:p>
          <a:p>
            <a:pPr algn="just"/>
            <a:endParaRPr lang="es-ES" sz="1600" dirty="0">
              <a:latin typeface="Trispace" pitchFamily="2" charset="0"/>
            </a:endParaRPr>
          </a:p>
          <a:p>
            <a:pPr algn="just"/>
            <a:r>
              <a:rPr lang="es-ES" sz="1600" dirty="0">
                <a:latin typeface="Trispace" pitchFamily="2" charset="0"/>
              </a:rPr>
              <a:t>Son preventivos y no solo reactivos</a:t>
            </a:r>
          </a:p>
          <a:p>
            <a:pPr algn="just"/>
            <a:endParaRPr lang="es-ES" sz="1600" dirty="0">
              <a:latin typeface="Trispace" pitchFamily="2" charset="0"/>
            </a:endParaRPr>
          </a:p>
          <a:p>
            <a:pPr algn="just"/>
            <a:r>
              <a:rPr lang="es-ES" sz="1600" dirty="0">
                <a:latin typeface="Trispace" pitchFamily="2" charset="0"/>
              </a:rPr>
              <a:t>Se pueden desarrollar en todos los niveles de gobierno</a:t>
            </a:r>
          </a:p>
          <a:p>
            <a:pPr algn="just"/>
            <a:endParaRPr lang="es-ES" sz="1600" dirty="0">
              <a:latin typeface="Trispace" pitchFamily="2" charset="0"/>
            </a:endParaRPr>
          </a:p>
          <a:p>
            <a:pPr algn="just"/>
            <a:r>
              <a:rPr lang="es-ES" sz="1600" dirty="0">
                <a:latin typeface="Trispace" pitchFamily="2" charset="0"/>
              </a:rPr>
              <a:t>A partir de su incorporación como políticas públicas se pueden hacer impulsos en otros ámbitos (migraciones, cooperación, etc.)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644008" y="1268760"/>
            <a:ext cx="4041775" cy="3941763"/>
          </a:xfrm>
        </p:spPr>
        <p:txBody>
          <a:bodyPr/>
          <a:lstStyle/>
          <a:p>
            <a:r>
              <a:rPr lang="es-ES" dirty="0">
                <a:latin typeface="Trispace" pitchFamily="2" charset="0"/>
              </a:rPr>
              <a:t>No son “Ley”</a:t>
            </a:r>
          </a:p>
          <a:p>
            <a:endParaRPr lang="es-ES" dirty="0">
              <a:latin typeface="Trispace" pitchFamily="2" charset="0"/>
            </a:endParaRPr>
          </a:p>
          <a:p>
            <a:r>
              <a:rPr lang="es-ES" dirty="0">
                <a:latin typeface="Trispace" pitchFamily="2" charset="0"/>
              </a:rPr>
              <a:t>Ver la movilidad humana como cuestión de adaptación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0104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>
            <a:extLst>
              <a:ext uri="{FF2B5EF4-FFF2-40B4-BE49-F238E27FC236}">
                <a16:creationId xmlns:a16="http://schemas.microsoft.com/office/drawing/2014/main" id="{60F9B55D-7CB0-48DA-9329-9F407694A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6087716"/>
            <a:ext cx="1656184" cy="549223"/>
          </a:xfrm>
          <a:prstGeom prst="rect">
            <a:avLst/>
          </a:prstGeom>
        </p:spPr>
      </p:pic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s-ES" dirty="0"/>
          </a:p>
          <a:p>
            <a:r>
              <a:rPr lang="es-ES" dirty="0">
                <a:latin typeface="Trispace" pitchFamily="2" charset="0"/>
              </a:rPr>
              <a:t>Competencias municipales (seguridad, medio ambiente, atención social)</a:t>
            </a:r>
          </a:p>
          <a:p>
            <a:endParaRPr lang="es-ES" dirty="0">
              <a:latin typeface="Trispace" pitchFamily="2" charset="0"/>
            </a:endParaRPr>
          </a:p>
          <a:p>
            <a:r>
              <a:rPr lang="es-ES" b="1" dirty="0">
                <a:latin typeface="Trispace" pitchFamily="2" charset="0"/>
              </a:rPr>
              <a:t>Seguridad humana</a:t>
            </a:r>
          </a:p>
          <a:p>
            <a:endParaRPr lang="es-ES" dirty="0">
              <a:latin typeface="Trispace" pitchFamily="2" charset="0"/>
            </a:endParaRPr>
          </a:p>
          <a:p>
            <a:endParaRPr lang="es-ES" dirty="0">
              <a:latin typeface="Trispace" pitchFamily="2" charset="0"/>
            </a:endParaRPr>
          </a:p>
          <a:p>
            <a:r>
              <a:rPr lang="es-ES" dirty="0">
                <a:latin typeface="Trispace" pitchFamily="2" charset="0"/>
              </a:rPr>
              <a:t>Preventivo a partir de datos ciertos </a:t>
            </a:r>
          </a:p>
          <a:p>
            <a:endParaRPr lang="es-ES" dirty="0">
              <a:latin typeface="Trispace" pitchFamily="2" charset="0"/>
            </a:endParaRPr>
          </a:p>
          <a:p>
            <a:pPr algn="just"/>
            <a:r>
              <a:rPr lang="es-ES" dirty="0">
                <a:latin typeface="Trispace" pitchFamily="2" charset="0"/>
              </a:rPr>
              <a:t>Comunicación con demás niveles de gobernanza (regional/autonómico, estatal/nacional, internacional)</a:t>
            </a: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>
                <a:latin typeface="Trispace" pitchFamily="2" charset="0"/>
              </a:rPr>
              <a:t>Efectos globales desde la ciudad</a:t>
            </a: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6BF03E2E-F5EE-4FA6-8D53-EBEED2251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6007291"/>
            <a:ext cx="782191" cy="747168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0CBD5DD1-87CF-4B0A-A69E-649EBD7C3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989" y="6070981"/>
            <a:ext cx="1824980" cy="49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03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es-ES" sz="9600" dirty="0"/>
          </a:p>
          <a:p>
            <a:pPr algn="ctr">
              <a:buNone/>
            </a:pPr>
            <a:endParaRPr lang="es-ES" sz="9600" dirty="0"/>
          </a:p>
          <a:p>
            <a:pPr algn="ctr">
              <a:buNone/>
            </a:pPr>
            <a:r>
              <a:rPr lang="es-ES" sz="12600" dirty="0">
                <a:latin typeface="Trispace" pitchFamily="2" charset="0"/>
              </a:rPr>
              <a:t>¡GRACIAS!</a:t>
            </a:r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endParaRPr lang="es-ES" dirty="0"/>
          </a:p>
          <a:p>
            <a:pPr algn="r">
              <a:buNone/>
            </a:pPr>
            <a:r>
              <a:rPr lang="es-ES" sz="2900" dirty="0">
                <a:latin typeface="Bitstream Vera Sans" pitchFamily="34" charset="0"/>
                <a:cs typeface="Arial" pitchFamily="34" charset="0"/>
              </a:rPr>
              <a:t>@</a:t>
            </a:r>
            <a:r>
              <a:rPr lang="es-ES" sz="2900" dirty="0" err="1">
                <a:latin typeface="Bitstream Vera Sans" pitchFamily="34" charset="0"/>
                <a:cs typeface="Arial" pitchFamily="34" charset="0"/>
              </a:rPr>
              <a:t>KarlosCastilla</a:t>
            </a:r>
            <a:endParaRPr lang="es-ES" sz="2900" dirty="0">
              <a:latin typeface="Bitstream Vera Sans" pitchFamily="34" charset="0"/>
              <a:cs typeface="Arial" pitchFamily="34" charset="0"/>
            </a:endParaRPr>
          </a:p>
          <a:p>
            <a:pPr algn="r">
              <a:buNone/>
            </a:pPr>
            <a:endParaRPr lang="es-ES" dirty="0">
              <a:latin typeface="Bitstream Vera Sans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es-ES" dirty="0">
                <a:latin typeface="Bitstream Vera Sans" pitchFamily="34" charset="0"/>
                <a:cs typeface="Arial" pitchFamily="34" charset="0"/>
              </a:rPr>
              <a:t>karlos.castilla@idhc.org</a:t>
            </a:r>
            <a:endParaRPr lang="ca-ES" dirty="0">
              <a:latin typeface="Bitstream Vera Sans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41168"/>
            <a:ext cx="2921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Trispace" pitchFamily="2" charset="0"/>
              </a:rPr>
              <a:t>Algunos datos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755576" y="5445224"/>
            <a:ext cx="4040188" cy="762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" name="Marcador de contenido 1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402832" cy="3941763"/>
          </a:xfrm>
        </p:spPr>
        <p:txBody>
          <a:bodyPr>
            <a:normAutofit fontScale="92500" lnSpcReduction="20000"/>
          </a:bodyPr>
          <a:lstStyle/>
          <a:p>
            <a:endParaRPr lang="es-ES" dirty="0"/>
          </a:p>
          <a:p>
            <a:pPr algn="ctr"/>
            <a:r>
              <a:rPr lang="es-ES" dirty="0">
                <a:latin typeface="Trispace" pitchFamily="2" charset="0"/>
              </a:rPr>
              <a:t>En 2022 las catástrofes provocaron la cifra récord de </a:t>
            </a:r>
            <a:r>
              <a:rPr lang="es-ES" b="1" dirty="0">
                <a:latin typeface="Trispace" pitchFamily="2" charset="0"/>
              </a:rPr>
              <a:t>32,6 millones</a:t>
            </a:r>
            <a:r>
              <a:rPr lang="es-ES" dirty="0">
                <a:latin typeface="Trispace" pitchFamily="2" charset="0"/>
              </a:rPr>
              <a:t> de desplazamientos internos, de los cuales, el 98% fueron causados por peligros relacionados con el clima, como inundaciones, tormentas, incendios forestales y sequías, de acuerdo con el Centro para el Monitoreo del Desplazamiento Internacional (IDMC, por sus siglas en inglés).</a:t>
            </a:r>
          </a:p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932040" y="1444294"/>
            <a:ext cx="3754760" cy="3941763"/>
          </a:xfrm>
        </p:spPr>
        <p:txBody>
          <a:bodyPr>
            <a:normAutofit fontScale="92500" lnSpcReduction="20000"/>
          </a:bodyPr>
          <a:lstStyle/>
          <a:p>
            <a:endParaRPr lang="es-ES" sz="1600" dirty="0"/>
          </a:p>
          <a:p>
            <a:endParaRPr lang="es-ES" sz="1600" dirty="0"/>
          </a:p>
          <a:p>
            <a:r>
              <a:rPr lang="es-ES" sz="1600" dirty="0"/>
              <a:t>Equivale a la población de: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353733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39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dirty="0">
                <a:latin typeface="Trispace" pitchFamily="2" charset="0"/>
              </a:rPr>
              <a:t>La mayoría de las personas que se ven forzadas a huir debido a desastres relacionados con el clima se desplazan dentro de sus propios países. </a:t>
            </a:r>
          </a:p>
          <a:p>
            <a:pPr algn="just"/>
            <a:endParaRPr lang="es-ES" dirty="0">
              <a:latin typeface="Trispace" pitchFamily="2" charset="0"/>
            </a:endParaRPr>
          </a:p>
          <a:p>
            <a:pPr algn="just"/>
            <a:r>
              <a:rPr lang="es-ES" dirty="0">
                <a:latin typeface="Trispace" pitchFamily="2" charset="0"/>
              </a:rPr>
              <a:t>El 70% de la población refugiada vive en países vecinos al suyo. Tanto si huyen de un conflicto como de una catástrofe, las personas prefieren permanecer lo más cerca posible de su hogar y su familia.</a:t>
            </a:r>
          </a:p>
          <a:p>
            <a:pPr algn="just"/>
            <a:endParaRPr lang="es-ES" dirty="0">
              <a:latin typeface="Trispace" pitchFamily="2" charset="0"/>
            </a:endParaRPr>
          </a:p>
          <a:p>
            <a:pPr algn="just"/>
            <a:r>
              <a:rPr lang="es-ES" dirty="0">
                <a:latin typeface="Trispace" pitchFamily="2" charset="0"/>
              </a:rPr>
              <a:t>Casi el 60 por ciento de las personas refugiadas y desplazadas internas viven ahora en países que se encuentran entre los más vulnerables al cambio climático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945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ES" dirty="0">
              <a:latin typeface="Trispace" pitchFamily="2" charset="0"/>
            </a:endParaRPr>
          </a:p>
          <a:p>
            <a:pPr algn="just"/>
            <a:r>
              <a:rPr lang="es-ES" dirty="0">
                <a:latin typeface="Trispace" pitchFamily="2" charset="0"/>
              </a:rPr>
              <a:t>Derecho internacional de las personas refugiadas </a:t>
            </a:r>
          </a:p>
          <a:p>
            <a:pPr algn="just"/>
            <a:endParaRPr lang="es-ES" dirty="0">
              <a:latin typeface="Trispace" pitchFamily="2" charset="0"/>
            </a:endParaRPr>
          </a:p>
          <a:p>
            <a:pPr algn="just"/>
            <a:endParaRPr lang="es-ES" dirty="0">
              <a:latin typeface="Trispace" pitchFamily="2" charset="0"/>
            </a:endParaRPr>
          </a:p>
          <a:p>
            <a:pPr algn="just"/>
            <a:r>
              <a:rPr lang="es-ES" dirty="0">
                <a:latin typeface="Trispace" pitchFamily="2" charset="0"/>
              </a:rPr>
              <a:t>Derechos internacional de los derechos humanos</a:t>
            </a:r>
          </a:p>
          <a:p>
            <a:pPr algn="just"/>
            <a:endParaRPr lang="es-ES" dirty="0">
              <a:latin typeface="Trispace" pitchFamily="2" charset="0"/>
            </a:endParaRPr>
          </a:p>
          <a:p>
            <a:pPr algn="just"/>
            <a:endParaRPr lang="es-ES" dirty="0">
              <a:latin typeface="Trispace" pitchFamily="2" charset="0"/>
            </a:endParaRPr>
          </a:p>
          <a:p>
            <a:pPr algn="just"/>
            <a:r>
              <a:rPr lang="es-ES" dirty="0">
                <a:latin typeface="Trispace" pitchFamily="2" charset="0"/>
              </a:rPr>
              <a:t>Derecho internacional de cambio climático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>
                <a:latin typeface="Trispace" pitchFamily="2" charset="0"/>
              </a:rPr>
              <a:t>¿Cómo hacer frente a esa situación?</a:t>
            </a:r>
          </a:p>
        </p:txBody>
      </p:sp>
    </p:spTree>
    <p:extLst>
      <p:ext uri="{BB962C8B-B14F-4D97-AF65-F5344CB8AC3E}">
        <p14:creationId xmlns:p14="http://schemas.microsoft.com/office/powerpoint/2010/main" val="982111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endParaRPr lang="es-ES" dirty="0"/>
          </a:p>
          <a:p>
            <a:r>
              <a:rPr lang="es-ES" dirty="0">
                <a:solidFill>
                  <a:srgbClr val="0070C0"/>
                </a:solidFill>
                <a:latin typeface="Trispace" pitchFamily="2" charset="0"/>
              </a:rPr>
              <a:t>Sí, pero …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000" dirty="0">
                <a:effectLst/>
                <a:latin typeface="Trispace" pitchFamily="2" charset="0"/>
              </a:rPr>
              <a:t>Derecho internacional de las personas refugiadas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72008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506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28092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22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r>
              <a:rPr lang="es-ES" sz="1600" dirty="0">
                <a:solidFill>
                  <a:srgbClr val="0070C0"/>
                </a:solidFill>
                <a:latin typeface="Trispace" pitchFamily="2" charset="0"/>
              </a:rPr>
              <a:t>Sí, pero …</a:t>
            </a:r>
          </a:p>
          <a:p>
            <a:endParaRPr lang="es-ES" sz="1600" dirty="0">
              <a:latin typeface="Trispace" pitchFamily="2" charset="0"/>
            </a:endParaRPr>
          </a:p>
          <a:p>
            <a:pPr>
              <a:buFontTx/>
              <a:buChar char="-"/>
            </a:pPr>
            <a:r>
              <a:rPr lang="es-ES" sz="1600" dirty="0">
                <a:latin typeface="Trispace" pitchFamily="2" charset="0"/>
              </a:rPr>
              <a:t>¿Quién tiene libertad de circulación? ¿Derecho a migrar?</a:t>
            </a:r>
          </a:p>
          <a:p>
            <a:pPr>
              <a:buFontTx/>
              <a:buChar char="-"/>
            </a:pPr>
            <a:endParaRPr lang="es-ES" sz="1600" dirty="0">
              <a:latin typeface="Trispace" pitchFamily="2" charset="0"/>
            </a:endParaRPr>
          </a:p>
          <a:p>
            <a:pPr>
              <a:buFontTx/>
              <a:buChar char="-"/>
            </a:pPr>
            <a:r>
              <a:rPr lang="es-ES" sz="1600" dirty="0">
                <a:latin typeface="Trispace" pitchFamily="2" charset="0"/>
              </a:rPr>
              <a:t>Ningún tratado de DDHH reconoce la figura.</a:t>
            </a:r>
          </a:p>
          <a:p>
            <a:pPr>
              <a:buFontTx/>
              <a:buChar char="-"/>
            </a:pPr>
            <a:endParaRPr lang="es-ES" sz="1600" dirty="0">
              <a:latin typeface="Trispace" pitchFamily="2" charset="0"/>
            </a:endParaRPr>
          </a:p>
          <a:p>
            <a:pPr>
              <a:buFontTx/>
              <a:buChar char="-"/>
            </a:pPr>
            <a:r>
              <a:rPr lang="es-ES" sz="1600" dirty="0">
                <a:latin typeface="Trispace" pitchFamily="2" charset="0"/>
              </a:rPr>
              <a:t>Esfuerzos para hacer frente a las situaciones de desastre y deterioro ambiental que generan los desplazamientos internos:</a:t>
            </a:r>
          </a:p>
          <a:p>
            <a:pPr>
              <a:buFontTx/>
              <a:buChar char="-"/>
            </a:pPr>
            <a:endParaRPr lang="es-ES" sz="1600" dirty="0">
              <a:latin typeface="Trispace" pitchFamily="2" charset="0"/>
            </a:endParaRPr>
          </a:p>
          <a:p>
            <a:pPr lvl="1">
              <a:buFontTx/>
              <a:buChar char="-"/>
            </a:pPr>
            <a:r>
              <a:rPr lang="es-ES" sz="1600" dirty="0">
                <a:latin typeface="Trispace" pitchFamily="2" charset="0"/>
              </a:rPr>
              <a:t>1.	Principios Rectores de los Desplazamientos Internos. </a:t>
            </a:r>
          </a:p>
          <a:p>
            <a:pPr lvl="1">
              <a:buFontTx/>
              <a:buChar char="-"/>
            </a:pPr>
            <a:endParaRPr lang="es-ES" sz="1600" dirty="0">
              <a:latin typeface="Trispace" pitchFamily="2" charset="0"/>
            </a:endParaRPr>
          </a:p>
          <a:p>
            <a:pPr lvl="1">
              <a:buFontTx/>
              <a:buChar char="-"/>
            </a:pPr>
            <a:r>
              <a:rPr lang="es-ES" sz="1600" dirty="0">
                <a:latin typeface="Trispace" pitchFamily="2" charset="0"/>
              </a:rPr>
              <a:t>2.	Pacto Mundial para la Migración Segura, Ordenada y Regular (PMMSOR) .</a:t>
            </a:r>
          </a:p>
          <a:p>
            <a:pPr lvl="1">
              <a:buFontTx/>
              <a:buChar char="-"/>
            </a:pPr>
            <a:endParaRPr lang="es-ES" sz="1600" dirty="0">
              <a:latin typeface="Trispace" pitchFamily="2" charset="0"/>
            </a:endParaRPr>
          </a:p>
          <a:p>
            <a:pPr lvl="1">
              <a:buFontTx/>
              <a:buChar char="-"/>
            </a:pPr>
            <a:r>
              <a:rPr lang="es-ES" sz="1600" dirty="0">
                <a:latin typeface="Trispace" pitchFamily="2" charset="0"/>
              </a:rPr>
              <a:t>3.	Agenda 2030, dentro de los Objetivos de Desarrollo Sostenible (ODS)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000" dirty="0">
                <a:effectLst/>
                <a:latin typeface="Trispace" pitchFamily="2" charset="0"/>
              </a:rPr>
              <a:t>Derecho Internacional de los Derechos Humanos</a:t>
            </a:r>
            <a:endParaRPr lang="es-ES" sz="2000" dirty="0">
              <a:latin typeface="Trispa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93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64501" cy="530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994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es-ES" dirty="0">
                <a:solidFill>
                  <a:srgbClr val="0070C0"/>
                </a:solidFill>
                <a:latin typeface="Trispace" pitchFamily="2" charset="0"/>
              </a:rPr>
              <a:t>Sí, ¿por qué no?</a:t>
            </a:r>
          </a:p>
          <a:p>
            <a:pPr marL="109728" indent="0">
              <a:buNone/>
            </a:pPr>
            <a:endParaRPr lang="es-ES" dirty="0">
              <a:latin typeface="Trispace" pitchFamily="2" charset="0"/>
            </a:endParaRPr>
          </a:p>
          <a:p>
            <a:pPr marL="109728" indent="0" algn="just">
              <a:buNone/>
            </a:pPr>
            <a:r>
              <a:rPr lang="es-ES" dirty="0">
                <a:latin typeface="Trispace" pitchFamily="2" charset="0"/>
              </a:rPr>
              <a:t>a)	El artículo 4.1 e) de la CMNUCC establece el compromiso para los Estados de cooperar en los preparativos para la adaptación a los impactos del cambio climático; así como de desarrollar y elaborar planes apropiados e integrados.</a:t>
            </a:r>
          </a:p>
          <a:p>
            <a:pPr marL="109728" indent="0" algn="just">
              <a:buNone/>
            </a:pPr>
            <a:endParaRPr lang="es-ES" dirty="0">
              <a:latin typeface="Trispace" pitchFamily="2" charset="0"/>
            </a:endParaRPr>
          </a:p>
          <a:p>
            <a:pPr marL="109728" indent="0" algn="just">
              <a:buNone/>
            </a:pPr>
            <a:r>
              <a:rPr lang="es-ES" dirty="0">
                <a:latin typeface="Trispace" pitchFamily="2" charset="0"/>
              </a:rPr>
              <a:t>b)	En la COP16 (2010) se estableció bajo el Marco de Adaptación de Cancún el proceso del plan nacional de adaptación (PNA) como un medio para identificar las necesidades de adaptación a mediano y largo plazo y desarrollar e implementar estrategias y programas para abordar esas necesidades. </a:t>
            </a:r>
          </a:p>
          <a:p>
            <a:pPr marL="109728" indent="0">
              <a:buNone/>
            </a:pPr>
            <a:endParaRPr lang="es-ES" dirty="0">
              <a:latin typeface="Trispace" pitchFamily="2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0" dirty="0">
                <a:effectLst/>
                <a:latin typeface="Trispace" pitchFamily="2" charset="0"/>
              </a:rPr>
              <a:t>Derecho Internacional del Cambio Climático</a:t>
            </a:r>
            <a:endParaRPr lang="es-ES" sz="2400" b="0" dirty="0">
              <a:latin typeface="Trispa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399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planada">
  <a:themeElements>
    <a:clrScheme name="Esplanad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splanad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Esplanad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</TotalTime>
  <Words>898</Words>
  <Application>Microsoft Office PowerPoint</Application>
  <PresentationFormat>Presentació en pantalla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17</vt:i4>
      </vt:variant>
    </vt:vector>
  </HeadingPairs>
  <TitlesOfParts>
    <vt:vector size="25" baseType="lpstr">
      <vt:lpstr>Bitstream Vera Sans</vt:lpstr>
      <vt:lpstr>Inter</vt:lpstr>
      <vt:lpstr>Lucida Sans Unicode</vt:lpstr>
      <vt:lpstr>Trispace</vt:lpstr>
      <vt:lpstr>Verdana</vt:lpstr>
      <vt:lpstr>Wingdings 2</vt:lpstr>
      <vt:lpstr>Wingdings 3</vt:lpstr>
      <vt:lpstr>Esplanada</vt:lpstr>
      <vt:lpstr>Movilidad humana y cambio climático.  Otras posibilidades</vt:lpstr>
      <vt:lpstr>Algunos datos</vt:lpstr>
      <vt:lpstr>Presentació del PowerPoint</vt:lpstr>
      <vt:lpstr>¿Cómo hacer frente a esa situación?</vt:lpstr>
      <vt:lpstr>Derecho internacional de las personas refugiadas </vt:lpstr>
      <vt:lpstr>Presentació del PowerPoint</vt:lpstr>
      <vt:lpstr>Derecho Internacional de los Derechos Humanos</vt:lpstr>
      <vt:lpstr>Presentació del PowerPoint</vt:lpstr>
      <vt:lpstr>Derecho Internacional del Cambio Climático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PNA (NAP)</vt:lpstr>
      <vt:lpstr>Efectos globales desde la ciudad</vt:lpstr>
      <vt:lpstr>Presentació del PowerPoint</vt:lpstr>
    </vt:vector>
  </TitlesOfParts>
  <Company>Universitat Pompeu Fabra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Delimitando la fuerza jurídica de la jurisprudencia de  la Corte Interamericana de Derechos Humanos</dc:title>
  <dc:creator>U86496</dc:creator>
  <cp:lastModifiedBy>Alexandre Peñalver Cabre</cp:lastModifiedBy>
  <cp:revision>109</cp:revision>
  <dcterms:created xsi:type="dcterms:W3CDTF">2014-02-11T15:50:29Z</dcterms:created>
  <dcterms:modified xsi:type="dcterms:W3CDTF">2024-06-18T06:35:44Z</dcterms:modified>
</cp:coreProperties>
</file>