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79" r:id="rId4"/>
    <p:sldId id="262" r:id="rId5"/>
    <p:sldId id="280" r:id="rId6"/>
    <p:sldId id="296" r:id="rId7"/>
    <p:sldId id="297" r:id="rId8"/>
    <p:sldId id="299" r:id="rId9"/>
    <p:sldId id="281" r:id="rId10"/>
    <p:sldId id="282" r:id="rId11"/>
    <p:sldId id="283" r:id="rId12"/>
    <p:sldId id="284" r:id="rId13"/>
    <p:sldId id="298" r:id="rId14"/>
    <p:sldId id="285" r:id="rId15"/>
    <p:sldId id="260" r:id="rId16"/>
    <p:sldId id="276" r:id="rId17"/>
    <p:sldId id="300" r:id="rId18"/>
    <p:sldId id="301" r:id="rId19"/>
    <p:sldId id="302" r:id="rId20"/>
    <p:sldId id="273" r:id="rId21"/>
    <p:sldId id="303" r:id="rId22"/>
    <p:sldId id="304" r:id="rId23"/>
    <p:sldId id="305" r:id="rId24"/>
    <p:sldId id="275" r:id="rId25"/>
    <p:sldId id="277" r:id="rId26"/>
    <p:sldId id="286" r:id="rId27"/>
    <p:sldId id="295" r:id="rId28"/>
    <p:sldId id="287" r:id="rId29"/>
    <p:sldId id="292" r:id="rId30"/>
    <p:sldId id="288" r:id="rId31"/>
    <p:sldId id="291" r:id="rId32"/>
    <p:sldId id="289" r:id="rId33"/>
    <p:sldId id="293" r:id="rId34"/>
    <p:sldId id="294" r:id="rId35"/>
    <p:sldId id="268" r:id="rId36"/>
  </p:sldIdLst>
  <p:sldSz cx="18288000" cy="10287000"/>
  <p:notesSz cx="6858000" cy="9144000"/>
  <p:embeddedFontLst>
    <p:embeddedFont>
      <p:font typeface="Avenir" panose="02000503020000020003" pitchFamily="2" charset="0"/>
      <p:regular r:id="rId38"/>
      <p:italic r:id="rId39"/>
    </p:embeddedFont>
    <p:embeddedFont>
      <p:font typeface="Avenir-Book" panose="02000503020000020003" pitchFamily="2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Proxima Nova" panose="02000506030000020004" pitchFamily="2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Wingdings 3" pitchFamily="2" charset="2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3231C-BB45-9243-849F-80CCD4BF6D2E}" v="34" dt="2024-02-08T10:30:39.004"/>
    <p1510:client id="{FBB032F8-01D9-4233-8E69-C4005DD83BAF}" v="45" dt="2024-02-08T12:10:01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69"/>
  </p:normalViewPr>
  <p:slideViewPr>
    <p:cSldViewPr snapToGrid="0">
      <p:cViewPr varScale="1">
        <p:scale>
          <a:sx n="57" d="100"/>
          <a:sy n="57" d="100"/>
        </p:scale>
        <p:origin x="13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33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137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1657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371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45d2cb95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445d2cb95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5EAEB869-5D1C-F0F5-3A80-63D131DCB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45d2cb950_0_78:notes">
            <a:extLst>
              <a:ext uri="{FF2B5EF4-FFF2-40B4-BE49-F238E27FC236}">
                <a16:creationId xmlns:a16="http://schemas.microsoft.com/office/drawing/2014/main" id="{6BA7CEBE-5BCA-2831-1477-E8A199EF6E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45d2cb950_0_78:notes">
            <a:extLst>
              <a:ext uri="{FF2B5EF4-FFF2-40B4-BE49-F238E27FC236}">
                <a16:creationId xmlns:a16="http://schemas.microsoft.com/office/drawing/2014/main" id="{1CDC902D-162E-9411-903F-69B10E6B02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163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2560B022-B292-620B-D4ED-59ACEECA6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45d2cb950_0_78:notes">
            <a:extLst>
              <a:ext uri="{FF2B5EF4-FFF2-40B4-BE49-F238E27FC236}">
                <a16:creationId xmlns:a16="http://schemas.microsoft.com/office/drawing/2014/main" id="{E689DFD2-7093-8175-74F8-055EF4111C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45d2cb950_0_78:notes">
            <a:extLst>
              <a:ext uri="{FF2B5EF4-FFF2-40B4-BE49-F238E27FC236}">
                <a16:creationId xmlns:a16="http://schemas.microsoft.com/office/drawing/2014/main" id="{5EF16D51-4DB6-ED5A-16B6-E4E61D3436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11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AA4DCFB2-2818-42F3-2F45-52C43F8BD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45d2cb950_0_13:notes">
            <a:extLst>
              <a:ext uri="{FF2B5EF4-FFF2-40B4-BE49-F238E27FC236}">
                <a16:creationId xmlns:a16="http://schemas.microsoft.com/office/drawing/2014/main" id="{54C7AF42-A60A-43D4-6008-AC04C06B1C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445d2cb950_0_13:notes">
            <a:extLst>
              <a:ext uri="{FF2B5EF4-FFF2-40B4-BE49-F238E27FC236}">
                <a16:creationId xmlns:a16="http://schemas.microsoft.com/office/drawing/2014/main" id="{8004044A-9FA5-2882-0FBE-A345C6BA92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782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45d2cb95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445d2cb95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DF0A434A-5B96-8397-E75F-674D97211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>
            <a:extLst>
              <a:ext uri="{FF2B5EF4-FFF2-40B4-BE49-F238E27FC236}">
                <a16:creationId xmlns:a16="http://schemas.microsoft.com/office/drawing/2014/main" id="{46CA02AC-078E-5E0A-7B69-CC2986AD1F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>
            <a:extLst>
              <a:ext uri="{FF2B5EF4-FFF2-40B4-BE49-F238E27FC236}">
                <a16:creationId xmlns:a16="http://schemas.microsoft.com/office/drawing/2014/main" id="{25466905-C2DF-67AE-D0C5-7E8425A626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1571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67D856F7-894C-1607-09C2-AA4531A81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45d2cb950_0_13:notes">
            <a:extLst>
              <a:ext uri="{FF2B5EF4-FFF2-40B4-BE49-F238E27FC236}">
                <a16:creationId xmlns:a16="http://schemas.microsoft.com/office/drawing/2014/main" id="{8F4FB10A-0657-1E0B-F09E-86C942F0C6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445d2cb950_0_13:notes">
            <a:extLst>
              <a:ext uri="{FF2B5EF4-FFF2-40B4-BE49-F238E27FC236}">
                <a16:creationId xmlns:a16="http://schemas.microsoft.com/office/drawing/2014/main" id="{2F9BF9E1-C264-DA52-C303-FB17DA2100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28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23C238AD-C6E8-B16B-944D-D89A1C59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>
            <a:extLst>
              <a:ext uri="{FF2B5EF4-FFF2-40B4-BE49-F238E27FC236}">
                <a16:creationId xmlns:a16="http://schemas.microsoft.com/office/drawing/2014/main" id="{184E034A-F91F-1095-83E7-1CFBE0A768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>
            <a:extLst>
              <a:ext uri="{FF2B5EF4-FFF2-40B4-BE49-F238E27FC236}">
                <a16:creationId xmlns:a16="http://schemas.microsoft.com/office/drawing/2014/main" id="{0BC37A38-5EA0-DD30-1390-60E0B8042B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159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65D90DF0-722F-9791-3D97-53A0B98F6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>
            <a:extLst>
              <a:ext uri="{FF2B5EF4-FFF2-40B4-BE49-F238E27FC236}">
                <a16:creationId xmlns:a16="http://schemas.microsoft.com/office/drawing/2014/main" id="{0D87492B-7328-2F0F-7FC7-2A43ED4C6E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>
            <a:extLst>
              <a:ext uri="{FF2B5EF4-FFF2-40B4-BE49-F238E27FC236}">
                <a16:creationId xmlns:a16="http://schemas.microsoft.com/office/drawing/2014/main" id="{A475C39E-310C-76C6-3052-065C67A056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22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9121e3b3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9121e3b3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4463D8B4-8A6C-D214-6C6E-F5CC24B30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45d2cb950_0_143:notes">
            <a:extLst>
              <a:ext uri="{FF2B5EF4-FFF2-40B4-BE49-F238E27FC236}">
                <a16:creationId xmlns:a16="http://schemas.microsoft.com/office/drawing/2014/main" id="{5EDD4928-B7E9-6F89-47BF-E4FCBDFF0E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445d2cb950_0_143:notes">
            <a:extLst>
              <a:ext uri="{FF2B5EF4-FFF2-40B4-BE49-F238E27FC236}">
                <a16:creationId xmlns:a16="http://schemas.microsoft.com/office/drawing/2014/main" id="{AC210C95-4431-7A39-AF93-56B8E06043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19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6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7325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32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96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76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45a591fd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45a591f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52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" name="9 Marcador de fecha">
            <a:extLst>
              <a:ext uri="{FF2B5EF4-FFF2-40B4-BE49-F238E27FC236}">
                <a16:creationId xmlns:a16="http://schemas.microsoft.com/office/drawing/2014/main" id="{CC1DA5A3-FD06-292D-EC72-87D0F0CD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E0C2-D382-45D4-AA42-A31B11AAA3C9}" type="datetimeFigureOut">
              <a:rPr lang="es-AR"/>
              <a:pPr>
                <a:defRPr/>
              </a:pPr>
              <a:t>27/2/24</a:t>
            </a:fld>
            <a:endParaRPr lang="es-AR"/>
          </a:p>
        </p:txBody>
      </p:sp>
      <p:sp>
        <p:nvSpPr>
          <p:cNvPr id="4" name="21 Marcador de pie de página">
            <a:extLst>
              <a:ext uri="{FF2B5EF4-FFF2-40B4-BE49-F238E27FC236}">
                <a16:creationId xmlns:a16="http://schemas.microsoft.com/office/drawing/2014/main" id="{3BE1EA9E-0FB8-8EA4-A0AA-B9795F18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17 Marcador de número de diapositiva">
            <a:extLst>
              <a:ext uri="{FF2B5EF4-FFF2-40B4-BE49-F238E27FC236}">
                <a16:creationId xmlns:a16="http://schemas.microsoft.com/office/drawing/2014/main" id="{B58781B9-71B9-E1D9-0BBB-6480ED5A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CD17E-7F46-43BA-BAEA-D6253386EEFD}" type="slidenum">
              <a:rPr lang="es-AR" altLang="en-US"/>
              <a:pPr/>
              <a:t>‹Nº›</a:t>
            </a:fld>
            <a:endParaRPr lang="es-AR" altLang="en-US"/>
          </a:p>
        </p:txBody>
      </p:sp>
    </p:spTree>
    <p:extLst>
      <p:ext uri="{BB962C8B-B14F-4D97-AF65-F5344CB8AC3E}">
        <p14:creationId xmlns:p14="http://schemas.microsoft.com/office/powerpoint/2010/main" val="315752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 Triángulo rectángulo">
            <a:extLst>
              <a:ext uri="{FF2B5EF4-FFF2-40B4-BE49-F238E27FC236}">
                <a16:creationId xmlns:a16="http://schemas.microsoft.com/office/drawing/2014/main" id="{75F8581E-DF72-226B-2F96-7926FCC41D84}"/>
              </a:ext>
            </a:extLst>
          </p:cNvPr>
          <p:cNvSpPr/>
          <p:nvPr/>
        </p:nvSpPr>
        <p:spPr>
          <a:xfrm>
            <a:off x="0" y="6996113"/>
            <a:ext cx="1830070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/>
          </a:p>
        </p:txBody>
      </p:sp>
      <p:grpSp>
        <p:nvGrpSpPr>
          <p:cNvPr id="3" name="15 Grupo">
            <a:extLst>
              <a:ext uri="{FF2B5EF4-FFF2-40B4-BE49-F238E27FC236}">
                <a16:creationId xmlns:a16="http://schemas.microsoft.com/office/drawing/2014/main" id="{C207B93B-6E2A-232F-11ED-BD0A8953113F}"/>
              </a:ext>
            </a:extLst>
          </p:cNvPr>
          <p:cNvGrpSpPr>
            <a:grpSpLocks/>
          </p:cNvGrpSpPr>
          <p:nvPr/>
        </p:nvGrpSpPr>
        <p:grpSpPr bwMode="auto">
          <a:xfrm>
            <a:off x="-6349" y="7429500"/>
            <a:ext cx="18294350" cy="2867025"/>
            <a:chOff x="-3765" y="4832896"/>
            <a:chExt cx="9147765" cy="2032192"/>
          </a:xfrm>
        </p:grpSpPr>
        <p:sp>
          <p:nvSpPr>
            <p:cNvPr id="4" name="16 Forma libre">
              <a:extLst>
                <a:ext uri="{FF2B5EF4-FFF2-40B4-BE49-F238E27FC236}">
                  <a16:creationId xmlns:a16="http://schemas.microsoft.com/office/drawing/2014/main" id="{71BB7F33-23B6-383D-2840-9637C2A66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>
                <a:latin typeface="+mn-lt"/>
                <a:cs typeface="+mn-cs"/>
              </a:endParaRPr>
            </a:p>
          </p:txBody>
        </p:sp>
        <p:sp>
          <p:nvSpPr>
            <p:cNvPr id="5" name="18 Forma libre">
              <a:extLst>
                <a:ext uri="{FF2B5EF4-FFF2-40B4-BE49-F238E27FC236}">
                  <a16:creationId xmlns:a16="http://schemas.microsoft.com/office/drawing/2014/main" id="{6040D5ED-D899-03D0-6624-EEC0D4FC7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>
                <a:latin typeface="+mn-lt"/>
                <a:cs typeface="+mn-cs"/>
              </a:endParaRPr>
            </a:p>
          </p:txBody>
        </p:sp>
        <p:sp>
          <p:nvSpPr>
            <p:cNvPr id="6" name="19 Forma libre">
              <a:extLst>
                <a:ext uri="{FF2B5EF4-FFF2-40B4-BE49-F238E27FC236}">
                  <a16:creationId xmlns:a16="http://schemas.microsoft.com/office/drawing/2014/main" id="{E794D3BD-ACF1-2BF3-EE39-BB75CF3A2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/>
            </a:p>
          </p:txBody>
        </p:sp>
        <p:cxnSp>
          <p:nvCxnSpPr>
            <p:cNvPr id="7" name="20 Conector recto">
              <a:extLst>
                <a:ext uri="{FF2B5EF4-FFF2-40B4-BE49-F238E27FC236}">
                  <a16:creationId xmlns:a16="http://schemas.microsoft.com/office/drawing/2014/main" id="{A9AC3C3A-F227-E024-0956-595DCC34A932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1371600" y="2628902"/>
            <a:ext cx="15544800" cy="2744642"/>
          </a:xfrm>
        </p:spPr>
        <p:txBody>
          <a:bodyPr anchor="b"/>
          <a:lstStyle>
            <a:lvl1pPr algn="r">
              <a:defRPr sz="7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1371600" y="5417411"/>
            <a:ext cx="15544800" cy="1799556"/>
          </a:xfrm>
        </p:spPr>
        <p:txBody>
          <a:bodyPr lIns="45720" rIns="45720"/>
          <a:lstStyle>
            <a:lvl1pPr marL="0" marR="96012" indent="0" algn="r">
              <a:buNone/>
              <a:defRPr>
                <a:solidFill>
                  <a:schemeClr val="tx2"/>
                </a:solidFill>
              </a:defRPr>
            </a:lvl1pPr>
            <a:lvl2pPr marL="685800" indent="0" algn="ctr">
              <a:buNone/>
            </a:lvl2pPr>
            <a:lvl3pPr marL="1371600" indent="0" algn="ctr">
              <a:buNone/>
            </a:lvl3pPr>
            <a:lvl4pPr marL="2057400" indent="0" algn="ctr">
              <a:buNone/>
            </a:lvl4pPr>
            <a:lvl5pPr marL="2743200" indent="0" algn="ctr">
              <a:buNone/>
            </a:lvl5pPr>
            <a:lvl6pPr marL="3429000" indent="0" algn="ctr">
              <a:buNone/>
            </a:lvl6pPr>
            <a:lvl7pPr marL="4114800" indent="0" algn="ctr">
              <a:buNone/>
            </a:lvl7pPr>
            <a:lvl8pPr marL="4800600" indent="0" algn="ctr">
              <a:buNone/>
            </a:lvl8pPr>
            <a:lvl9pPr marL="54864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8" name="29 Marcador de fecha">
            <a:extLst>
              <a:ext uri="{FF2B5EF4-FFF2-40B4-BE49-F238E27FC236}">
                <a16:creationId xmlns:a16="http://schemas.microsoft.com/office/drawing/2014/main" id="{26FB9E5C-852F-8D0F-0EEE-85FDAD20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ECE952-D518-4618-9128-58B656248CE4}" type="datetimeFigureOut">
              <a:rPr lang="es-AR"/>
              <a:pPr>
                <a:defRPr/>
              </a:pPr>
              <a:t>27/2/24</a:t>
            </a:fld>
            <a:endParaRPr lang="es-AR"/>
          </a:p>
        </p:txBody>
      </p:sp>
      <p:sp>
        <p:nvSpPr>
          <p:cNvPr id="10" name="18 Marcador de pie de página">
            <a:extLst>
              <a:ext uri="{FF2B5EF4-FFF2-40B4-BE49-F238E27FC236}">
                <a16:creationId xmlns:a16="http://schemas.microsoft.com/office/drawing/2014/main" id="{22A19D4D-8D19-8AE5-86A1-D2123100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AR"/>
          </a:p>
        </p:txBody>
      </p:sp>
      <p:sp>
        <p:nvSpPr>
          <p:cNvPr id="11" name="26 Marcador de número de diapositiva">
            <a:extLst>
              <a:ext uri="{FF2B5EF4-FFF2-40B4-BE49-F238E27FC236}">
                <a16:creationId xmlns:a16="http://schemas.microsoft.com/office/drawing/2014/main" id="{84F1E41B-AAC7-23DF-6A05-D99765AD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403CC6-162B-46D0-A340-49A53EFAAF85}" type="slidenum">
              <a:rPr lang="es-AR" altLang="en-US"/>
              <a:pPr/>
              <a:t>‹Nº›</a:t>
            </a:fld>
            <a:endParaRPr lang="es-AR" altLang="en-US"/>
          </a:p>
        </p:txBody>
      </p:sp>
    </p:spTree>
    <p:extLst>
      <p:ext uri="{BB962C8B-B14F-4D97-AF65-F5344CB8AC3E}">
        <p14:creationId xmlns:p14="http://schemas.microsoft.com/office/powerpoint/2010/main" val="17897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climate.law.columbia.edu/climate-deregulation-tracker#:~:text=The%20Climate%20Deregulation%20Tracker%20identified,database%20of%20climate%20change%20regulations." TargetMode="Externa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peak4Nat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facebook.com/speak4natur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4.jpg"/><Relationship Id="rId5" Type="http://schemas.openxmlformats.org/officeDocument/2006/relationships/image" Target="../media/image31.png"/><Relationship Id="rId10" Type="http://schemas.openxmlformats.org/officeDocument/2006/relationships/image" Target="../media/image33.jpeg"/><Relationship Id="rId4" Type="http://schemas.openxmlformats.org/officeDocument/2006/relationships/image" Target="../media/image30.png"/><Relationship Id="rId9" Type="http://schemas.openxmlformats.org/officeDocument/2006/relationships/hyperlink" Target="https://www.instagram.com/speak4nature_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5272" y="8829143"/>
            <a:ext cx="1596994" cy="98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5302" y="9084701"/>
            <a:ext cx="2044929" cy="46967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509872" y="4742160"/>
            <a:ext cx="16060839" cy="57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38" cap="all" dirty="0">
                <a:solidFill>
                  <a:srgbClr val="7FB239"/>
                </a:solidFill>
                <a:latin typeface="Avenir"/>
                <a:sym typeface="Avenir"/>
              </a:rPr>
              <a:t>Inicios, consolidación y usos actuales</a:t>
            </a:r>
            <a:endParaRPr lang="en-US" cap="all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509873" y="2044810"/>
            <a:ext cx="1651580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 b="1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Principio de no regresión en el derecho ambiental</a:t>
            </a:r>
          </a:p>
        </p:txBody>
      </p:sp>
      <p:grpSp>
        <p:nvGrpSpPr>
          <p:cNvPr id="89" name="Google Shape;89;p13"/>
          <p:cNvGrpSpPr/>
          <p:nvPr/>
        </p:nvGrpSpPr>
        <p:grpSpPr>
          <a:xfrm>
            <a:off x="17025675" y="-397820"/>
            <a:ext cx="3086120" cy="10684887"/>
            <a:chOff x="0" y="-104775"/>
            <a:chExt cx="812800" cy="2814108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9BF38"/>
            </a:solidFill>
            <a:ln>
              <a:noFill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17540429" y="-397818"/>
            <a:ext cx="3086116" cy="10684818"/>
            <a:chOff x="0" y="-104775"/>
            <a:chExt cx="812800" cy="2814108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58E81"/>
            </a:solidFill>
            <a:ln>
              <a:noFill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18050303" y="-397818"/>
            <a:ext cx="3086116" cy="10684818"/>
            <a:chOff x="0" y="-104775"/>
            <a:chExt cx="812800" cy="2814108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08540"/>
            </a:solidFill>
            <a:ln>
              <a:noFill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0" y="-104775"/>
              <a:ext cx="812800" cy="91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3"/>
          <p:cNvSpPr txBox="1"/>
          <p:nvPr/>
        </p:nvSpPr>
        <p:spPr>
          <a:xfrm>
            <a:off x="12528207" y="9576566"/>
            <a:ext cx="3183551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project has received funding from the European Union’s Horizon Europe research and innovation programme under grant agreement No. 101086202</a:t>
            </a:r>
            <a:endParaRPr dirty="0"/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 l="11969" t="24336" r="11541" b="25095"/>
          <a:stretch/>
        </p:blipFill>
        <p:spPr>
          <a:xfrm>
            <a:off x="267278" y="203023"/>
            <a:ext cx="2654100" cy="9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2FCA56-0F76-7A15-192E-9ED95FD06C32}"/>
              </a:ext>
            </a:extLst>
          </p:cNvPr>
          <p:cNvSpPr txBox="1"/>
          <p:nvPr/>
        </p:nvSpPr>
        <p:spPr>
          <a:xfrm>
            <a:off x="484487" y="7320763"/>
            <a:ext cx="1550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María Valeria </a:t>
            </a:r>
            <a:r>
              <a:rPr lang="en-GB" sz="2400" b="1" dirty="0" err="1"/>
              <a:t>Berros</a:t>
            </a:r>
            <a:endParaRPr lang="en-GB" sz="2400" b="1" dirty="0"/>
          </a:p>
          <a:p>
            <a:pPr algn="ctr"/>
            <a:r>
              <a:rPr lang="en-GB" sz="2400" dirty="0"/>
              <a:t>Universidad Nacional del </a:t>
            </a:r>
            <a:r>
              <a:rPr lang="en-GB" sz="2400" dirty="0" err="1"/>
              <a:t>Litoral</a:t>
            </a:r>
            <a:endParaRPr lang="en-GB" sz="2400" dirty="0"/>
          </a:p>
          <a:p>
            <a:pPr algn="ctr"/>
            <a:r>
              <a:rPr lang="en-GB" sz="2400" dirty="0"/>
              <a:t>CONICET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9144001" y="1672424"/>
            <a:ext cx="844019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/>
            <a:r>
              <a:rPr lang="es-AR" sz="5400" cap="all" dirty="0">
                <a:solidFill>
                  <a:srgbClr val="258D7D"/>
                </a:solidFill>
                <a:latin typeface="Avenir"/>
                <a:sym typeface="Avenir"/>
              </a:rPr>
              <a:t>FUNDAMENTO PROPIO CONSTITUCIONAL </a:t>
            </a:r>
            <a:endParaRPr lang="es-AR" cap="all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9144000" y="3921688"/>
            <a:ext cx="8440200" cy="54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400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i="1" u="sng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Cláusulas ambientales de las CN de países de América Latina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400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Fundamento propio de la no regresión ambiental: 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400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es-AR" sz="2400" i="1" dirty="0" err="1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Intergeneracionalidad</a:t>
            </a:r>
            <a:r>
              <a:rPr lang="es-AR" sz="2400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400" i="1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- Legado ambiental hacia el futuro </a:t>
            </a:r>
            <a:endParaRPr lang="es-AR" sz="2400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F3FE86-81B4-37CF-A154-B0AA88D7D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038" y="2970491"/>
            <a:ext cx="6908114" cy="386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8967375" y="868631"/>
            <a:ext cx="844019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 cap="all" dirty="0">
                <a:solidFill>
                  <a:srgbClr val="258D7D"/>
                </a:solidFill>
                <a:latin typeface="Avenir"/>
                <a:sym typeface="Avenir"/>
              </a:rPr>
              <a:t>EL FUTURO QUE QUEREMOS - 2012</a:t>
            </a:r>
          </a:p>
        </p:txBody>
      </p:sp>
      <p:sp>
        <p:nvSpPr>
          <p:cNvPr id="182" name="Google Shape;182;p19"/>
          <p:cNvSpPr txBox="1"/>
          <p:nvPr/>
        </p:nvSpPr>
        <p:spPr>
          <a:xfrm>
            <a:off x="9144000" y="2788325"/>
            <a:ext cx="8440200" cy="654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20. Reconocemos que, desde 1992, en algunos aspectos de la integración de las tres dimensiones del desarrollo sostenible, los avances han sido insuficientes y se han registrado contratiempos, agravados por las múltiples crisis financieras, económicas, alimentarias y energéticas, que han puesto en peligro la capacidad de todos los países, en particular de los países en desarrollo, para lograr el desarrollo sostenible. A este respecto, </a:t>
            </a:r>
            <a:r>
              <a:rPr lang="es-AR" sz="2025" b="1" u="sng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es esencial que no demos marcha atrás </a:t>
            </a: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en nuestro compromiso con los resultados de la Conferencia de las Naciones Unidas sobre el Medio Ambiente y el Desarrollo. También reconocemos que uno de los principales problemas actuales de todos los países, especialmente de los países en desarrollo, es el impacto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de las múltiples crisis que afectan al mundo hoy en día.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C67B1D-9DEF-AEC1-F933-607992344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75" y="3288973"/>
            <a:ext cx="5404052" cy="37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9068300" y="1834846"/>
            <a:ext cx="844019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Principio de no regresión</a:t>
            </a:r>
            <a:endParaRPr lang="es-AR" cap="all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9068300" y="4323133"/>
            <a:ext cx="8440200" cy="371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Cada Parte se guiará por los siguientes principios en la implementación del presente Acuerdo: (…) c) principio de no regresión y principio de progresividad (…)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Art. 3, Acuerdo de Escazú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100" name="Picture 4" descr="amnistia . org 🕯 on X: &quot;El Acuerdo de #Escazú permite que todas ...">
            <a:extLst>
              <a:ext uri="{FF2B5EF4-FFF2-40B4-BE49-F238E27FC236}">
                <a16:creationId xmlns:a16="http://schemas.microsoft.com/office/drawing/2014/main" id="{8008F48F-A152-F3AA-9F5D-08D61C5F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" y="392995"/>
            <a:ext cx="6855057" cy="83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8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9068300" y="1834846"/>
            <a:ext cx="84401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ACUERDO ESCAZÚ</a:t>
            </a:r>
            <a:endParaRPr lang="es-AR" cap="all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9068300" y="4323133"/>
            <a:ext cx="8440200" cy="457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24 firmas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u="sng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15 ratificaciones</a:t>
            </a:r>
            <a:r>
              <a:rPr lang="es-AR" sz="3200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: Antigua y Barbuda, Argentina, Belice, Bolivia, Chile, Ecuador, Granada, Guyana, México, Nicaragua, Panamá, San Vicente y las Granadinas, Saint </a:t>
            </a:r>
            <a:r>
              <a:rPr lang="es-AR" sz="3200" i="1" dirty="0" err="1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Kitts</a:t>
            </a:r>
            <a:r>
              <a:rPr lang="es-AR" sz="3200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y </a:t>
            </a:r>
            <a:r>
              <a:rPr lang="es-AR" sz="3200" i="1" dirty="0" err="1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Nevis</a:t>
            </a:r>
            <a:r>
              <a:rPr lang="es-AR" sz="3200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, Santa Lucía, Uruguay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100" name="Picture 4" descr="amnistia . org 🕯 on X: &quot;El Acuerdo de #Escazú permite que todas ...">
            <a:extLst>
              <a:ext uri="{FF2B5EF4-FFF2-40B4-BE49-F238E27FC236}">
                <a16:creationId xmlns:a16="http://schemas.microsoft.com/office/drawing/2014/main" id="{8008F48F-A152-F3AA-9F5D-08D61C5F3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" y="392995"/>
            <a:ext cx="6855057" cy="83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6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8967375" y="868631"/>
            <a:ext cx="8440199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 cap="all" dirty="0">
                <a:solidFill>
                  <a:srgbClr val="258D7D"/>
                </a:solidFill>
                <a:latin typeface="Avenir"/>
                <a:sym typeface="Avenir"/>
              </a:rPr>
              <a:t>Proyecto de pacto global por el ambiente</a:t>
            </a:r>
          </a:p>
        </p:txBody>
      </p:sp>
      <p:sp>
        <p:nvSpPr>
          <p:cNvPr id="182" name="Google Shape;182;p19"/>
          <p:cNvSpPr txBox="1"/>
          <p:nvPr/>
        </p:nvSpPr>
        <p:spPr>
          <a:xfrm>
            <a:off x="8809463" y="3489426"/>
            <a:ext cx="8750931" cy="5009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Artículo 17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No regresión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400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Las Partes y sus entidades subnacionales se abstendrán de permitir actividades o de adoptar normas que tengan el efecto de reducir el nivel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global de protección medioambiental garantizado por la legislación vigente.</a:t>
            </a:r>
            <a:endParaRPr lang="es-AR" sz="2400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9F3F06-B2E6-5E56-02B3-19D460574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732" y="2766359"/>
            <a:ext cx="4528789" cy="45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 amt="5000"/>
          </a:blip>
          <a:srcRect l="12049" t="27153" r="65137" b="25778"/>
          <a:stretch/>
        </p:blipFill>
        <p:spPr>
          <a:xfrm>
            <a:off x="0" y="1575925"/>
            <a:ext cx="8248325" cy="956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2089625" y="7463392"/>
            <a:ext cx="9051126" cy="114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38" cap="all" dirty="0">
                <a:solidFill>
                  <a:srgbClr val="7FB239"/>
                </a:solidFill>
                <a:latin typeface="Avenir"/>
                <a:sym typeface="Avenir"/>
              </a:rPr>
              <a:t>Jurisprudencia y detección de regresiones</a:t>
            </a:r>
            <a:endParaRPr lang="es-AR" cap="all" dirty="0"/>
          </a:p>
        </p:txBody>
      </p:sp>
      <p:sp>
        <p:nvSpPr>
          <p:cNvPr id="149" name="Google Shape;149;p17"/>
          <p:cNvSpPr txBox="1"/>
          <p:nvPr/>
        </p:nvSpPr>
        <p:spPr>
          <a:xfrm>
            <a:off x="2089625" y="6295380"/>
            <a:ext cx="9797400" cy="116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600" b="1" cap="all" dirty="0">
                <a:solidFill>
                  <a:srgbClr val="258D7D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USOS del principio</a:t>
            </a:r>
            <a:endParaRPr lang="es-AR" sz="800" b="1" cap="all"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80269673-F736-757E-FED2-CEEF90969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17005609" cy="785603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47725" indent="-685800">
              <a:lnSpc>
                <a:spcPct val="80000"/>
              </a:lnSpc>
              <a:buNone/>
            </a:pPr>
            <a:r>
              <a:rPr lang="es-AR" altLang="en-US" sz="3600" dirty="0"/>
              <a:t>		      </a:t>
            </a:r>
            <a:endParaRPr lang="es-AR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47725" indent="-685800">
              <a:lnSpc>
                <a:spcPct val="80000"/>
              </a:lnSpc>
              <a:buNone/>
            </a:pPr>
            <a:r>
              <a:rPr lang="es-A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			</a:t>
            </a:r>
            <a:endParaRPr lang="es-AR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47725" indent="-685800">
              <a:lnSpc>
                <a:spcPct val="80000"/>
              </a:lnSpc>
              <a:buNone/>
            </a:pPr>
            <a:r>
              <a:rPr lang="es-AR" altLang="en-US" sz="2400" dirty="0"/>
              <a:t>	"Este marco integrador supone la </a:t>
            </a:r>
            <a:r>
              <a:rPr lang="es-AR" altLang="en-US" sz="2400" u="sng" dirty="0"/>
              <a:t>aplicación del principio de progresividad</a:t>
            </a:r>
            <a:r>
              <a:rPr lang="es-AR" altLang="en-US" sz="2400" dirty="0"/>
              <a:t> (consagrado expresamente en el art. 4, ley 25675 General de Medio Ambiente), en virtud del cual la jurisdicción local </a:t>
            </a:r>
            <a:r>
              <a:rPr lang="es-AR" altLang="en-US" sz="2400" u="sng" dirty="0"/>
              <a:t>no podrá disminuir sino incrementar su compromiso</a:t>
            </a:r>
            <a:r>
              <a:rPr lang="es-AR" altLang="en-US" sz="2400" dirty="0"/>
              <a:t> activo frente a la protección de estos derechos”</a:t>
            </a:r>
          </a:p>
          <a:p>
            <a:pPr marL="847725" indent="-685800">
              <a:lnSpc>
                <a:spcPct val="80000"/>
              </a:lnSpc>
              <a:buNone/>
            </a:pPr>
            <a:r>
              <a:rPr lang="es-AR" altLang="en-US" sz="2400" dirty="0"/>
              <a:t>	 (O. M. A y otro v. Municipalidad de Zárate y otro", del Juzgado en lo Contencioso Administrativo Zárate-Campana, n. 1, del 17/8/2005)</a:t>
            </a:r>
          </a:p>
          <a:p>
            <a:pPr marL="847725" indent="-685800">
              <a:lnSpc>
                <a:spcPct val="80000"/>
              </a:lnSpc>
              <a:buNone/>
            </a:pPr>
            <a:endParaRPr lang="es-AR" altLang="en-US" sz="2400" dirty="0"/>
          </a:p>
          <a:p>
            <a:pPr marL="847725" indent="-685800">
              <a:lnSpc>
                <a:spcPct val="80000"/>
              </a:lnSpc>
              <a:buNone/>
            </a:pPr>
            <a:r>
              <a:rPr lang="es-AR" altLang="en-US" sz="2400" dirty="0"/>
              <a:t>	“Exige un involucramiento incremental que -si bien responde a una idea de temporalidad- lo es en una </a:t>
            </a:r>
            <a:r>
              <a:rPr lang="es-AR" altLang="en-US" sz="2400" u="sng" dirty="0"/>
              <a:t>dirección unívoca</a:t>
            </a:r>
            <a:r>
              <a:rPr lang="es-AR" altLang="en-US" sz="2400" dirty="0"/>
              <a:t>, ya que -en virtud de este principio- cuando se toma la decisión de avanzar gradualmente en una mejor calidad de vida, </a:t>
            </a:r>
            <a:r>
              <a:rPr lang="es-AR" altLang="en-US" sz="2400" u="sng" dirty="0"/>
              <a:t>no debe retrocederse</a:t>
            </a:r>
            <a:r>
              <a:rPr lang="es-AR" altLang="en-US" sz="2400" dirty="0"/>
              <a:t>”</a:t>
            </a:r>
          </a:p>
          <a:p>
            <a:pPr marL="847725" indent="-685800">
              <a:lnSpc>
                <a:spcPct val="80000"/>
              </a:lnSpc>
              <a:buNone/>
            </a:pPr>
            <a:r>
              <a:rPr lang="es-A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es-AR" altLang="en-US" sz="2400" dirty="0"/>
              <a:t>(Conde, Alberto v. Aguas Bonaerenses S.A", de la Cámara en lo Contencioso Administrativo de San Nicolás, del 30/10/2008)</a:t>
            </a:r>
          </a:p>
          <a:p>
            <a:pPr marL="847725" indent="-685800">
              <a:lnSpc>
                <a:spcPct val="80000"/>
              </a:lnSpc>
              <a:buNone/>
            </a:pPr>
            <a:endParaRPr lang="es-AR" altLang="en-US" sz="2400" dirty="0"/>
          </a:p>
          <a:p>
            <a:pPr marL="847725" indent="-685800">
              <a:lnSpc>
                <a:spcPct val="80000"/>
              </a:lnSpc>
              <a:buNone/>
            </a:pPr>
            <a:r>
              <a:rPr lang="es-AR" altLang="en-US" sz="2400" dirty="0"/>
              <a:t>	“Desentenderse de los efectos que sobre el ambiente urbano y el patrimonio cultural pueda provocar la iniciativa de reformas normativas estaría reñido con el principio de progresividad vigente en esta materia (art. 4, ley 25675; Corte </a:t>
            </a:r>
            <a:r>
              <a:rPr lang="es-AR" altLang="en-US" sz="2400" dirty="0" err="1"/>
              <a:t>Sup</a:t>
            </a:r>
            <a:r>
              <a:rPr lang="es-AR" altLang="en-US" sz="2400" dirty="0"/>
              <a:t>., Fallos 329:2316), que, al tiempo que procura la mejora gradual de los bienes ambientales, supone que los estándares de protección vigentes o actualmente logrados </a:t>
            </a:r>
            <a:r>
              <a:rPr lang="es-AR" altLang="en-US" sz="2400" u="sng" dirty="0"/>
              <a:t>no sean sustituidos por otros, inferiores u ostensiblemente ineficaces</a:t>
            </a:r>
            <a:r>
              <a:rPr lang="es-AR" altLang="en-US" sz="2400" dirty="0"/>
              <a:t>”</a:t>
            </a:r>
          </a:p>
          <a:p>
            <a:pPr marL="847725" indent="-685800">
              <a:lnSpc>
                <a:spcPct val="80000"/>
              </a:lnSpc>
              <a:buNone/>
            </a:pPr>
            <a:r>
              <a:rPr lang="es-AR" altLang="en-US" sz="2400" dirty="0"/>
              <a:t>	(Fundación Biosfera y otros v. Municipalidad de La Plata s/inconstitucionalidad - </a:t>
            </a:r>
            <a:r>
              <a:rPr lang="es-AR" altLang="en-US" sz="2400" dirty="0" err="1"/>
              <a:t>ord</a:t>
            </a:r>
            <a:r>
              <a:rPr lang="es-AR" altLang="en-US" sz="2400" dirty="0"/>
              <a:t>. 10703", de la Suprema Corte de Justicia de la Provincia de Buenos Aires, resuelto el 24/5/2011)</a:t>
            </a:r>
            <a:endParaRPr lang="es-AR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47725" indent="-685800">
              <a:lnSpc>
                <a:spcPct val="80000"/>
              </a:lnSpc>
            </a:pPr>
            <a:endParaRPr lang="es-AR" altLang="en-US" sz="2250" dirty="0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0A93F0B7-066E-A8DF-0D97-29CB12E4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005610" cy="114300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AR" sz="4050" dirty="0"/>
            </a:br>
            <a:r>
              <a:rPr lang="es-AR" sz="6600" dirty="0"/>
              <a:t> </a:t>
            </a:r>
            <a:r>
              <a:rPr lang="es-AR" sz="4050" dirty="0"/>
              <a:t>I) JURISPRUDENCIA: instituciones próximas y líneas argumentales </a:t>
            </a:r>
            <a:br>
              <a:rPr lang="es-AR" dirty="0"/>
            </a:br>
            <a:endParaRPr lang="es-A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contenido">
            <a:extLst>
              <a:ext uri="{FF2B5EF4-FFF2-40B4-BE49-F238E27FC236}">
                <a16:creationId xmlns:a16="http://schemas.microsoft.com/office/drawing/2014/main" id="{BD3E3C0A-8BB5-EDF8-0263-D41C403033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16782584" cy="5447371"/>
          </a:xfrm>
        </p:spPr>
        <p:txBody>
          <a:bodyPr>
            <a:normAutofit/>
          </a:bodyPr>
          <a:lstStyle/>
          <a:p>
            <a:pPr eaLnBrk="1" hangingPunct="1"/>
            <a:endParaRPr lang="es-AR" altLang="en-US" sz="3750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es-AR" altLang="en-US" sz="3750" dirty="0"/>
          </a:p>
          <a:p>
            <a:pPr marL="1114425" lvl="1" indent="-428625"/>
            <a:r>
              <a:rPr lang="es-AR" altLang="en-US" sz="4000" dirty="0"/>
              <a:t>Ordenanza de la localidad de Mar del Plata regresiva en relación a ordenanza anterior (2012)</a:t>
            </a:r>
          </a:p>
          <a:p>
            <a:pPr marL="1114425" lvl="1" indent="-428625"/>
            <a:r>
              <a:rPr lang="es-AR" altLang="en-US" sz="4000" dirty="0"/>
              <a:t>Reglamentación de la Ley de Biocidas de la Provincia de Chaco (2012)</a:t>
            </a:r>
          </a:p>
          <a:p>
            <a:pPr marL="1114425" lvl="1" indent="-428625"/>
            <a:r>
              <a:rPr lang="es-AR" altLang="en-US" sz="4000" dirty="0"/>
              <a:t>Desafectación de parte de la Reserva Natural Laguna de Rocha (2013)</a:t>
            </a:r>
          </a:p>
          <a:p>
            <a:pPr marL="1114425" lvl="1" indent="-428625">
              <a:buNone/>
            </a:pPr>
            <a:endParaRPr lang="es-AR" altLang="en-US" sz="3150" dirty="0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70084592-23DF-EEA1-DC5C-F1E62C5CCC3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199" y="274638"/>
            <a:ext cx="17429357" cy="1143000"/>
          </a:xfrm>
          <a:solidFill>
            <a:schemeClr val="accent3"/>
          </a:solidFill>
        </p:spPr>
        <p:txBody>
          <a:bodyPr spcFirstLastPara="1" wrap="square" lIns="137160" tIns="68580" rIns="137160" bIns="6858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s-AR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II) Primeras movilizaciones de este principio en Argentina</a:t>
            </a:r>
            <a:endParaRPr lang="es-ES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61AE595F-67C7-7874-786D-003903EF74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17362448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s-AR" sz="3750" dirty="0">
              <a:solidFill>
                <a:schemeClr val="bg2">
                  <a:lumMod val="75000"/>
                </a:schemeClr>
              </a:solidFill>
            </a:endParaRPr>
          </a:p>
          <a:p>
            <a:pPr marL="1114425" lvl="1" indent="-428625" algn="ctr">
              <a:defRPr/>
            </a:pPr>
            <a:endParaRPr lang="es-AR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14425" lvl="1" indent="-428625" algn="ctr">
              <a:defRPr/>
            </a:pPr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Ordenanza N° 18.740/08</a:t>
            </a:r>
          </a:p>
          <a:p>
            <a:pPr marL="1114425" lvl="1" indent="-428625" algn="ctr">
              <a:defRPr/>
            </a:pPr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Ordenanza </a:t>
            </a:r>
            <a:r>
              <a:rPr lang="es-AR" sz="36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N°</a:t>
            </a:r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21.097/12</a:t>
            </a:r>
            <a:endParaRPr lang="es-AR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s-AR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5429121F-56D4-4065-1F0C-770FDAEC534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199" y="274638"/>
            <a:ext cx="17362449" cy="114300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spcFirstLastPara="1" wrap="square" lIns="137160" tIns="68580" rIns="137160" bIns="6858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s-AR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Ordenanza local ciudad de Mar del Plata</a:t>
            </a:r>
            <a:endParaRPr lang="es-ES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8" name="Picture 5" descr="ANd9GcR7aP_3ofhg5RQIIXATGpmbt6NWP0_FYkF-VVTj-M3hla4YdPbsPQ">
            <a:extLst>
              <a:ext uri="{FF2B5EF4-FFF2-40B4-BE49-F238E27FC236}">
                <a16:creationId xmlns:a16="http://schemas.microsoft.com/office/drawing/2014/main" id="{2B6FFE11-F28C-8824-5F12-B922191C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7" y="6109494"/>
            <a:ext cx="6048375" cy="39028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AutoShape 7" descr="2Q==">
            <a:extLst>
              <a:ext uri="{FF2B5EF4-FFF2-40B4-BE49-F238E27FC236}">
                <a16:creationId xmlns:a16="http://schemas.microsoft.com/office/drawing/2014/main" id="{B2873445-4D70-B361-09A6-D43241B4EE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4914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n-US" sz="2100"/>
          </a:p>
        </p:txBody>
      </p:sp>
      <p:sp>
        <p:nvSpPr>
          <p:cNvPr id="16390" name="AutoShape 9" descr="2Q==">
            <a:extLst>
              <a:ext uri="{FF2B5EF4-FFF2-40B4-BE49-F238E27FC236}">
                <a16:creationId xmlns:a16="http://schemas.microsoft.com/office/drawing/2014/main" id="{0600883B-3BF7-660D-3D47-55E0D7950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3650" y="6905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n-US"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0116A34C-6DB1-EA65-4812-9B86C156DB9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17273239" cy="114300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spcFirstLastPara="1" wrap="square" lIns="137160" tIns="68580" rIns="137160" bIns="6858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s-AR" dirty="0">
                <a:effectLst/>
              </a:rPr>
              <a:t>Resultado regresivo</a:t>
            </a:r>
            <a:endParaRPr lang="es-ES" dirty="0">
              <a:effectLst/>
            </a:endParaRP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27D00F1B-4850-A623-D1B2-F5AEA5CD8D8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971800" y="2221707"/>
            <a:ext cx="6057900" cy="678894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altLang="en-US" sz="3450" dirty="0"/>
          </a:p>
          <a:p>
            <a:pPr eaLnBrk="1" hangingPunct="1"/>
            <a:r>
              <a:rPr lang="es-AR" altLang="en-US" sz="3450" b="1" dirty="0"/>
              <a:t>Regulación anterior</a:t>
            </a:r>
            <a:endParaRPr lang="es-AR" altLang="en-US" sz="3450" dirty="0"/>
          </a:p>
          <a:p>
            <a:pPr eaLnBrk="1" hangingPunct="1"/>
            <a:r>
              <a:rPr lang="es-AR" altLang="en-US" sz="3450" dirty="0"/>
              <a:t>Prohibición de fumigar en la “zona de seguridad”: 1000 metros. </a:t>
            </a:r>
            <a:endParaRPr lang="es-ES" altLang="en-US" sz="3450" dirty="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CEDC4BE2-689F-41F0-E1D0-B4FC63D5248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258300" y="2221707"/>
            <a:ext cx="6057900" cy="678894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altLang="en-US" sz="3450" dirty="0"/>
          </a:p>
          <a:p>
            <a:pPr eaLnBrk="1" hangingPunct="1"/>
            <a:r>
              <a:rPr lang="es-AR" altLang="en-US" sz="3450" b="1" dirty="0"/>
              <a:t>Regulación actual</a:t>
            </a:r>
          </a:p>
          <a:p>
            <a:pPr eaLnBrk="1" hangingPunct="1"/>
            <a:r>
              <a:rPr lang="es-AR" altLang="en-US" sz="3450" dirty="0"/>
              <a:t>Prohibido a 100 </a:t>
            </a:r>
            <a:r>
              <a:rPr lang="es-AR" altLang="en-US" sz="3450" dirty="0" err="1"/>
              <a:t>mts</a:t>
            </a:r>
            <a:r>
              <a:rPr lang="es-AR" altLang="en-US" sz="3450" dirty="0"/>
              <a:t> de las escuelas y 25 </a:t>
            </a:r>
            <a:r>
              <a:rPr lang="es-AR" altLang="en-US" sz="3450" dirty="0" err="1"/>
              <a:t>mts</a:t>
            </a:r>
            <a:r>
              <a:rPr lang="es-AR" altLang="en-US" sz="3450" dirty="0"/>
              <a:t> de cursos de agua. </a:t>
            </a:r>
          </a:p>
          <a:p>
            <a:pPr eaLnBrk="1" hangingPunct="1"/>
            <a:r>
              <a:rPr lang="es-AR" altLang="en-US" sz="3450" dirty="0"/>
              <a:t>En la zona periurbana el límite se fija a 1000 </a:t>
            </a:r>
            <a:r>
              <a:rPr lang="es-AR" altLang="en-US" sz="3450" dirty="0" err="1"/>
              <a:t>mts</a:t>
            </a:r>
            <a:r>
              <a:rPr lang="es-AR" altLang="en-US" sz="3450" dirty="0"/>
              <a:t> y se permiten productos banda verde IV.</a:t>
            </a:r>
            <a:endParaRPr lang="es-ES" altLang="en-US" sz="3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1905539" y="921942"/>
            <a:ext cx="14451309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rgbClr val="258D7D"/>
                </a:solidFill>
                <a:latin typeface="Avenir"/>
                <a:sym typeface="Avenir"/>
              </a:rPr>
              <a:t>CONTENIDO</a:t>
            </a:r>
            <a:endParaRPr dirty="0"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080187" y="4577363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771688" y="2794486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 rot="-5400000">
            <a:off x="15981025" y="7722500"/>
            <a:ext cx="3687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8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600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905540" y="2921620"/>
            <a:ext cx="14451310" cy="551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algn="just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Clr>
                <a:srgbClr val="2A8061"/>
              </a:buClr>
              <a:buSzPts val="3000"/>
            </a:pPr>
            <a:r>
              <a:rPr lang="es-AR" sz="3200" b="1" i="0" u="none" strike="noStrike" cap="none" dirty="0">
                <a:solidFill>
                  <a:srgbClr val="89BF38"/>
                </a:solidFill>
                <a:latin typeface="Avenir"/>
                <a:ea typeface="Avenir"/>
                <a:cs typeface="Avenir"/>
                <a:sym typeface="Avenir"/>
              </a:rPr>
              <a:t>1. SURGIMIENTO DEL PRINCIPIO EN EL DERECHO AMBIENTAL. </a:t>
            </a:r>
          </a:p>
          <a:p>
            <a:pPr marL="552450" marR="0" lvl="0" indent="-514350" algn="just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Clr>
                <a:srgbClr val="2A8061"/>
              </a:buClr>
              <a:buSzPts val="3000"/>
              <a:buAutoNum type="arabicPeriod"/>
            </a:pPr>
            <a:endParaRPr lang="es-AR" sz="3200" b="1" i="0" u="none" strike="noStrike" cap="none" dirty="0">
              <a:solidFill>
                <a:srgbClr val="89BF3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8100" lvl="0" algn="just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Clr>
                <a:srgbClr val="2A8061"/>
              </a:buClr>
              <a:buSzPts val="3000"/>
            </a:pPr>
            <a:r>
              <a:rPr lang="es-AR" sz="3200" b="1" dirty="0">
                <a:solidFill>
                  <a:srgbClr val="89BF38"/>
                </a:solidFill>
                <a:latin typeface="Avenir"/>
                <a:ea typeface="Avenir"/>
                <a:cs typeface="Avenir"/>
                <a:sym typeface="Avenir"/>
              </a:rPr>
              <a:t>2. CONSOLIDACIÓN EN EL DERECHO CONTEMPORÁNEO. </a:t>
            </a:r>
          </a:p>
          <a:p>
            <a:pPr marL="38100" lvl="0" algn="just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Clr>
                <a:srgbClr val="2A8061"/>
              </a:buClr>
              <a:buSzPts val="3000"/>
            </a:pPr>
            <a:endParaRPr lang="es-AR" sz="3200" b="1" dirty="0">
              <a:solidFill>
                <a:srgbClr val="89BF3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8100" lvl="0" algn="just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Clr>
                <a:srgbClr val="2A8061"/>
              </a:buClr>
              <a:buSzPts val="3000"/>
            </a:pPr>
            <a:r>
              <a:rPr lang="es-AR" sz="3200" b="1" dirty="0">
                <a:solidFill>
                  <a:srgbClr val="89BF38"/>
                </a:solidFill>
                <a:latin typeface="Avenir"/>
                <a:ea typeface="Avenir"/>
                <a:cs typeface="Avenir"/>
                <a:sym typeface="Avenir"/>
              </a:rPr>
              <a:t>3.ALGUNOS EJEMPLOS DE REGRESIONES. EL ACTUAL CASO ARGENTINO.</a:t>
            </a:r>
          </a:p>
          <a:p>
            <a:pPr marL="38100" lvl="0" algn="just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Clr>
                <a:srgbClr val="2A8061"/>
              </a:buClr>
              <a:buSzPts val="3000"/>
            </a:pPr>
            <a:endParaRPr lang="es-AR" sz="3200" b="1" dirty="0">
              <a:solidFill>
                <a:srgbClr val="89BF38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8100" lvl="0" algn="just" rtl="0">
              <a:lnSpc>
                <a:spcPct val="139970"/>
              </a:lnSpc>
              <a:spcBef>
                <a:spcPts val="0"/>
              </a:spcBef>
              <a:spcAft>
                <a:spcPts val="0"/>
              </a:spcAft>
              <a:buClr>
                <a:srgbClr val="2A8061"/>
              </a:buClr>
              <a:buSzPts val="3000"/>
            </a:pPr>
            <a:r>
              <a:rPr lang="es-AR" sz="3200" b="1" dirty="0">
                <a:solidFill>
                  <a:srgbClr val="89BF38"/>
                </a:solidFill>
                <a:latin typeface="Avenir"/>
                <a:ea typeface="Avenir"/>
                <a:cs typeface="Avenir"/>
                <a:sym typeface="Avenir"/>
              </a:rPr>
              <a:t>4. DEBATE E INTERCAMBIO.</a:t>
            </a:r>
          </a:p>
        </p:txBody>
      </p:sp>
      <p:sp>
        <p:nvSpPr>
          <p:cNvPr id="109" name="Google Shape;109;p14"/>
          <p:cNvSpPr/>
          <p:nvPr/>
        </p:nvSpPr>
        <p:spPr>
          <a:xfrm>
            <a:off x="0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89BF38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10" name="Google Shape;110;p14"/>
          <p:cNvSpPr/>
          <p:nvPr/>
        </p:nvSpPr>
        <p:spPr>
          <a:xfrm>
            <a:off x="514754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558E8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11" name="Google Shape;111;p14"/>
          <p:cNvSpPr/>
          <p:nvPr/>
        </p:nvSpPr>
        <p:spPr>
          <a:xfrm>
            <a:off x="1024624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608540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B0AE63CD-D3CD-83FB-0507-F28EB14AEC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199" y="1600200"/>
            <a:ext cx="17407054" cy="45259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s-A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14425" lvl="1" indent="-428625" algn="ctr">
              <a:defRPr/>
            </a:pPr>
            <a:endParaRPr lang="es-AR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1114425" lvl="1" indent="-428625" algn="ctr">
              <a:defRPr/>
            </a:pPr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Ley de </a:t>
            </a:r>
            <a:r>
              <a:rPr lang="es-AR" sz="36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Biocidas</a:t>
            </a:r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Chaco N° 7032/12</a:t>
            </a:r>
          </a:p>
          <a:p>
            <a:pPr marL="1114425" lvl="1" indent="-428625" algn="ctr">
              <a:defRPr/>
            </a:pPr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Decreto </a:t>
            </a:r>
            <a:r>
              <a:rPr lang="es-AR" sz="36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Regl</a:t>
            </a:r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N° 2428. PE.</a:t>
            </a:r>
          </a:p>
          <a:p>
            <a:pPr marL="1114425" lvl="1" indent="-428625" algn="ctr">
              <a:defRPr/>
            </a:pPr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Decreto </a:t>
            </a:r>
            <a:r>
              <a:rPr lang="es-AR" sz="36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Regl</a:t>
            </a:r>
            <a:r>
              <a:rPr lang="es-AR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N°1567. PE.</a:t>
            </a: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s-AR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 3" panose="05040102010807070707" pitchFamily="18" charset="2"/>
              <a:buNone/>
              <a:defRPr/>
            </a:pPr>
            <a:endParaRPr lang="es-AR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27869528-8CED-F24D-8152-92D52E185864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17407054" cy="114300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spcFirstLastPara="1" wrap="square" lIns="137160" tIns="68580" rIns="137160" bIns="6858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s-AR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Reglamentación de la Ley de </a:t>
            </a:r>
            <a:r>
              <a:rPr lang="es-AR" sz="4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Biocidas</a:t>
            </a:r>
            <a:r>
              <a:rPr lang="es-AR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Provincia de Chaco</a:t>
            </a:r>
            <a:endParaRPr lang="es-ES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6" name="AutoShape 6" descr="9k=">
            <a:extLst>
              <a:ext uri="{FF2B5EF4-FFF2-40B4-BE49-F238E27FC236}">
                <a16:creationId xmlns:a16="http://schemas.microsoft.com/office/drawing/2014/main" id="{D29C7106-B4D0-3912-8F3D-7E9A77ACF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3650" y="6905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n-US" sz="2100"/>
          </a:p>
        </p:txBody>
      </p:sp>
      <p:sp>
        <p:nvSpPr>
          <p:cNvPr id="18437" name="AutoShape 8" descr="9k=">
            <a:extLst>
              <a:ext uri="{FF2B5EF4-FFF2-40B4-BE49-F238E27FC236}">
                <a16:creationId xmlns:a16="http://schemas.microsoft.com/office/drawing/2014/main" id="{D0A1B639-FA5E-B319-65D8-B08AA5DA52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3650" y="6905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n-US" sz="2100"/>
          </a:p>
        </p:txBody>
      </p:sp>
      <p:sp>
        <p:nvSpPr>
          <p:cNvPr id="18438" name="AutoShape 10" descr="9k=">
            <a:extLst>
              <a:ext uri="{FF2B5EF4-FFF2-40B4-BE49-F238E27FC236}">
                <a16:creationId xmlns:a16="http://schemas.microsoft.com/office/drawing/2014/main" id="{D8B6A6FA-D4EE-65F3-77D2-996E41C01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3650" y="6905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n-US" sz="2100"/>
          </a:p>
        </p:txBody>
      </p:sp>
      <p:pic>
        <p:nvPicPr>
          <p:cNvPr id="18439" name="5 Marcador de contenido" descr="fumigacion%20aerea.jpg">
            <a:extLst>
              <a:ext uri="{FF2B5EF4-FFF2-40B4-BE49-F238E27FC236}">
                <a16:creationId xmlns:a16="http://schemas.microsoft.com/office/drawing/2014/main" id="{A6E0DE60-6049-949F-A810-E71561F3D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298405"/>
            <a:ext cx="6734175" cy="3919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4296F5F-8958-82EC-C58F-0FE04E19ED0C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57199" y="274638"/>
            <a:ext cx="17161727" cy="114300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spcFirstLastPara="1" wrap="square" lIns="137160" tIns="68580" rIns="137160" bIns="6858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s-AR" dirty="0">
                <a:effectLst/>
              </a:rPr>
              <a:t>Resultado regresivo</a:t>
            </a:r>
            <a:endParaRPr lang="es-ES" dirty="0">
              <a:effectLst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2DF4CA2-CBB8-B08C-3556-A4F8AC4B931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971800" y="2221707"/>
            <a:ext cx="6057900" cy="678894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altLang="en-US" sz="3450" dirty="0"/>
          </a:p>
          <a:p>
            <a:pPr eaLnBrk="1" hangingPunct="1"/>
            <a:r>
              <a:rPr lang="es-AR" altLang="en-US" sz="3450" b="1" dirty="0"/>
              <a:t>Regulación provincial:</a:t>
            </a:r>
          </a:p>
          <a:p>
            <a:pPr lvl="1" eaLnBrk="1" hangingPunct="1"/>
            <a:r>
              <a:rPr lang="es-AR" altLang="en-US" sz="3150" dirty="0"/>
              <a:t>Aplicación aérea: 1500 </a:t>
            </a:r>
            <a:r>
              <a:rPr lang="es-AR" altLang="en-US" sz="3150" dirty="0" err="1"/>
              <a:t>mts</a:t>
            </a:r>
            <a:r>
              <a:rPr lang="es-AR" altLang="en-US" sz="3150" dirty="0"/>
              <a:t>.</a:t>
            </a:r>
          </a:p>
          <a:p>
            <a:pPr lvl="1" eaLnBrk="1" hangingPunct="1"/>
            <a:r>
              <a:rPr lang="es-AR" altLang="en-US" sz="3150" dirty="0"/>
              <a:t>Aplicación terrestre: 500 </a:t>
            </a:r>
            <a:r>
              <a:rPr lang="es-AR" altLang="en-US" sz="3150" dirty="0" err="1"/>
              <a:t>mts</a:t>
            </a:r>
            <a:r>
              <a:rPr lang="es-AR" altLang="en-US" sz="3150" dirty="0"/>
              <a:t>.</a:t>
            </a:r>
          </a:p>
          <a:p>
            <a:pPr lvl="1" eaLnBrk="1" hangingPunct="1">
              <a:buFont typeface="Verdana" panose="020B0604030504040204" pitchFamily="34" charset="0"/>
              <a:buNone/>
            </a:pPr>
            <a:r>
              <a:rPr lang="es-AR" altLang="en-US" sz="3150" dirty="0"/>
              <a:t>   (de centros urbanos, establecimientos educativos y sanitarios, reservas y fuentes de agua) </a:t>
            </a:r>
          </a:p>
          <a:p>
            <a:pPr eaLnBrk="1" hangingPunct="1"/>
            <a:endParaRPr lang="es-AR" altLang="en-US" sz="3450" dirty="0"/>
          </a:p>
          <a:p>
            <a:pPr eaLnBrk="1" hangingPunct="1"/>
            <a:endParaRPr lang="es-AR" altLang="en-US" sz="3450" b="1" dirty="0"/>
          </a:p>
          <a:p>
            <a:pPr eaLnBrk="1" hangingPunct="1"/>
            <a:endParaRPr lang="es-AR" altLang="en-US" sz="3450" b="1" dirty="0"/>
          </a:p>
          <a:p>
            <a:pPr eaLnBrk="1" hangingPunct="1"/>
            <a:endParaRPr lang="es-AR" altLang="en-US" sz="3450" dirty="0"/>
          </a:p>
          <a:p>
            <a:pPr eaLnBrk="1" hangingPunct="1"/>
            <a:endParaRPr lang="es-AR" altLang="en-US" sz="3450" dirty="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217C28CE-282E-4B23-7B3D-0C472362E2D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258300" y="2221707"/>
            <a:ext cx="6057900" cy="678894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altLang="en-US" sz="3450" dirty="0"/>
          </a:p>
          <a:p>
            <a:pPr eaLnBrk="1" hangingPunct="1"/>
            <a:r>
              <a:rPr lang="es-AR" altLang="en-US" sz="3450" b="1" dirty="0"/>
              <a:t>Reglamentación:</a:t>
            </a:r>
          </a:p>
          <a:p>
            <a:pPr eaLnBrk="1" hangingPunct="1"/>
            <a:r>
              <a:rPr lang="es-AR" altLang="en-US" sz="3450" dirty="0"/>
              <a:t>Posibilita reducción de las distancias.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s-AR" altLang="en-US" sz="3450" dirty="0"/>
              <a:t>	D.R. 2824/12.</a:t>
            </a:r>
          </a:p>
          <a:p>
            <a:pPr eaLnBrk="1" hangingPunct="1"/>
            <a:r>
              <a:rPr lang="es-AR" altLang="en-US" sz="3450" dirty="0"/>
              <a:t>Posibilita fumigaciones sin límite alguno.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s-AR" altLang="en-US" sz="3450" dirty="0"/>
              <a:t>	D.R. 1567/13</a:t>
            </a:r>
            <a:endParaRPr lang="es-ES" altLang="en-US" sz="34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contenido">
            <a:extLst>
              <a:ext uri="{FF2B5EF4-FFF2-40B4-BE49-F238E27FC236}">
                <a16:creationId xmlns:a16="http://schemas.microsoft.com/office/drawing/2014/main" id="{BFFA7CAD-6CBA-2FC5-5424-D1A757E73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1"/>
            <a:ext cx="17213579" cy="308331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n-US" sz="3000" b="1" dirty="0"/>
          </a:p>
          <a:p>
            <a:pPr eaLnBrk="1" hangingPunct="1"/>
            <a:endParaRPr lang="es-ES" altLang="en-US" sz="3000" b="1" dirty="0"/>
          </a:p>
          <a:p>
            <a:pPr eaLnBrk="1" hangingPunct="1"/>
            <a:r>
              <a:rPr lang="es-ES" altLang="en-US" sz="3000" b="1" dirty="0"/>
              <a:t>Provincia de Buenos Aires</a:t>
            </a:r>
            <a:r>
              <a:rPr lang="es-ES" altLang="en-US" sz="3000" dirty="0"/>
              <a:t>, </a:t>
            </a:r>
            <a:r>
              <a:rPr lang="es-ES" altLang="en-US" sz="3000" b="1" dirty="0"/>
              <a:t>Partido de Esteban Echeverría.</a:t>
            </a:r>
          </a:p>
          <a:p>
            <a:pPr eaLnBrk="1" hangingPunct="1"/>
            <a:r>
              <a:rPr lang="es-ES" altLang="en-US" sz="3000" b="1" dirty="0"/>
              <a:t>Declarada en Diciembre de 2012 por Ley provincial </a:t>
            </a:r>
            <a:r>
              <a:rPr lang="es-ES" altLang="en-US" sz="3000" b="1" dirty="0" err="1"/>
              <a:t>N°</a:t>
            </a:r>
            <a:r>
              <a:rPr lang="es-ES" altLang="en-US" sz="3000" b="1" dirty="0"/>
              <a:t> 14.488-</a:t>
            </a:r>
            <a:endParaRPr lang="es-AR" altLang="en-US" sz="3000" dirty="0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37110C22-8FB6-24FE-559F-F09229F0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213580" cy="114300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AR" dirty="0"/>
            </a:br>
            <a:r>
              <a:rPr lang="es-AR" dirty="0"/>
              <a:t>Reserva Natural Laguna de Rocha </a:t>
            </a:r>
            <a:br>
              <a:rPr lang="es-AR" dirty="0"/>
            </a:br>
            <a:endParaRPr lang="es-AR" dirty="0"/>
          </a:p>
        </p:txBody>
      </p:sp>
      <p:pic>
        <p:nvPicPr>
          <p:cNvPr id="20484" name="3 Imagen" descr="Mapa Ubicación.jpg">
            <a:extLst>
              <a:ext uri="{FF2B5EF4-FFF2-40B4-BE49-F238E27FC236}">
                <a16:creationId xmlns:a16="http://schemas.microsoft.com/office/drawing/2014/main" id="{33479A2D-793A-C767-B56C-CB0B62450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446" y="5143500"/>
            <a:ext cx="8817770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041B335-4054-95CD-321B-061770EA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17451659" cy="114300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AR" dirty="0"/>
            </a:br>
            <a:r>
              <a:rPr lang="es-AR" sz="4650" dirty="0"/>
              <a:t>Delimitación de la Reserva</a:t>
            </a:r>
            <a:br>
              <a:rPr lang="es-AR" sz="4650" dirty="0"/>
            </a:br>
            <a:endParaRPr lang="es-AR" sz="4650" dirty="0"/>
          </a:p>
        </p:txBody>
      </p:sp>
      <p:sp>
        <p:nvSpPr>
          <p:cNvPr id="21507" name="2 Marcador de texto">
            <a:extLst>
              <a:ext uri="{FF2B5EF4-FFF2-40B4-BE49-F238E27FC236}">
                <a16:creationId xmlns:a16="http://schemas.microsoft.com/office/drawing/2014/main" id="{87A8C3B7-3E62-77B6-4D54-C5393D9CF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9418" y="1535113"/>
            <a:ext cx="6062664" cy="63976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txBody>
          <a:bodyPr/>
          <a:lstStyle/>
          <a:p>
            <a:pPr algn="ctr" eaLnBrk="1" hangingPunct="1"/>
            <a:r>
              <a:rPr lang="es-AR" altLang="en-US" dirty="0"/>
              <a:t>        Ley 14.488/12</a:t>
            </a:r>
          </a:p>
        </p:txBody>
      </p:sp>
      <p:sp>
        <p:nvSpPr>
          <p:cNvPr id="21508" name="3 Marcador de texto">
            <a:extLst>
              <a:ext uri="{FF2B5EF4-FFF2-40B4-BE49-F238E27FC236}">
                <a16:creationId xmlns:a16="http://schemas.microsoft.com/office/drawing/2014/main" id="{174E1181-4DCF-D1B3-52FB-9CFAC69EE81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9253538" y="8115300"/>
            <a:ext cx="6062663" cy="713583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  <a:headEnd/>
            <a:tailEnd/>
          </a:ln>
        </p:spPr>
        <p:txBody>
          <a:bodyPr/>
          <a:lstStyle/>
          <a:p>
            <a:pPr algn="ctr" eaLnBrk="1" hangingPunct="1"/>
            <a:r>
              <a:rPr lang="es-AR" altLang="en-US" dirty="0"/>
              <a:t>Ley 14.516/13</a:t>
            </a:r>
          </a:p>
        </p:txBody>
      </p:sp>
      <p:sp>
        <p:nvSpPr>
          <p:cNvPr id="6" name="5 Marcador de contenido">
            <a:extLst>
              <a:ext uri="{FF2B5EF4-FFF2-40B4-BE49-F238E27FC236}">
                <a16:creationId xmlns:a16="http://schemas.microsoft.com/office/drawing/2014/main" id="{79DD3DAD-DB1E-361A-1853-F524505C3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3538" y="2166938"/>
            <a:ext cx="6062663" cy="5912645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AR" altLang="en-US" sz="225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AR" altLang="en-US" sz="3200" dirty="0"/>
              <a:t>Ley 14.516 </a:t>
            </a:r>
            <a:r>
              <a:rPr lang="es-AR" altLang="en-US" sz="3200" b="1" u="sng" dirty="0"/>
              <a:t>desafecta 3 parcelas</a:t>
            </a:r>
            <a:r>
              <a:rPr lang="es-AR" altLang="en-US" sz="3200" dirty="0"/>
              <a:t> (64 </a:t>
            </a:r>
            <a:r>
              <a:rPr lang="es-AR" altLang="en-US" sz="3200" dirty="0" err="1"/>
              <a:t>hectareas</a:t>
            </a:r>
            <a:r>
              <a:rPr lang="es-AR" altLang="en-US" sz="3200" dirty="0"/>
              <a:t>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AR" altLang="en-US" sz="32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altLang="en-US" sz="3200" b="1" i="1" dirty="0"/>
              <a:t>“Quedan excluidas de la presente ley</a:t>
            </a:r>
            <a:r>
              <a:rPr lang="es-ES" altLang="en-US" sz="3200" i="1" dirty="0"/>
              <a:t> las </a:t>
            </a:r>
            <a:r>
              <a:rPr lang="es-ES" altLang="en-US" sz="3200" b="1" i="1" dirty="0"/>
              <a:t>parcelas pertenecientes al Estado Nacional</a:t>
            </a:r>
            <a:r>
              <a:rPr lang="es-ES" altLang="en-US" sz="3200" i="1" dirty="0"/>
              <a:t> cuyo </a:t>
            </a:r>
            <a:r>
              <a:rPr lang="es-ES" altLang="en-US" sz="3200" b="1" i="1" dirty="0"/>
              <a:t>uso concedió</a:t>
            </a:r>
            <a:r>
              <a:rPr lang="es-ES" altLang="en-US" sz="3200" i="1" dirty="0"/>
              <a:t> a las Instituciones Deportivas </a:t>
            </a:r>
            <a:r>
              <a:rPr lang="es-ES" altLang="en-US" sz="3200" b="1" i="1" dirty="0"/>
              <a:t>Club Atlético Boca Juniors y Racing Club </a:t>
            </a:r>
            <a:r>
              <a:rPr lang="es-ES" altLang="en-US" sz="3200" i="1" dirty="0"/>
              <a:t>Asociación Civil, para el </a:t>
            </a:r>
            <a:r>
              <a:rPr lang="es-ES" altLang="en-US" sz="3200" b="1" i="1" dirty="0"/>
              <a:t>desarrollo</a:t>
            </a:r>
            <a:r>
              <a:rPr lang="es-ES" altLang="en-US" sz="3200" i="1" dirty="0"/>
              <a:t> de </a:t>
            </a:r>
            <a:r>
              <a:rPr lang="es-ES" altLang="en-US" sz="3200" b="1" i="1" dirty="0"/>
              <a:t>actividades deportivas, sociales y recreativas de interés general</a:t>
            </a:r>
            <a:r>
              <a:rPr lang="es-ES" altLang="en-US" sz="3200" i="1" dirty="0"/>
              <a:t>, identificada catastralmente como </a:t>
            </a:r>
            <a:r>
              <a:rPr lang="es-ES" altLang="en-US" sz="3200" b="1" i="1" dirty="0"/>
              <a:t>827, 828, parte de la 829 </a:t>
            </a:r>
            <a:r>
              <a:rPr lang="es-ES" altLang="en-US" sz="3200" i="1" dirty="0"/>
              <a:t>Circunscripción VI de la Provincia de Buenos Aires, según el plano adjunto en la Resolución de la Secretaría General de la Presidencia de la Nación </a:t>
            </a:r>
            <a:r>
              <a:rPr lang="es-ES" altLang="en-US" sz="3200" i="1" dirty="0" err="1"/>
              <a:t>Nº</a:t>
            </a:r>
            <a:r>
              <a:rPr lang="es-ES" altLang="en-US" sz="3200" i="1" dirty="0"/>
              <a:t> 654/09 y 111/11.”</a:t>
            </a:r>
            <a:endParaRPr lang="es-AR" altLang="en-US" sz="32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AR" altLang="en-US" sz="2250" dirty="0"/>
          </a:p>
        </p:txBody>
      </p:sp>
      <p:sp>
        <p:nvSpPr>
          <p:cNvPr id="8" name="7 Marcador de contenido">
            <a:extLst>
              <a:ext uri="{FF2B5EF4-FFF2-40B4-BE49-F238E27FC236}">
                <a16:creationId xmlns:a16="http://schemas.microsoft.com/office/drawing/2014/main" id="{2A1BEE64-C380-E85D-D458-E53155EEDC7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2971800" y="2166938"/>
            <a:ext cx="6060282" cy="5912645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s-ES" altLang="en-US" sz="2250" dirty="0"/>
          </a:p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Afectadas en forma parcial las siguientes parcelas: Circunscripción VI, Parcelas 783ª, 815aw, 829, 831, 831ª, 832, 833, 849b; Circunscripción VI, Sección H, chacra 4; Circunscripción VI, Sección K, Fracción VI.</a:t>
            </a:r>
          </a:p>
          <a:p>
            <a:pPr eaLnBrk="1" hangingPunct="1">
              <a:lnSpc>
                <a:spcPct val="90000"/>
              </a:lnSpc>
            </a:pPr>
            <a:endParaRPr lang="es-ES" altLang="en-US" sz="2800" dirty="0"/>
          </a:p>
          <a:p>
            <a:pPr eaLnBrk="1" hangingPunct="1">
              <a:lnSpc>
                <a:spcPct val="90000"/>
              </a:lnSpc>
            </a:pPr>
            <a:endParaRPr lang="es-AR" altLang="en-US" sz="2800" dirty="0"/>
          </a:p>
          <a:p>
            <a:pPr eaLnBrk="1" hangingPunct="1">
              <a:lnSpc>
                <a:spcPct val="90000"/>
              </a:lnSpc>
            </a:pPr>
            <a:r>
              <a:rPr lang="es-ES" altLang="en-US" sz="2800" dirty="0"/>
              <a:t>Y en forma total las parcelas: Circunscripción VI, Parcelas </a:t>
            </a:r>
            <a:r>
              <a:rPr lang="es-ES" altLang="en-US" sz="2800" b="1" dirty="0"/>
              <a:t>827,828, 829</a:t>
            </a:r>
            <a:r>
              <a:rPr lang="es-ES" altLang="en-US" sz="2800" dirty="0"/>
              <a:t>, 830, </a:t>
            </a:r>
            <a:r>
              <a:rPr lang="es-ES" altLang="en-US" sz="2800" dirty="0" err="1"/>
              <a:t>Rte</a:t>
            </a:r>
            <a:r>
              <a:rPr lang="es-ES" altLang="en-US" sz="2800" dirty="0"/>
              <a:t> 831 y 832 y las </a:t>
            </a:r>
            <a:r>
              <a:rPr lang="es-ES" altLang="en-US" sz="2800" dirty="0" err="1"/>
              <a:t>margenes</a:t>
            </a:r>
            <a:r>
              <a:rPr lang="es-ES" altLang="en-US" sz="2800" dirty="0"/>
              <a:t> de los Arroyos Ortega, Rossi y el Triangulo desde la calle La Horqueta hacia su desembocadura en el sistema Lagunar de Rocha.</a:t>
            </a:r>
            <a:endParaRPr lang="es-AR" altLang="en-US" sz="2800" dirty="0"/>
          </a:p>
          <a:p>
            <a:pPr algn="just" eaLnBrk="1" hangingPunct="1">
              <a:lnSpc>
                <a:spcPct val="90000"/>
              </a:lnSpc>
            </a:pPr>
            <a:endParaRPr lang="es-AR" altLang="en-US" sz="22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C32EE4F3-F903-2932-66F6-FAA54E882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8">
            <a:extLst>
              <a:ext uri="{FF2B5EF4-FFF2-40B4-BE49-F238E27FC236}">
                <a16:creationId xmlns:a16="http://schemas.microsoft.com/office/drawing/2014/main" id="{6DC7FE89-3A1D-0388-7524-A671FEDC9386}"/>
              </a:ext>
            </a:extLst>
          </p:cNvPr>
          <p:cNvGrpSpPr/>
          <p:nvPr/>
        </p:nvGrpSpPr>
        <p:grpSpPr>
          <a:xfrm>
            <a:off x="-12" y="9688144"/>
            <a:ext cx="3085741" cy="622141"/>
            <a:chOff x="0" y="-152400"/>
            <a:chExt cx="812700" cy="2861733"/>
          </a:xfrm>
        </p:grpSpPr>
        <p:sp>
          <p:nvSpPr>
            <p:cNvPr id="155" name="Google Shape;155;p18">
              <a:extLst>
                <a:ext uri="{FF2B5EF4-FFF2-40B4-BE49-F238E27FC236}">
                  <a16:creationId xmlns:a16="http://schemas.microsoft.com/office/drawing/2014/main" id="{41CF7B2C-F1A9-9495-2FC4-2A9A13A8CE71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9BF38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6" name="Google Shape;156;p18">
              <a:extLst>
                <a:ext uri="{FF2B5EF4-FFF2-40B4-BE49-F238E27FC236}">
                  <a16:creationId xmlns:a16="http://schemas.microsoft.com/office/drawing/2014/main" id="{6882406F-FAB4-9139-FBCF-04FA80B22F9E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8">
            <a:extLst>
              <a:ext uri="{FF2B5EF4-FFF2-40B4-BE49-F238E27FC236}">
                <a16:creationId xmlns:a16="http://schemas.microsoft.com/office/drawing/2014/main" id="{15219328-24C2-ED79-6DB0-5E70192DA7A7}"/>
              </a:ext>
            </a:extLst>
          </p:cNvPr>
          <p:cNvGrpSpPr/>
          <p:nvPr/>
        </p:nvGrpSpPr>
        <p:grpSpPr>
          <a:xfrm>
            <a:off x="514743" y="9688144"/>
            <a:ext cx="3085741" cy="622141"/>
            <a:chOff x="0" y="-152400"/>
            <a:chExt cx="812700" cy="2861733"/>
          </a:xfrm>
        </p:grpSpPr>
        <p:sp>
          <p:nvSpPr>
            <p:cNvPr id="158" name="Google Shape;158;p18">
              <a:extLst>
                <a:ext uri="{FF2B5EF4-FFF2-40B4-BE49-F238E27FC236}">
                  <a16:creationId xmlns:a16="http://schemas.microsoft.com/office/drawing/2014/main" id="{328FE387-DA34-B1EB-CC7E-8D5460F7E6E3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58E81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9" name="Google Shape;159;p18">
              <a:extLst>
                <a:ext uri="{FF2B5EF4-FFF2-40B4-BE49-F238E27FC236}">
                  <a16:creationId xmlns:a16="http://schemas.microsoft.com/office/drawing/2014/main" id="{FFD0154C-5555-2171-21F3-B193E9E55768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8">
            <a:extLst>
              <a:ext uri="{FF2B5EF4-FFF2-40B4-BE49-F238E27FC236}">
                <a16:creationId xmlns:a16="http://schemas.microsoft.com/office/drawing/2014/main" id="{5181167B-3C88-CDBF-EF30-21B45A1B64A5}"/>
              </a:ext>
            </a:extLst>
          </p:cNvPr>
          <p:cNvGrpSpPr/>
          <p:nvPr/>
        </p:nvGrpSpPr>
        <p:grpSpPr>
          <a:xfrm>
            <a:off x="1024619" y="9688144"/>
            <a:ext cx="3085741" cy="622141"/>
            <a:chOff x="0" y="-152400"/>
            <a:chExt cx="812700" cy="2861733"/>
          </a:xfrm>
        </p:grpSpPr>
        <p:sp>
          <p:nvSpPr>
            <p:cNvPr id="161" name="Google Shape;161;p18">
              <a:extLst>
                <a:ext uri="{FF2B5EF4-FFF2-40B4-BE49-F238E27FC236}">
                  <a16:creationId xmlns:a16="http://schemas.microsoft.com/office/drawing/2014/main" id="{1956944E-EDE0-647D-010B-CF5CD413CFA1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08540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2" name="Google Shape;162;p18">
              <a:extLst>
                <a:ext uri="{FF2B5EF4-FFF2-40B4-BE49-F238E27FC236}">
                  <a16:creationId xmlns:a16="http://schemas.microsoft.com/office/drawing/2014/main" id="{2B91DF1D-FD7D-C1A1-15A9-C7488AAB58BD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8">
            <a:extLst>
              <a:ext uri="{FF2B5EF4-FFF2-40B4-BE49-F238E27FC236}">
                <a16:creationId xmlns:a16="http://schemas.microsoft.com/office/drawing/2014/main" id="{E4E6CA8A-2C3C-7E12-3099-70FD3371C87B}"/>
              </a:ext>
            </a:extLst>
          </p:cNvPr>
          <p:cNvGrpSpPr/>
          <p:nvPr/>
        </p:nvGrpSpPr>
        <p:grpSpPr>
          <a:xfrm rot="10800000">
            <a:off x="15202257" y="-6"/>
            <a:ext cx="3085741" cy="622141"/>
            <a:chOff x="0" y="-152400"/>
            <a:chExt cx="812700" cy="2861733"/>
          </a:xfrm>
        </p:grpSpPr>
        <p:sp>
          <p:nvSpPr>
            <p:cNvPr id="164" name="Google Shape;164;p18">
              <a:extLst>
                <a:ext uri="{FF2B5EF4-FFF2-40B4-BE49-F238E27FC236}">
                  <a16:creationId xmlns:a16="http://schemas.microsoft.com/office/drawing/2014/main" id="{E49C3ADC-C1D9-D9C1-28D5-980A962D1828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9BF38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5" name="Google Shape;165;p18">
              <a:extLst>
                <a:ext uri="{FF2B5EF4-FFF2-40B4-BE49-F238E27FC236}">
                  <a16:creationId xmlns:a16="http://schemas.microsoft.com/office/drawing/2014/main" id="{7F54A546-3C5D-963E-C628-E24BEA38B478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8">
            <a:extLst>
              <a:ext uri="{FF2B5EF4-FFF2-40B4-BE49-F238E27FC236}">
                <a16:creationId xmlns:a16="http://schemas.microsoft.com/office/drawing/2014/main" id="{3BAB6A83-F852-3CB7-7A57-820BCBA6989B}"/>
              </a:ext>
            </a:extLst>
          </p:cNvPr>
          <p:cNvGrpSpPr/>
          <p:nvPr/>
        </p:nvGrpSpPr>
        <p:grpSpPr>
          <a:xfrm rot="10800000">
            <a:off x="14687501" y="-6"/>
            <a:ext cx="3085741" cy="622141"/>
            <a:chOff x="0" y="-152400"/>
            <a:chExt cx="812700" cy="2861733"/>
          </a:xfrm>
        </p:grpSpPr>
        <p:sp>
          <p:nvSpPr>
            <p:cNvPr id="167" name="Google Shape;167;p18">
              <a:extLst>
                <a:ext uri="{FF2B5EF4-FFF2-40B4-BE49-F238E27FC236}">
                  <a16:creationId xmlns:a16="http://schemas.microsoft.com/office/drawing/2014/main" id="{BCBE935E-68E8-799B-90AE-1EAE8753FE2A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58E81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8" name="Google Shape;168;p18">
              <a:extLst>
                <a:ext uri="{FF2B5EF4-FFF2-40B4-BE49-F238E27FC236}">
                  <a16:creationId xmlns:a16="http://schemas.microsoft.com/office/drawing/2014/main" id="{52787A8B-27E7-BD94-EE40-3D77E6BC680A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8">
            <a:extLst>
              <a:ext uri="{FF2B5EF4-FFF2-40B4-BE49-F238E27FC236}">
                <a16:creationId xmlns:a16="http://schemas.microsoft.com/office/drawing/2014/main" id="{10E504C7-98AD-0241-A0A2-2352A71CFCC5}"/>
              </a:ext>
            </a:extLst>
          </p:cNvPr>
          <p:cNvGrpSpPr/>
          <p:nvPr/>
        </p:nvGrpSpPr>
        <p:grpSpPr>
          <a:xfrm rot="10800000">
            <a:off x="14177625" y="-6"/>
            <a:ext cx="3085741" cy="622141"/>
            <a:chOff x="0" y="-152400"/>
            <a:chExt cx="812700" cy="2861733"/>
          </a:xfrm>
        </p:grpSpPr>
        <p:sp>
          <p:nvSpPr>
            <p:cNvPr id="170" name="Google Shape;170;p18">
              <a:extLst>
                <a:ext uri="{FF2B5EF4-FFF2-40B4-BE49-F238E27FC236}">
                  <a16:creationId xmlns:a16="http://schemas.microsoft.com/office/drawing/2014/main" id="{BE16F4A8-D6B9-70D3-452C-A902E0F81D7E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08540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1" name="Google Shape;171;p18">
              <a:extLst>
                <a:ext uri="{FF2B5EF4-FFF2-40B4-BE49-F238E27FC236}">
                  <a16:creationId xmlns:a16="http://schemas.microsoft.com/office/drawing/2014/main" id="{73BEEB5E-B96B-1418-F6A5-DD917E303501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8">
            <a:extLst>
              <a:ext uri="{FF2B5EF4-FFF2-40B4-BE49-F238E27FC236}">
                <a16:creationId xmlns:a16="http://schemas.microsoft.com/office/drawing/2014/main" id="{A9F5EDF9-3684-F6E4-EF62-C8369CFCBAD9}"/>
              </a:ext>
            </a:extLst>
          </p:cNvPr>
          <p:cNvSpPr txBox="1"/>
          <p:nvPr/>
        </p:nvSpPr>
        <p:spPr>
          <a:xfrm>
            <a:off x="842500" y="809280"/>
            <a:ext cx="5112251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III) DETECCIÓN DE </a:t>
            </a:r>
          </a:p>
          <a:p>
            <a:pPr marL="0" marR="0" lvl="0" indent="0" algn="l" rtl="0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REGRESIONES</a:t>
            </a:r>
            <a:endParaRPr lang="es-AR" sz="4800" b="1" cap="all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4" name="Google Shape;174;p18">
            <a:extLst>
              <a:ext uri="{FF2B5EF4-FFF2-40B4-BE49-F238E27FC236}">
                <a16:creationId xmlns:a16="http://schemas.microsoft.com/office/drawing/2014/main" id="{9DEC5BF3-FD48-5C94-4342-581CD1BF7C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>
            <a:extLst>
              <a:ext uri="{FF2B5EF4-FFF2-40B4-BE49-F238E27FC236}">
                <a16:creationId xmlns:a16="http://schemas.microsoft.com/office/drawing/2014/main" id="{BC3ADF46-3403-B063-9FF0-A96B62C06C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>
            <a:extLst>
              <a:ext uri="{FF2B5EF4-FFF2-40B4-BE49-F238E27FC236}">
                <a16:creationId xmlns:a16="http://schemas.microsoft.com/office/drawing/2014/main" id="{45C6187F-9BDA-AF68-800E-6F71320E8721}"/>
              </a:ext>
            </a:extLst>
          </p:cNvPr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Picture 2" descr="A screenshot of a websit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4DE0896-B78D-F70C-2981-891A9CF0F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5007" y="1137132"/>
            <a:ext cx="6455488" cy="3499704"/>
          </a:xfrm>
          <a:prstGeom prst="rect">
            <a:avLst/>
          </a:prstGeom>
        </p:spPr>
      </p:pic>
      <p:pic>
        <p:nvPicPr>
          <p:cNvPr id="7" name="Picture 6" descr="A building with columns and a building with text&#10;&#10;Description automatically generated with medium confidence">
            <a:extLst>
              <a:ext uri="{FF2B5EF4-FFF2-40B4-BE49-F238E27FC236}">
                <a16:creationId xmlns:a16="http://schemas.microsoft.com/office/drawing/2014/main" id="{ED7B61E3-A41D-A1DB-FF08-5E9483DC44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0842" y="4370393"/>
            <a:ext cx="7772400" cy="2876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121040-3490-DA10-03FA-4179377713CE}"/>
              </a:ext>
            </a:extLst>
          </p:cNvPr>
          <p:cNvSpPr txBox="1"/>
          <p:nvPr/>
        </p:nvSpPr>
        <p:spPr>
          <a:xfrm>
            <a:off x="514743" y="3214765"/>
            <a:ext cx="83404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200" i="1" dirty="0">
                <a:solidFill>
                  <a:schemeClr val="accent5">
                    <a:lumMod val="75000"/>
                  </a:schemeClr>
                </a:solidFill>
              </a:rPr>
              <a:t>- Climate Deregulation Tracker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, Sabin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</a:rPr>
              <a:t>Center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for Climate Change Law (Columbia University, EEUU)</a:t>
            </a:r>
          </a:p>
          <a:p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GB" sz="3200" i="1" dirty="0" err="1">
                <a:solidFill>
                  <a:schemeClr val="accent5">
                    <a:lumMod val="75000"/>
                  </a:schemeClr>
                </a:solidFill>
              </a:rPr>
              <a:t>Politica</a:t>
            </a:r>
            <a:r>
              <a:rPr lang="en-GB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i="1" dirty="0" err="1">
                <a:solidFill>
                  <a:schemeClr val="accent5">
                    <a:lumMod val="75000"/>
                  </a:schemeClr>
                </a:solidFill>
              </a:rPr>
              <a:t>por</a:t>
            </a:r>
            <a:r>
              <a:rPr lang="en-GB" sz="32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i="1" dirty="0" err="1">
                <a:solidFill>
                  <a:schemeClr val="accent5">
                    <a:lumMod val="75000"/>
                  </a:schemeClr>
                </a:solidFill>
              </a:rPr>
              <a:t>inteiro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, Bases de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</a:rPr>
              <a:t>datos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</a:rPr>
              <a:t>sobre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</a:rPr>
              <a:t>actos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</a:rPr>
              <a:t>ejecutivos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y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</a:rPr>
              <a:t>legislativos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, Instituto 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</a:rPr>
              <a:t>Talanoa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GB" sz="3200" dirty="0" err="1">
                <a:solidFill>
                  <a:schemeClr val="accent5">
                    <a:lumMod val="75000"/>
                  </a:schemeClr>
                </a:solidFill>
              </a:rPr>
              <a:t>Brasil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5595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34088595-368A-69F6-4DDC-0F9A0D2EA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8">
            <a:extLst>
              <a:ext uri="{FF2B5EF4-FFF2-40B4-BE49-F238E27FC236}">
                <a16:creationId xmlns:a16="http://schemas.microsoft.com/office/drawing/2014/main" id="{6DE02EED-0273-A855-9763-515CF01380FF}"/>
              </a:ext>
            </a:extLst>
          </p:cNvPr>
          <p:cNvGrpSpPr/>
          <p:nvPr/>
        </p:nvGrpSpPr>
        <p:grpSpPr>
          <a:xfrm>
            <a:off x="-12" y="9688144"/>
            <a:ext cx="3085741" cy="622141"/>
            <a:chOff x="0" y="-152400"/>
            <a:chExt cx="812700" cy="2861733"/>
          </a:xfrm>
        </p:grpSpPr>
        <p:sp>
          <p:nvSpPr>
            <p:cNvPr id="155" name="Google Shape;155;p18">
              <a:extLst>
                <a:ext uri="{FF2B5EF4-FFF2-40B4-BE49-F238E27FC236}">
                  <a16:creationId xmlns:a16="http://schemas.microsoft.com/office/drawing/2014/main" id="{509E886D-E22F-483F-3D58-D99F54C3E76C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9BF38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6" name="Google Shape;156;p18">
              <a:extLst>
                <a:ext uri="{FF2B5EF4-FFF2-40B4-BE49-F238E27FC236}">
                  <a16:creationId xmlns:a16="http://schemas.microsoft.com/office/drawing/2014/main" id="{E064943B-1086-69CA-3B53-5C27A3E2FDFD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8">
            <a:extLst>
              <a:ext uri="{FF2B5EF4-FFF2-40B4-BE49-F238E27FC236}">
                <a16:creationId xmlns:a16="http://schemas.microsoft.com/office/drawing/2014/main" id="{71B4C8E5-75CA-50AB-CC42-BB97EA89E2FE}"/>
              </a:ext>
            </a:extLst>
          </p:cNvPr>
          <p:cNvGrpSpPr/>
          <p:nvPr/>
        </p:nvGrpSpPr>
        <p:grpSpPr>
          <a:xfrm>
            <a:off x="514743" y="9688144"/>
            <a:ext cx="3085741" cy="622141"/>
            <a:chOff x="0" y="-152400"/>
            <a:chExt cx="812700" cy="2861733"/>
          </a:xfrm>
        </p:grpSpPr>
        <p:sp>
          <p:nvSpPr>
            <p:cNvPr id="158" name="Google Shape;158;p18">
              <a:extLst>
                <a:ext uri="{FF2B5EF4-FFF2-40B4-BE49-F238E27FC236}">
                  <a16:creationId xmlns:a16="http://schemas.microsoft.com/office/drawing/2014/main" id="{BC454903-1639-BB8A-1A60-8F2637D67C27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58E81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9" name="Google Shape;159;p18">
              <a:extLst>
                <a:ext uri="{FF2B5EF4-FFF2-40B4-BE49-F238E27FC236}">
                  <a16:creationId xmlns:a16="http://schemas.microsoft.com/office/drawing/2014/main" id="{09F29155-FAB8-B1F5-AFDC-AA3182604995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8">
            <a:extLst>
              <a:ext uri="{FF2B5EF4-FFF2-40B4-BE49-F238E27FC236}">
                <a16:creationId xmlns:a16="http://schemas.microsoft.com/office/drawing/2014/main" id="{1DC5F39B-3650-7642-23D8-4CF083F01041}"/>
              </a:ext>
            </a:extLst>
          </p:cNvPr>
          <p:cNvGrpSpPr/>
          <p:nvPr/>
        </p:nvGrpSpPr>
        <p:grpSpPr>
          <a:xfrm>
            <a:off x="1024619" y="9688144"/>
            <a:ext cx="3085741" cy="622141"/>
            <a:chOff x="0" y="-152400"/>
            <a:chExt cx="812700" cy="2861733"/>
          </a:xfrm>
        </p:grpSpPr>
        <p:sp>
          <p:nvSpPr>
            <p:cNvPr id="161" name="Google Shape;161;p18">
              <a:extLst>
                <a:ext uri="{FF2B5EF4-FFF2-40B4-BE49-F238E27FC236}">
                  <a16:creationId xmlns:a16="http://schemas.microsoft.com/office/drawing/2014/main" id="{6F1FD3B9-A90D-CFE8-78D0-A97316AC6D0B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08540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2" name="Google Shape;162;p18">
              <a:extLst>
                <a:ext uri="{FF2B5EF4-FFF2-40B4-BE49-F238E27FC236}">
                  <a16:creationId xmlns:a16="http://schemas.microsoft.com/office/drawing/2014/main" id="{4057C6D4-79CE-915D-1797-8D73E4F33541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8">
            <a:extLst>
              <a:ext uri="{FF2B5EF4-FFF2-40B4-BE49-F238E27FC236}">
                <a16:creationId xmlns:a16="http://schemas.microsoft.com/office/drawing/2014/main" id="{80A495C2-E21E-5213-982B-FFBC1516091F}"/>
              </a:ext>
            </a:extLst>
          </p:cNvPr>
          <p:cNvGrpSpPr/>
          <p:nvPr/>
        </p:nvGrpSpPr>
        <p:grpSpPr>
          <a:xfrm rot="10800000">
            <a:off x="15202257" y="-6"/>
            <a:ext cx="3085741" cy="622141"/>
            <a:chOff x="0" y="-152400"/>
            <a:chExt cx="812700" cy="2861733"/>
          </a:xfrm>
        </p:grpSpPr>
        <p:sp>
          <p:nvSpPr>
            <p:cNvPr id="164" name="Google Shape;164;p18">
              <a:extLst>
                <a:ext uri="{FF2B5EF4-FFF2-40B4-BE49-F238E27FC236}">
                  <a16:creationId xmlns:a16="http://schemas.microsoft.com/office/drawing/2014/main" id="{61319E8D-F75B-9A4F-9917-4BFABDF62FC6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9BF38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5" name="Google Shape;165;p18">
              <a:extLst>
                <a:ext uri="{FF2B5EF4-FFF2-40B4-BE49-F238E27FC236}">
                  <a16:creationId xmlns:a16="http://schemas.microsoft.com/office/drawing/2014/main" id="{A92B4034-806F-A61C-F73D-F0F54686D9DA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8">
            <a:extLst>
              <a:ext uri="{FF2B5EF4-FFF2-40B4-BE49-F238E27FC236}">
                <a16:creationId xmlns:a16="http://schemas.microsoft.com/office/drawing/2014/main" id="{0639C7DF-4679-EAAB-16CA-95BC27F9A0DA}"/>
              </a:ext>
            </a:extLst>
          </p:cNvPr>
          <p:cNvGrpSpPr/>
          <p:nvPr/>
        </p:nvGrpSpPr>
        <p:grpSpPr>
          <a:xfrm rot="10800000">
            <a:off x="14687501" y="-6"/>
            <a:ext cx="3085741" cy="622141"/>
            <a:chOff x="0" y="-152400"/>
            <a:chExt cx="812700" cy="2861733"/>
          </a:xfrm>
        </p:grpSpPr>
        <p:sp>
          <p:nvSpPr>
            <p:cNvPr id="167" name="Google Shape;167;p18">
              <a:extLst>
                <a:ext uri="{FF2B5EF4-FFF2-40B4-BE49-F238E27FC236}">
                  <a16:creationId xmlns:a16="http://schemas.microsoft.com/office/drawing/2014/main" id="{C16006FF-CBF0-5CB1-2073-92B0EAE8FE16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58E81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8" name="Google Shape;168;p18">
              <a:extLst>
                <a:ext uri="{FF2B5EF4-FFF2-40B4-BE49-F238E27FC236}">
                  <a16:creationId xmlns:a16="http://schemas.microsoft.com/office/drawing/2014/main" id="{F804BF0A-8E95-C752-8E0A-087D931BA0CA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18">
            <a:extLst>
              <a:ext uri="{FF2B5EF4-FFF2-40B4-BE49-F238E27FC236}">
                <a16:creationId xmlns:a16="http://schemas.microsoft.com/office/drawing/2014/main" id="{2AA0B2C9-F375-682E-1683-539117A2F690}"/>
              </a:ext>
            </a:extLst>
          </p:cNvPr>
          <p:cNvGrpSpPr/>
          <p:nvPr/>
        </p:nvGrpSpPr>
        <p:grpSpPr>
          <a:xfrm rot="10800000">
            <a:off x="14177625" y="-6"/>
            <a:ext cx="3085741" cy="622141"/>
            <a:chOff x="0" y="-152400"/>
            <a:chExt cx="812700" cy="2861733"/>
          </a:xfrm>
        </p:grpSpPr>
        <p:sp>
          <p:nvSpPr>
            <p:cNvPr id="170" name="Google Shape;170;p18">
              <a:extLst>
                <a:ext uri="{FF2B5EF4-FFF2-40B4-BE49-F238E27FC236}">
                  <a16:creationId xmlns:a16="http://schemas.microsoft.com/office/drawing/2014/main" id="{B25055D1-A709-2F8E-42CB-9409BB36288C}"/>
                </a:ext>
              </a:extLst>
            </p:cNvPr>
            <p:cNvSpPr/>
            <p:nvPr/>
          </p:nvSpPr>
          <p:spPr>
            <a:xfrm>
              <a:off x="0" y="0"/>
              <a:ext cx="62603" cy="2709333"/>
            </a:xfrm>
            <a:custGeom>
              <a:avLst/>
              <a:gdLst/>
              <a:ahLst/>
              <a:cxnLst/>
              <a:rect l="l" t="t" r="r" b="b"/>
              <a:pathLst>
                <a:path w="62603" h="2709333" extrusionOk="0">
                  <a:moveTo>
                    <a:pt x="0" y="0"/>
                  </a:moveTo>
                  <a:lnTo>
                    <a:pt x="62603" y="0"/>
                  </a:lnTo>
                  <a:lnTo>
                    <a:pt x="626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08540"/>
            </a:solidFill>
            <a:ln>
              <a:noFill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1" name="Google Shape;171;p18">
              <a:extLst>
                <a:ext uri="{FF2B5EF4-FFF2-40B4-BE49-F238E27FC236}">
                  <a16:creationId xmlns:a16="http://schemas.microsoft.com/office/drawing/2014/main" id="{84E63F52-0D07-3DA3-D381-6587EA74A504}"/>
                </a:ext>
              </a:extLst>
            </p:cNvPr>
            <p:cNvSpPr txBox="1"/>
            <p:nvPr/>
          </p:nvSpPr>
          <p:spPr>
            <a:xfrm>
              <a:off x="0" y="-152400"/>
              <a:ext cx="812700" cy="96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100" tIns="69100" rIns="69100" bIns="69100" anchor="ctr" anchorCtr="0">
              <a:noAutofit/>
            </a:bodyPr>
            <a:lstStyle/>
            <a:p>
              <a:pPr marL="0" marR="0" lvl="0" indent="0" algn="ctr" rtl="0">
                <a:lnSpc>
                  <a:spcPct val="22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8">
            <a:extLst>
              <a:ext uri="{FF2B5EF4-FFF2-40B4-BE49-F238E27FC236}">
                <a16:creationId xmlns:a16="http://schemas.microsoft.com/office/drawing/2014/main" id="{E0284084-3E75-3FAC-8652-AA52E11CBAD4}"/>
              </a:ext>
            </a:extLst>
          </p:cNvPr>
          <p:cNvSpPr txBox="1"/>
          <p:nvPr/>
        </p:nvSpPr>
        <p:spPr>
          <a:xfrm>
            <a:off x="842500" y="3515749"/>
            <a:ext cx="15099900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524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8D7D"/>
              </a:buClr>
              <a:buSzPts val="3000"/>
              <a:buFont typeface="+mj-lt"/>
              <a:buAutoNum type="alphaLcParenR"/>
            </a:pPr>
            <a:r>
              <a:rPr lang="es-AR" sz="30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Fundación Ambiente y Recursos Naturales (FARN)</a:t>
            </a:r>
          </a:p>
          <a:p>
            <a:pPr marL="5524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8D7D"/>
              </a:buClr>
              <a:buSzPts val="3000"/>
              <a:buFont typeface="+mj-lt"/>
              <a:buAutoNum type="alphaLcParenR"/>
            </a:pPr>
            <a:r>
              <a:rPr lang="es-AR" sz="30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MEULEN. Renovación de aportes jurídicos sobre el problema ecológico (UNL)</a:t>
            </a:r>
          </a:p>
          <a:p>
            <a:pPr marL="5524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8D7D"/>
              </a:buClr>
              <a:buSzPts val="3000"/>
              <a:buFont typeface="+mj-lt"/>
              <a:buAutoNum type="alphaLcParenR"/>
            </a:pPr>
            <a:r>
              <a:rPr lang="es-AR" sz="30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Consejo Nacional de Investigaciones Científicas y Técnicas (CONICET)</a:t>
            </a:r>
          </a:p>
        </p:txBody>
      </p:sp>
      <p:sp>
        <p:nvSpPr>
          <p:cNvPr id="173" name="Google Shape;173;p18">
            <a:extLst>
              <a:ext uri="{FF2B5EF4-FFF2-40B4-BE49-F238E27FC236}">
                <a16:creationId xmlns:a16="http://schemas.microsoft.com/office/drawing/2014/main" id="{63656945-3EBF-E075-7AEA-99D3C14D5463}"/>
              </a:ext>
            </a:extLst>
          </p:cNvPr>
          <p:cNvSpPr txBox="1"/>
          <p:nvPr/>
        </p:nvSpPr>
        <p:spPr>
          <a:xfrm>
            <a:off x="842500" y="809280"/>
            <a:ext cx="14646316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Articulación academia – </a:t>
            </a:r>
            <a:r>
              <a:rPr lang="es-AR" sz="4800" b="1" cap="all" dirty="0" err="1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ongs</a:t>
            </a:r>
            <a:r>
              <a:rPr lang="es-AR" sz="4800" b="1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: retrocesos del actual gobierno argentino en materia ambiental </a:t>
            </a:r>
            <a:endParaRPr lang="es-AR" sz="4800" b="1" cap="all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4" name="Google Shape;174;p18">
            <a:extLst>
              <a:ext uri="{FF2B5EF4-FFF2-40B4-BE49-F238E27FC236}">
                <a16:creationId xmlns:a16="http://schemas.microsoft.com/office/drawing/2014/main" id="{5F37E4FC-4AD1-6960-132C-7CB2473C5A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>
            <a:extLst>
              <a:ext uri="{FF2B5EF4-FFF2-40B4-BE49-F238E27FC236}">
                <a16:creationId xmlns:a16="http://schemas.microsoft.com/office/drawing/2014/main" id="{DCAC39A6-968C-0086-FCC2-C4EC15B377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>
            <a:extLst>
              <a:ext uri="{FF2B5EF4-FFF2-40B4-BE49-F238E27FC236}">
                <a16:creationId xmlns:a16="http://schemas.microsoft.com/office/drawing/2014/main" id="{102BD5A6-14A2-96B4-34C5-950AAB9E3C7E}"/>
              </a:ext>
            </a:extLst>
          </p:cNvPr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14EF255-48BB-ED75-8340-B82F9860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0" y="6600783"/>
            <a:ext cx="3706957" cy="21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400496D-DCCA-BA6C-D0F7-BFC59B05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316" y="6962249"/>
            <a:ext cx="2249496" cy="128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989B5D2-8E04-38F8-885F-706410753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37" y="6538155"/>
            <a:ext cx="2124499" cy="2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45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8504075" y="4524542"/>
            <a:ext cx="932062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Degradó el </a:t>
            </a:r>
            <a:r>
              <a:rPr lang="es-AR" sz="2800" b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Ministerio de Ambiente y Desarrollo Sostenible</a:t>
            </a:r>
            <a:r>
              <a:rPr lang="es-AR" sz="28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en </a:t>
            </a:r>
            <a:r>
              <a:rPr lang="es-AR" sz="2800" b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Secretaría de Turismo, Deporte y Ambiente </a:t>
            </a:r>
            <a:r>
              <a:rPr lang="es-AR" sz="28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dependiente del Ministerio del Interior</a:t>
            </a: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A6BC8-7601-0ECC-4706-0BCB9FE51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49" y="1767460"/>
            <a:ext cx="6932135" cy="6752080"/>
          </a:xfrm>
          <a:prstGeom prst="rect">
            <a:avLst/>
          </a:prstGeom>
        </p:spPr>
      </p:pic>
      <p:sp>
        <p:nvSpPr>
          <p:cNvPr id="3" name="Google Shape;134;p16">
            <a:extLst>
              <a:ext uri="{FF2B5EF4-FFF2-40B4-BE49-F238E27FC236}">
                <a16:creationId xmlns:a16="http://schemas.microsoft.com/office/drawing/2014/main" id="{CDE13D27-EFB3-BC53-1C69-63B746DA7C02}"/>
              </a:ext>
            </a:extLst>
          </p:cNvPr>
          <p:cNvSpPr txBox="1"/>
          <p:nvPr/>
        </p:nvSpPr>
        <p:spPr>
          <a:xfrm>
            <a:off x="8432538" y="2183689"/>
            <a:ext cx="13720600" cy="5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4"/>
              </a:lnSpc>
            </a:pPr>
            <a:r>
              <a:rPr lang="es-AR" sz="3200" b="1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A) Decreto de Necesidad y Urgencia 8/2023 </a:t>
            </a:r>
            <a:endParaRPr lang="es-AR" sz="3200" b="1" cap="all" dirty="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 b="1" dirty="0"/>
          </a:p>
        </p:txBody>
      </p:sp>
      <p:sp>
        <p:nvSpPr>
          <p:cNvPr id="7" name="Google Shape;135;p16">
            <a:extLst>
              <a:ext uri="{FF2B5EF4-FFF2-40B4-BE49-F238E27FC236}">
                <a16:creationId xmlns:a16="http://schemas.microsoft.com/office/drawing/2014/main" id="{68ADA62C-6BFA-9739-49EF-482F1D4D596E}"/>
              </a:ext>
            </a:extLst>
          </p:cNvPr>
          <p:cNvSpPr txBox="1"/>
          <p:nvPr/>
        </p:nvSpPr>
        <p:spPr>
          <a:xfrm>
            <a:off x="8432538" y="2854532"/>
            <a:ext cx="5715900" cy="6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78"/>
              </a:lnSpc>
            </a:pPr>
            <a:r>
              <a:rPr lang="en-US" sz="2400" dirty="0">
                <a:solidFill>
                  <a:srgbClr val="7FB239"/>
                </a:solidFill>
                <a:latin typeface="Avenir"/>
                <a:ea typeface="Avenir"/>
                <a:cs typeface="Avenir"/>
                <a:sym typeface="Avenir"/>
              </a:rPr>
              <a:t>11 de diciembre de 2023</a:t>
            </a:r>
          </a:p>
          <a:p>
            <a:pPr marL="0" marR="0" lvl="0" indent="0" algn="l" rtl="0">
              <a:lnSpc>
                <a:spcPct val="11497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335C28EF-58E3-CEB0-8657-03874D5A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>
            <a:extLst>
              <a:ext uri="{FF2B5EF4-FFF2-40B4-BE49-F238E27FC236}">
                <a16:creationId xmlns:a16="http://schemas.microsoft.com/office/drawing/2014/main" id="{F0A0D587-5E1F-BB16-7205-5B4D14EE9D88}"/>
              </a:ext>
            </a:extLst>
          </p:cNvPr>
          <p:cNvSpPr txBox="1"/>
          <p:nvPr/>
        </p:nvSpPr>
        <p:spPr>
          <a:xfrm>
            <a:off x="2096922" y="5398233"/>
            <a:ext cx="13720600" cy="178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4"/>
              </a:lnSpc>
            </a:pPr>
            <a:r>
              <a:rPr lang="es-AR" sz="4800" b="1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B) Decreto de Necesidad y Urgencia 70/2023 </a:t>
            </a:r>
            <a:endParaRPr lang="es-AR" sz="4800" b="1" cap="all" dirty="0"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dirty="0"/>
          </a:p>
        </p:txBody>
      </p:sp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5D9F361A-B9FC-B67B-6BA4-DF31FE17BB85}"/>
              </a:ext>
            </a:extLst>
          </p:cNvPr>
          <p:cNvSpPr txBox="1"/>
          <p:nvPr/>
        </p:nvSpPr>
        <p:spPr>
          <a:xfrm>
            <a:off x="2089625" y="7233329"/>
            <a:ext cx="5715900" cy="8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78"/>
              </a:lnSpc>
            </a:pPr>
            <a:r>
              <a:rPr lang="en-US" sz="3238" dirty="0">
                <a:solidFill>
                  <a:srgbClr val="7FB239"/>
                </a:solidFill>
                <a:latin typeface="Avenir"/>
                <a:ea typeface="Avenir"/>
                <a:cs typeface="Avenir"/>
                <a:sym typeface="Avenir"/>
              </a:rPr>
              <a:t>20 de diciembre de 2023</a:t>
            </a:r>
          </a:p>
          <a:p>
            <a:pPr marL="0" marR="0" lvl="0" indent="0" algn="l" rtl="0">
              <a:lnSpc>
                <a:spcPct val="114978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6">
            <a:extLst>
              <a:ext uri="{FF2B5EF4-FFF2-40B4-BE49-F238E27FC236}">
                <a16:creationId xmlns:a16="http://schemas.microsoft.com/office/drawing/2014/main" id="{1ACF6F98-A7F3-DB4D-C423-903AD793A2AD}"/>
              </a:ext>
            </a:extLst>
          </p:cNvPr>
          <p:cNvSpPr txBox="1"/>
          <p:nvPr/>
        </p:nvSpPr>
        <p:spPr>
          <a:xfrm>
            <a:off x="9818925" y="1497800"/>
            <a:ext cx="59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6">
            <a:extLst>
              <a:ext uri="{FF2B5EF4-FFF2-40B4-BE49-F238E27FC236}">
                <a16:creationId xmlns:a16="http://schemas.microsoft.com/office/drawing/2014/main" id="{3E0858B7-D325-6BAF-5B32-42DF0AF214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080187" y="4577363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>
            <a:extLst>
              <a:ext uri="{FF2B5EF4-FFF2-40B4-BE49-F238E27FC236}">
                <a16:creationId xmlns:a16="http://schemas.microsoft.com/office/drawing/2014/main" id="{0D2D5432-751D-F931-F943-6DC86559DF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771688" y="2794486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>
            <a:extLst>
              <a:ext uri="{FF2B5EF4-FFF2-40B4-BE49-F238E27FC236}">
                <a16:creationId xmlns:a16="http://schemas.microsoft.com/office/drawing/2014/main" id="{F5E928EE-3ACE-46F8-E4D5-1539E3692A47}"/>
              </a:ext>
            </a:extLst>
          </p:cNvPr>
          <p:cNvSpPr txBox="1"/>
          <p:nvPr/>
        </p:nvSpPr>
        <p:spPr>
          <a:xfrm rot="-5400000">
            <a:off x="15981025" y="7722500"/>
            <a:ext cx="3687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8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16">
            <a:extLst>
              <a:ext uri="{FF2B5EF4-FFF2-40B4-BE49-F238E27FC236}">
                <a16:creationId xmlns:a16="http://schemas.microsoft.com/office/drawing/2014/main" id="{ECE39C6A-D65C-8440-DFBC-AA64153206B4}"/>
              </a:ext>
            </a:extLst>
          </p:cNvPr>
          <p:cNvSpPr/>
          <p:nvPr/>
        </p:nvSpPr>
        <p:spPr>
          <a:xfrm>
            <a:off x="0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89BF38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41" name="Google Shape;141;p16">
            <a:extLst>
              <a:ext uri="{FF2B5EF4-FFF2-40B4-BE49-F238E27FC236}">
                <a16:creationId xmlns:a16="http://schemas.microsoft.com/office/drawing/2014/main" id="{52F01E9C-2937-C042-7AA0-7ADE038350BD}"/>
              </a:ext>
            </a:extLst>
          </p:cNvPr>
          <p:cNvSpPr/>
          <p:nvPr/>
        </p:nvSpPr>
        <p:spPr>
          <a:xfrm>
            <a:off x="514754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558E8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42" name="Google Shape;142;p16">
            <a:extLst>
              <a:ext uri="{FF2B5EF4-FFF2-40B4-BE49-F238E27FC236}">
                <a16:creationId xmlns:a16="http://schemas.microsoft.com/office/drawing/2014/main" id="{C610F61E-B96F-D7A6-8E8A-3DBCE10FAA7D}"/>
              </a:ext>
            </a:extLst>
          </p:cNvPr>
          <p:cNvSpPr/>
          <p:nvPr/>
        </p:nvSpPr>
        <p:spPr>
          <a:xfrm>
            <a:off x="1024624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608540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9565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9068300" y="2765243"/>
            <a:ext cx="84402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Derogó varios capítulos de la Ley 27.424 de Régimen de Fomento a la Generación Distribuida de Energía Renovable Integrada a la Red Eléctrica Pública</a:t>
            </a:r>
          </a:p>
        </p:txBody>
      </p:sp>
      <p:sp>
        <p:nvSpPr>
          <p:cNvPr id="182" name="Google Shape;182;p19"/>
          <p:cNvSpPr txBox="1"/>
          <p:nvPr/>
        </p:nvSpPr>
        <p:spPr>
          <a:xfrm>
            <a:off x="9068300" y="4735013"/>
            <a:ext cx="8440200" cy="130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Suprimió las herramientas para la promoción de la generación de energía renovable por los propios consumidores y el fomento de la industria nacional en la fabricación de insumos vinculados</a:t>
            </a: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584E27-8A2A-9FB7-EF7E-86A3A27D6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" y="1773882"/>
            <a:ext cx="6739236" cy="67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1960996A-4B5D-5346-038A-D59F28FCE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>
            <a:extLst>
              <a:ext uri="{FF2B5EF4-FFF2-40B4-BE49-F238E27FC236}">
                <a16:creationId xmlns:a16="http://schemas.microsoft.com/office/drawing/2014/main" id="{5B3035DB-1F3C-58C7-782A-398A250F5B0E}"/>
              </a:ext>
            </a:extLst>
          </p:cNvPr>
          <p:cNvSpPr txBox="1"/>
          <p:nvPr/>
        </p:nvSpPr>
        <p:spPr>
          <a:xfrm>
            <a:off x="9068300" y="2765243"/>
            <a:ext cx="84402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Derogó la Ley 26.737 de Régimen de Protección al Dominio Nacional sobre la Propiedad, Posesión o Tenencia de las Tierras Rurales</a:t>
            </a:r>
          </a:p>
        </p:txBody>
      </p:sp>
      <p:sp>
        <p:nvSpPr>
          <p:cNvPr id="182" name="Google Shape;182;p19">
            <a:extLst>
              <a:ext uri="{FF2B5EF4-FFF2-40B4-BE49-F238E27FC236}">
                <a16:creationId xmlns:a16="http://schemas.microsoft.com/office/drawing/2014/main" id="{EB72BB5D-4111-6CE0-639E-DE0B443C8617}"/>
              </a:ext>
            </a:extLst>
          </p:cNvPr>
          <p:cNvSpPr txBox="1"/>
          <p:nvPr/>
        </p:nvSpPr>
        <p:spPr>
          <a:xfrm>
            <a:off x="9068300" y="4658147"/>
            <a:ext cx="8440200" cy="174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Eliminó las limitaciones de la concentración de tierras en manos de extranjeros a) 15% máximo del territorio nacional;</a:t>
            </a:r>
          </a:p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b) 30% del 15% referido para personas de una misma nacionalidad;</a:t>
            </a:r>
          </a:p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c) límite de mil hectáreas por propietario extranjero.</a:t>
            </a:r>
          </a:p>
        </p:txBody>
      </p:sp>
      <p:pic>
        <p:nvPicPr>
          <p:cNvPr id="184" name="Google Shape;184;p19">
            <a:extLst>
              <a:ext uri="{FF2B5EF4-FFF2-40B4-BE49-F238E27FC236}">
                <a16:creationId xmlns:a16="http://schemas.microsoft.com/office/drawing/2014/main" id="{605182DF-3D1E-18E3-0739-178D786240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CF07811C-E95D-670E-25BC-D52BE668B4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>
            <a:extLst>
              <a:ext uri="{FF2B5EF4-FFF2-40B4-BE49-F238E27FC236}">
                <a16:creationId xmlns:a16="http://schemas.microsoft.com/office/drawing/2014/main" id="{E497B9DE-5940-D9D9-5288-E5D0013BF049}"/>
              </a:ext>
            </a:extLst>
          </p:cNvPr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09B8F8-D3BA-25CE-9632-EA210B32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" y="1815858"/>
            <a:ext cx="7778139" cy="554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76D6B-54A9-8669-7D39-B3EA091D0837}"/>
              </a:ext>
            </a:extLst>
          </p:cNvPr>
          <p:cNvSpPr txBox="1"/>
          <p:nvPr/>
        </p:nvSpPr>
        <p:spPr>
          <a:xfrm>
            <a:off x="779500" y="7365665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Fuente: </a:t>
            </a:r>
            <a:r>
              <a:rPr lang="es-AR" dirty="0" err="1"/>
              <a:t>Infojus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942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>
          <a:extLst>
            <a:ext uri="{FF2B5EF4-FFF2-40B4-BE49-F238E27FC236}">
              <a16:creationId xmlns:a16="http://schemas.microsoft.com/office/drawing/2014/main" id="{172668E2-E0EB-3001-D481-793B2D578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>
            <a:extLst>
              <a:ext uri="{FF2B5EF4-FFF2-40B4-BE49-F238E27FC236}">
                <a16:creationId xmlns:a16="http://schemas.microsoft.com/office/drawing/2014/main" id="{6C61716A-A2C1-64C1-51C4-8E78A4985D2A}"/>
              </a:ext>
            </a:extLst>
          </p:cNvPr>
          <p:cNvPicPr preferRelativeResize="0"/>
          <p:nvPr/>
        </p:nvPicPr>
        <p:blipFill rotWithShape="1">
          <a:blip r:embed="rId3">
            <a:alphaModFix amt="5000"/>
          </a:blip>
          <a:srcRect l="12049" t="27153" r="65137" b="25778"/>
          <a:stretch/>
        </p:blipFill>
        <p:spPr>
          <a:xfrm>
            <a:off x="0" y="1575925"/>
            <a:ext cx="8248325" cy="956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>
            <a:extLst>
              <a:ext uri="{FF2B5EF4-FFF2-40B4-BE49-F238E27FC236}">
                <a16:creationId xmlns:a16="http://schemas.microsoft.com/office/drawing/2014/main" id="{D48E06F5-0EEF-0B92-1284-DA90236623AC}"/>
              </a:ext>
            </a:extLst>
          </p:cNvPr>
          <p:cNvSpPr txBox="1"/>
          <p:nvPr/>
        </p:nvSpPr>
        <p:spPr>
          <a:xfrm>
            <a:off x="2089624" y="7463392"/>
            <a:ext cx="13878921" cy="57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38" cap="all" dirty="0">
                <a:solidFill>
                  <a:srgbClr val="7FB239"/>
                </a:solidFill>
                <a:latin typeface="Avenir"/>
                <a:sym typeface="Avenir"/>
              </a:rPr>
              <a:t>Orígenes y actualidad</a:t>
            </a:r>
            <a:endParaRPr lang="es-AR" cap="all" dirty="0"/>
          </a:p>
        </p:txBody>
      </p:sp>
      <p:sp>
        <p:nvSpPr>
          <p:cNvPr id="149" name="Google Shape;149;p17">
            <a:extLst>
              <a:ext uri="{FF2B5EF4-FFF2-40B4-BE49-F238E27FC236}">
                <a16:creationId xmlns:a16="http://schemas.microsoft.com/office/drawing/2014/main" id="{5E6A2D45-379B-BD47-F44A-9FF3AD68942F}"/>
              </a:ext>
            </a:extLst>
          </p:cNvPr>
          <p:cNvSpPr txBox="1"/>
          <p:nvPr/>
        </p:nvSpPr>
        <p:spPr>
          <a:xfrm>
            <a:off x="2089625" y="6295380"/>
            <a:ext cx="14108750" cy="116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600" b="1" cap="all" dirty="0">
                <a:solidFill>
                  <a:srgbClr val="258D7D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Principio de no regresión</a:t>
            </a:r>
            <a:endParaRPr lang="es-AR" sz="800" b="1" cap="all" dirty="0"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70467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9068300" y="2765243"/>
            <a:ext cx="844020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Derogó de la Ley 24.523 que crea el Sistema Nacional de Comercio Minero y la Ley 24.695 que crea el Banco Nacional de Información Minera sobre Equipamiento y Recursos humanos</a:t>
            </a:r>
          </a:p>
        </p:txBody>
      </p:sp>
      <p:sp>
        <p:nvSpPr>
          <p:cNvPr id="182" name="Google Shape;182;p19"/>
          <p:cNvSpPr txBox="1"/>
          <p:nvPr/>
        </p:nvSpPr>
        <p:spPr>
          <a:xfrm>
            <a:off x="9068300" y="5185743"/>
            <a:ext cx="8440200" cy="261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Afecta disposiciones sobre transparencia</a:t>
            </a: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y acceso a la información pública vinculada con la actividad minera</a:t>
            </a:r>
          </a:p>
          <a:p>
            <a:pPr marL="342900" marR="0" lvl="0" indent="-34290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Bases de datos sobre comercio minero, equipamientos y recursos humanos</a:t>
            </a:r>
          </a:p>
          <a:p>
            <a:pPr marL="342900" lvl="1" indent="-342900" algn="just">
              <a:lnSpc>
                <a:spcPct val="140049"/>
              </a:lnSpc>
              <a:buFont typeface="Arial" panose="020B0604020202020204" pitchFamily="34" charset="0"/>
              <a:buChar char="•"/>
            </a:pP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Tasa anual</a:t>
            </a:r>
          </a:p>
          <a:p>
            <a:pPr marL="342900" marR="0" lvl="0" indent="-34290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AR" sz="2025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90ECB6F-36CD-CA48-5E41-D30C7D224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0D19C06-A50B-94D2-3343-5A08236D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" y="2140532"/>
            <a:ext cx="7312845" cy="51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2B2EF7-57B8-661F-E178-A3739579C250}"/>
              </a:ext>
            </a:extLst>
          </p:cNvPr>
          <p:cNvSpPr txBox="1"/>
          <p:nvPr/>
        </p:nvSpPr>
        <p:spPr>
          <a:xfrm>
            <a:off x="779500" y="7371333"/>
            <a:ext cx="3807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latin typeface="Google Sans"/>
              </a:rPr>
              <a:t>Foto: Mina La Alumbrera, Provincia de Catamarca</a:t>
            </a:r>
          </a:p>
          <a:p>
            <a:endParaRPr lang="es-AR" dirty="0">
              <a:latin typeface="Google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C1D65640-5640-B564-69E8-EB67F0B79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>
            <a:extLst>
              <a:ext uri="{FF2B5EF4-FFF2-40B4-BE49-F238E27FC236}">
                <a16:creationId xmlns:a16="http://schemas.microsoft.com/office/drawing/2014/main" id="{4194D717-FCD2-ACF6-272E-6301F3CCBAD1}"/>
              </a:ext>
            </a:extLst>
          </p:cNvPr>
          <p:cNvSpPr txBox="1"/>
          <p:nvPr/>
        </p:nvSpPr>
        <p:spPr>
          <a:xfrm>
            <a:off x="2089625" y="5456368"/>
            <a:ext cx="13720600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4"/>
              </a:lnSpc>
            </a:pPr>
            <a:r>
              <a:rPr lang="es-AR" sz="4800" b="1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C) Proyecto DE LEY de Bases y Puntos de Partida para la Libertad de los Argentinos (“LEY OMNIBUS”)</a:t>
            </a:r>
            <a:endParaRPr sz="500" b="1" dirty="0"/>
          </a:p>
        </p:txBody>
      </p:sp>
      <p:sp>
        <p:nvSpPr>
          <p:cNvPr id="135" name="Google Shape;135;p16">
            <a:extLst>
              <a:ext uri="{FF2B5EF4-FFF2-40B4-BE49-F238E27FC236}">
                <a16:creationId xmlns:a16="http://schemas.microsoft.com/office/drawing/2014/main" id="{587395AE-0FCB-C8E7-379B-AF28693B02C4}"/>
              </a:ext>
            </a:extLst>
          </p:cNvPr>
          <p:cNvSpPr txBox="1"/>
          <p:nvPr/>
        </p:nvSpPr>
        <p:spPr>
          <a:xfrm>
            <a:off x="2089624" y="7994307"/>
            <a:ext cx="13823885" cy="139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4978"/>
              </a:lnSpc>
            </a:pPr>
            <a:r>
              <a:rPr lang="es-AR" sz="3238" dirty="0">
                <a:solidFill>
                  <a:srgbClr val="7FB239"/>
                </a:solidFill>
                <a:latin typeface="Avenir"/>
                <a:ea typeface="Avenir"/>
                <a:cs typeface="Avenir"/>
                <a:sym typeface="Avenir"/>
              </a:rPr>
              <a:t>Pretendió modificar tres leyes de Presupuestos Mínimos de Protección Ambiental</a:t>
            </a:r>
          </a:p>
          <a:p>
            <a:pPr marL="0" marR="0" lvl="0" indent="0" algn="l" rtl="0">
              <a:lnSpc>
                <a:spcPct val="11497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dirty="0"/>
          </a:p>
        </p:txBody>
      </p:sp>
      <p:sp>
        <p:nvSpPr>
          <p:cNvPr id="136" name="Google Shape;136;p16">
            <a:extLst>
              <a:ext uri="{FF2B5EF4-FFF2-40B4-BE49-F238E27FC236}">
                <a16:creationId xmlns:a16="http://schemas.microsoft.com/office/drawing/2014/main" id="{2E40A9FA-14DF-A09A-01B8-42822066B32F}"/>
              </a:ext>
            </a:extLst>
          </p:cNvPr>
          <p:cNvSpPr txBox="1"/>
          <p:nvPr/>
        </p:nvSpPr>
        <p:spPr>
          <a:xfrm>
            <a:off x="9818925" y="1497800"/>
            <a:ext cx="59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6">
            <a:extLst>
              <a:ext uri="{FF2B5EF4-FFF2-40B4-BE49-F238E27FC236}">
                <a16:creationId xmlns:a16="http://schemas.microsoft.com/office/drawing/2014/main" id="{9A2BBB9E-26E4-9306-C3E2-04AE97498D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080187" y="4577363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>
            <a:extLst>
              <a:ext uri="{FF2B5EF4-FFF2-40B4-BE49-F238E27FC236}">
                <a16:creationId xmlns:a16="http://schemas.microsoft.com/office/drawing/2014/main" id="{D6B38D09-F2B1-3186-BC98-D126B0A627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771688" y="2794486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>
            <a:extLst>
              <a:ext uri="{FF2B5EF4-FFF2-40B4-BE49-F238E27FC236}">
                <a16:creationId xmlns:a16="http://schemas.microsoft.com/office/drawing/2014/main" id="{30AD51BD-D1EB-3043-AE3A-18961428E5E0}"/>
              </a:ext>
            </a:extLst>
          </p:cNvPr>
          <p:cNvSpPr txBox="1"/>
          <p:nvPr/>
        </p:nvSpPr>
        <p:spPr>
          <a:xfrm rot="-5400000">
            <a:off x="15981025" y="7722500"/>
            <a:ext cx="3687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8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0" name="Google Shape;140;p16">
            <a:extLst>
              <a:ext uri="{FF2B5EF4-FFF2-40B4-BE49-F238E27FC236}">
                <a16:creationId xmlns:a16="http://schemas.microsoft.com/office/drawing/2014/main" id="{670D779A-CA68-0FB4-A898-DAF2D900A10C}"/>
              </a:ext>
            </a:extLst>
          </p:cNvPr>
          <p:cNvSpPr/>
          <p:nvPr/>
        </p:nvSpPr>
        <p:spPr>
          <a:xfrm>
            <a:off x="0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89BF38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41" name="Google Shape;141;p16">
            <a:extLst>
              <a:ext uri="{FF2B5EF4-FFF2-40B4-BE49-F238E27FC236}">
                <a16:creationId xmlns:a16="http://schemas.microsoft.com/office/drawing/2014/main" id="{078BF715-4AB5-A9B3-5A9D-D593389B4D86}"/>
              </a:ext>
            </a:extLst>
          </p:cNvPr>
          <p:cNvSpPr/>
          <p:nvPr/>
        </p:nvSpPr>
        <p:spPr>
          <a:xfrm>
            <a:off x="514754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558E8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42" name="Google Shape;142;p16">
            <a:extLst>
              <a:ext uri="{FF2B5EF4-FFF2-40B4-BE49-F238E27FC236}">
                <a16:creationId xmlns:a16="http://schemas.microsoft.com/office/drawing/2014/main" id="{DEBDBA78-E081-606C-3F0A-008BF6613B5B}"/>
              </a:ext>
            </a:extLst>
          </p:cNvPr>
          <p:cNvSpPr/>
          <p:nvPr/>
        </p:nvSpPr>
        <p:spPr>
          <a:xfrm>
            <a:off x="1024624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608540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9269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9068300" y="2765243"/>
            <a:ext cx="82529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Ley 26.331 de Presupuestos Mínimos de Protección Ambiental de los Bosques Nativos</a:t>
            </a:r>
          </a:p>
        </p:txBody>
      </p:sp>
      <p:sp>
        <p:nvSpPr>
          <p:cNvPr id="182" name="Google Shape;182;p19"/>
          <p:cNvSpPr txBox="1"/>
          <p:nvPr/>
        </p:nvSpPr>
        <p:spPr>
          <a:xfrm>
            <a:off x="9068300" y="3750128"/>
            <a:ext cx="8440200" cy="304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Reduce las exigencias legales de evaluación de impacto ambiental, participación ciudadana y acceso a la información para la actividad de deforestación, habilitar desmontes en áreas hasta el momento prohibidas y desfinanciar el Fondo Nacional de Conservación y Enriquecimiento de Bosques Nativos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00" b="0" i="0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F15B30-3F96-0F61-E71C-9E490F67D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" y="2625366"/>
            <a:ext cx="7938816" cy="503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E6B75B-817E-2681-F198-DB1B878899C3}"/>
              </a:ext>
            </a:extLst>
          </p:cNvPr>
          <p:cNvSpPr txBox="1"/>
          <p:nvPr/>
        </p:nvSpPr>
        <p:spPr>
          <a:xfrm>
            <a:off x="779500" y="7661633"/>
            <a:ext cx="7938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0" i="0" dirty="0">
                <a:solidFill>
                  <a:srgbClr val="222222"/>
                </a:solidFill>
                <a:effectLst/>
                <a:latin typeface="Avenir-Book"/>
              </a:rPr>
              <a:t>Aéreas del desmonte en la Finca San Francisco, Provincia de Salta. Julio de 2013. (c) Greenpeace</a:t>
            </a:r>
            <a:endParaRPr lang="es-A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ADD832A8-C537-DC7C-7D03-8E3E8DDD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>
            <a:extLst>
              <a:ext uri="{FF2B5EF4-FFF2-40B4-BE49-F238E27FC236}">
                <a16:creationId xmlns:a16="http://schemas.microsoft.com/office/drawing/2014/main" id="{AADA06E5-C4C8-5302-00A2-68E526F25E84}"/>
              </a:ext>
            </a:extLst>
          </p:cNvPr>
          <p:cNvSpPr txBox="1"/>
          <p:nvPr/>
        </p:nvSpPr>
        <p:spPr>
          <a:xfrm>
            <a:off x="9068300" y="2765243"/>
            <a:ext cx="84402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Ley 26.639 de Presupuestos Mínimos para la Preservación de los Glaciares y del Ambiente </a:t>
            </a:r>
            <a:r>
              <a:rPr lang="es-AR" sz="3200" dirty="0" err="1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Periglaciar</a:t>
            </a:r>
            <a:endParaRPr lang="es-AR" sz="3200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2" name="Google Shape;182;p19">
            <a:extLst>
              <a:ext uri="{FF2B5EF4-FFF2-40B4-BE49-F238E27FC236}">
                <a16:creationId xmlns:a16="http://schemas.microsoft.com/office/drawing/2014/main" id="{6406B880-C661-893A-D071-F894F43757E4}"/>
              </a:ext>
            </a:extLst>
          </p:cNvPr>
          <p:cNvSpPr txBox="1"/>
          <p:nvPr/>
        </p:nvSpPr>
        <p:spPr>
          <a:xfrm>
            <a:off x="9068300" y="4242571"/>
            <a:ext cx="8440200" cy="130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Habilita la actividad económica en zona </a:t>
            </a:r>
            <a:r>
              <a:rPr lang="es-AR" sz="2025" b="0" i="0" u="none" strike="noStrike" cap="none" dirty="0" err="1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periglaciar</a:t>
            </a:r>
            <a:r>
              <a:rPr lang="es-AR" sz="2025" b="0" i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, hasta ahora prohibida debido a la situación crítica de este tipo de ecosistemas y a su relevancia para la regulación hídrica.</a:t>
            </a:r>
          </a:p>
        </p:txBody>
      </p:sp>
      <p:pic>
        <p:nvPicPr>
          <p:cNvPr id="184" name="Google Shape;184;p19">
            <a:extLst>
              <a:ext uri="{FF2B5EF4-FFF2-40B4-BE49-F238E27FC236}">
                <a16:creationId xmlns:a16="http://schemas.microsoft.com/office/drawing/2014/main" id="{51E699BA-6A4F-6C3A-FCB2-9E2BD44BB3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2D5D9E08-2C44-84B5-D2A5-C39938AA3C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>
            <a:extLst>
              <a:ext uri="{FF2B5EF4-FFF2-40B4-BE49-F238E27FC236}">
                <a16:creationId xmlns:a16="http://schemas.microsoft.com/office/drawing/2014/main" id="{1418D71E-AE48-B00B-2C1D-F3592B97FA6A}"/>
              </a:ext>
            </a:extLst>
          </p:cNvPr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122" name="Picture 2" descr="La Ley de Glaciares nunca deja de estar en peligro">
            <a:extLst>
              <a:ext uri="{FF2B5EF4-FFF2-40B4-BE49-F238E27FC236}">
                <a16:creationId xmlns:a16="http://schemas.microsoft.com/office/drawing/2014/main" id="{18B9EFA4-64F4-DF28-061E-48BFAD38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0" y="2647111"/>
            <a:ext cx="8001217" cy="44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9C6F0F-0442-3763-52C2-A1BC00A74C6C}"/>
              </a:ext>
            </a:extLst>
          </p:cNvPr>
          <p:cNvSpPr txBox="1"/>
          <p:nvPr/>
        </p:nvSpPr>
        <p:spPr>
          <a:xfrm>
            <a:off x="779500" y="7146850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212529"/>
                </a:solidFill>
                <a:latin typeface="Neue Haas Unica Pro"/>
              </a:rPr>
              <a:t>PH: Víctor </a:t>
            </a:r>
            <a:r>
              <a:rPr lang="es-AR" dirty="0" err="1">
                <a:solidFill>
                  <a:srgbClr val="212529"/>
                </a:solidFill>
                <a:latin typeface="Neue Haas Unica Pro"/>
              </a:rPr>
              <a:t>Carreira</a:t>
            </a:r>
            <a:r>
              <a:rPr lang="es-AR" dirty="0">
                <a:solidFill>
                  <a:srgbClr val="212529"/>
                </a:solidFill>
                <a:latin typeface="Neue Haas Unica Pro"/>
              </a:rPr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7494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BB15C54-FB2F-4065-20DD-3BAEAE120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>
            <a:extLst>
              <a:ext uri="{FF2B5EF4-FFF2-40B4-BE49-F238E27FC236}">
                <a16:creationId xmlns:a16="http://schemas.microsoft.com/office/drawing/2014/main" id="{6C28E8FF-1219-B82C-5698-1FF4BA813E3B}"/>
              </a:ext>
            </a:extLst>
          </p:cNvPr>
          <p:cNvSpPr txBox="1"/>
          <p:nvPr/>
        </p:nvSpPr>
        <p:spPr>
          <a:xfrm>
            <a:off x="9144000" y="2849795"/>
            <a:ext cx="8440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Ley 26.562 de Presupuestos Mínimos para el Control de Actividades de Quema</a:t>
            </a:r>
          </a:p>
        </p:txBody>
      </p:sp>
      <p:sp>
        <p:nvSpPr>
          <p:cNvPr id="182" name="Google Shape;182;p19">
            <a:extLst>
              <a:ext uri="{FF2B5EF4-FFF2-40B4-BE49-F238E27FC236}">
                <a16:creationId xmlns:a16="http://schemas.microsoft.com/office/drawing/2014/main" id="{3A515C1C-E01B-DB7B-0DAE-737563C6E2A5}"/>
              </a:ext>
            </a:extLst>
          </p:cNvPr>
          <p:cNvSpPr txBox="1"/>
          <p:nvPr/>
        </p:nvSpPr>
        <p:spPr>
          <a:xfrm>
            <a:off x="9144000" y="3834680"/>
            <a:ext cx="8440200" cy="174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0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Impone un régimen de silencio administrativo positivo para la solicitud de autorizaciones de quema, lo que previsiblemente llevará a una proliferación de quemas sin control y exentas de sanciones ante eventuales impactos negativos</a:t>
            </a:r>
          </a:p>
        </p:txBody>
      </p:sp>
      <p:pic>
        <p:nvPicPr>
          <p:cNvPr id="184" name="Google Shape;184;p19">
            <a:extLst>
              <a:ext uri="{FF2B5EF4-FFF2-40B4-BE49-F238E27FC236}">
                <a16:creationId xmlns:a16="http://schemas.microsoft.com/office/drawing/2014/main" id="{AAC18D0E-9DCC-4D0B-85CF-22FF2935E9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>
            <a:extLst>
              <a:ext uri="{FF2B5EF4-FFF2-40B4-BE49-F238E27FC236}">
                <a16:creationId xmlns:a16="http://schemas.microsoft.com/office/drawing/2014/main" id="{33735B2D-9BC3-72BA-45A9-4331B8AC55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>
            <a:extLst>
              <a:ext uri="{FF2B5EF4-FFF2-40B4-BE49-F238E27FC236}">
                <a16:creationId xmlns:a16="http://schemas.microsoft.com/office/drawing/2014/main" id="{814FCFAD-8FD8-BF5C-A33B-A6DB097AFEB0}"/>
              </a:ext>
            </a:extLst>
          </p:cNvPr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Picture 2" descr="A fire on the field&#10;&#10;Description automatically generated with medium confidence">
            <a:extLst>
              <a:ext uri="{FF2B5EF4-FFF2-40B4-BE49-F238E27FC236}">
                <a16:creationId xmlns:a16="http://schemas.microsoft.com/office/drawing/2014/main" id="{140C0C18-A75B-017A-2BB3-1860087F8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00" y="749886"/>
            <a:ext cx="6299726" cy="4199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AB1E5-4EAF-AE06-FE56-10CAAB01F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00" y="4635069"/>
            <a:ext cx="6299726" cy="47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5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4525" y="5705313"/>
            <a:ext cx="578950" cy="5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7295" y="6456725"/>
            <a:ext cx="776925" cy="7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7295" y="7343785"/>
            <a:ext cx="861900" cy="8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5"/>
          <p:cNvPicPr preferRelativeResize="0"/>
          <p:nvPr/>
        </p:nvPicPr>
        <p:blipFill rotWithShape="1">
          <a:blip r:embed="rId6">
            <a:alphaModFix/>
          </a:blip>
          <a:srcRect l="14133" t="11476" r="11792" b="12972"/>
          <a:stretch/>
        </p:blipFill>
        <p:spPr>
          <a:xfrm>
            <a:off x="8854525" y="4698904"/>
            <a:ext cx="578950" cy="59049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5"/>
          <p:cNvSpPr txBox="1"/>
          <p:nvPr/>
        </p:nvSpPr>
        <p:spPr>
          <a:xfrm>
            <a:off x="9675628" y="4653350"/>
            <a:ext cx="815877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speak4nature</a:t>
            </a:r>
            <a:r>
              <a:rPr lang="en-US" sz="3000" b="1" dirty="0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</a:rPr>
              <a:t>  -  </a:t>
            </a:r>
            <a:r>
              <a:rPr lang="en-US" sz="3000" b="1" dirty="0" err="1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</a:rPr>
              <a:t>Meuleninvestigacion</a:t>
            </a:r>
            <a:r>
              <a:rPr lang="en-US" sz="3000" b="1" dirty="0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</a:rPr>
              <a:t>  </a:t>
            </a:r>
            <a:endParaRPr sz="3000" dirty="0">
              <a:solidFill>
                <a:srgbClr val="7FB2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6" name="Google Shape;346;p25"/>
          <p:cNvSpPr txBox="1"/>
          <p:nvPr/>
        </p:nvSpPr>
        <p:spPr>
          <a:xfrm>
            <a:off x="9675628" y="5567763"/>
            <a:ext cx="7587748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7FB239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r>
              <a:rPr lang="en-US" sz="3000" b="1" dirty="0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peak4Nat</a:t>
            </a:r>
            <a:r>
              <a:rPr lang="en-US" sz="3000" b="1" dirty="0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</a:rPr>
              <a:t> - </a:t>
            </a:r>
            <a:r>
              <a:rPr lang="en-US" sz="3000" b="1" dirty="0" err="1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</a:rPr>
              <a:t>ProyectoMeulen</a:t>
            </a:r>
            <a:endParaRPr sz="3000" dirty="0">
              <a:solidFill>
                <a:srgbClr val="7FB2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7" name="Google Shape;347;p25"/>
          <p:cNvSpPr txBox="1"/>
          <p:nvPr/>
        </p:nvSpPr>
        <p:spPr>
          <a:xfrm>
            <a:off x="9675628" y="6456725"/>
            <a:ext cx="778303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speak4nature_</a:t>
            </a:r>
            <a:r>
              <a:rPr lang="en-US" sz="3000" b="1" dirty="0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</a:rPr>
              <a:t>  - </a:t>
            </a:r>
            <a:r>
              <a:rPr lang="en-US" sz="3000" b="1" dirty="0" err="1">
                <a:solidFill>
                  <a:srgbClr val="7FB239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</a:rPr>
              <a:t>ProyectoMeulen</a:t>
            </a:r>
            <a:endParaRPr sz="3000" dirty="0">
              <a:solidFill>
                <a:srgbClr val="7FB2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8" name="Google Shape;348;p25"/>
          <p:cNvSpPr txBox="1"/>
          <p:nvPr/>
        </p:nvSpPr>
        <p:spPr>
          <a:xfrm>
            <a:off x="9675628" y="7384013"/>
            <a:ext cx="5480922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7FB239"/>
                </a:solidFill>
                <a:latin typeface="Avenir"/>
                <a:ea typeface="Avenir"/>
                <a:cs typeface="Avenir"/>
                <a:sym typeface="Avenir"/>
              </a:rPr>
              <a:t>speak4nature</a:t>
            </a:r>
            <a:endParaRPr sz="3000" b="1" dirty="0">
              <a:solidFill>
                <a:srgbClr val="7FB2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9" name="Google Shape;349;p25"/>
          <p:cNvSpPr txBox="1"/>
          <p:nvPr/>
        </p:nvSpPr>
        <p:spPr>
          <a:xfrm>
            <a:off x="2171700" y="4470950"/>
            <a:ext cx="706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89BF38"/>
                </a:solidFill>
                <a:latin typeface="Avenir"/>
                <a:ea typeface="Avenir"/>
                <a:cs typeface="Avenir"/>
                <a:sym typeface="Avenir"/>
              </a:rPr>
              <a:t>www.speak4nature.eu</a:t>
            </a:r>
            <a:endParaRPr sz="3400">
              <a:solidFill>
                <a:srgbClr val="89BF3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0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89BF38"/>
          </a:solidFill>
          <a:ln>
            <a:noFill/>
          </a:ln>
        </p:spPr>
      </p:sp>
      <p:sp>
        <p:nvSpPr>
          <p:cNvPr id="352" name="Google Shape;352;p25"/>
          <p:cNvSpPr/>
          <p:nvPr/>
        </p:nvSpPr>
        <p:spPr>
          <a:xfrm>
            <a:off x="514754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558E81"/>
          </a:solidFill>
          <a:ln>
            <a:noFill/>
          </a:ln>
        </p:spPr>
      </p:sp>
      <p:sp>
        <p:nvSpPr>
          <p:cNvPr id="353" name="Google Shape;353;p25"/>
          <p:cNvSpPr/>
          <p:nvPr/>
        </p:nvSpPr>
        <p:spPr>
          <a:xfrm>
            <a:off x="1024624" y="0"/>
            <a:ext cx="237735" cy="10288692"/>
          </a:xfrm>
          <a:custGeom>
            <a:avLst/>
            <a:gdLst/>
            <a:ahLst/>
            <a:cxnLst/>
            <a:rect l="l" t="t" r="r" b="b"/>
            <a:pathLst>
              <a:path w="62603" h="2709333" extrusionOk="0">
                <a:moveTo>
                  <a:pt x="0" y="0"/>
                </a:moveTo>
                <a:lnTo>
                  <a:pt x="62603" y="0"/>
                </a:lnTo>
                <a:lnTo>
                  <a:pt x="62603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608540"/>
          </a:solidFill>
          <a:ln>
            <a:noFill/>
          </a:ln>
        </p:spPr>
      </p:sp>
      <p:sp>
        <p:nvSpPr>
          <p:cNvPr id="354" name="Google Shape;354;p25"/>
          <p:cNvSpPr txBox="1"/>
          <p:nvPr/>
        </p:nvSpPr>
        <p:spPr>
          <a:xfrm>
            <a:off x="3551673" y="3853169"/>
            <a:ext cx="280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A8061"/>
                </a:solidFill>
                <a:latin typeface="Avenir"/>
                <a:ea typeface="Avenir"/>
                <a:cs typeface="Avenir"/>
                <a:sym typeface="Avenir"/>
              </a:rPr>
              <a:t>Visit our website:</a:t>
            </a:r>
            <a:endParaRPr sz="2600">
              <a:solidFill>
                <a:srgbClr val="2A806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8920834" y="3893300"/>
            <a:ext cx="378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2A8061"/>
                </a:solidFill>
                <a:latin typeface="Avenir"/>
                <a:ea typeface="Avenir"/>
                <a:cs typeface="Avenir"/>
                <a:sym typeface="Avenir"/>
              </a:rPr>
              <a:t>Follow us on social:</a:t>
            </a:r>
            <a:endParaRPr sz="2600" dirty="0">
              <a:solidFill>
                <a:srgbClr val="2A806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816E7B-AC2C-04D3-D281-F6583C32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63" y="5814528"/>
            <a:ext cx="3216608" cy="12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393CB4-2D53-649C-A50E-E32BDA0DC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9002" y="5729359"/>
            <a:ext cx="1533533" cy="13851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9068299" y="2765243"/>
            <a:ext cx="844019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Principio de no regresión</a:t>
            </a:r>
            <a:endParaRPr lang="es-AR" cap="all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9068300" y="4590762"/>
            <a:ext cx="8440200" cy="319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El origen de una idea para el derecho ambiental de 2010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3600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B7A6F8-3627-8D89-0ABB-F23AAE9B0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495" y="914704"/>
            <a:ext cx="5424166" cy="80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7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9068299" y="2765243"/>
            <a:ext cx="84401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Los antecedentes</a:t>
            </a:r>
            <a:endParaRPr lang="es-AR" cap="all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8967375" y="3596240"/>
            <a:ext cx="8541125" cy="492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i="1" u="sng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Orígenes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400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Cláusula de </a:t>
            </a:r>
            <a:r>
              <a:rPr lang="es-AR" sz="2400" b="1" i="1" u="sng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progresividad</a:t>
            </a:r>
            <a:r>
              <a:rPr lang="es-AR" sz="2400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que contiene el Pacto Internacional de Derechos Económicos, Sociales y Culturales, interpretado por la Observación General número 3 del Comité de Derechos Económicos Sociales y Culturales, prohibiendo toda medida deliberadamente regresiva.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EF23BA-A0A3-C215-0409-43A1EA759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587" y="2765243"/>
            <a:ext cx="5975631" cy="59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8987883" y="954166"/>
            <a:ext cx="844019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PRINCIPIO DE PROGRESIVIDAD</a:t>
            </a:r>
            <a:endParaRPr lang="es-AR" cap="all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8987883" y="2956221"/>
            <a:ext cx="8541125" cy="523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1" i="1" u="sng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Principio de progresividad</a:t>
            </a:r>
            <a:r>
              <a:rPr lang="es-AR" sz="2025" b="1" i="1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en la legislación ambiental </a:t>
            </a:r>
            <a:r>
              <a:rPr lang="es-AR" sz="2025" b="0" i="1" u="none" strike="noStrike" cap="none" dirty="0" err="1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Latam</a:t>
            </a: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1" u="sng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Un ejemplo</a:t>
            </a: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: Ley 25.675 (2002) 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La interpretación y aplicación de la presente ley, y de toda otra norma a través de la cual se ejecute la política Ambiental, estarán sujetas al cumplimiento de los siguientes principios: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(…) 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1" i="1" u="sng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Principio de progresividad</a:t>
            </a: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: Los objetivos ambientales deberán ser logrados en </a:t>
            </a:r>
            <a:r>
              <a:rPr lang="es-AR" sz="2025" b="1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forma gradual, a través de metas interinas y finales</a:t>
            </a: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, proyectadas en un </a:t>
            </a:r>
            <a:r>
              <a:rPr lang="es-AR" sz="2025" b="1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cronograma temporal </a:t>
            </a: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que facilite la adecuación correspondiente a las actividades relacionadas con esos objetivos.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43629A-0307-0D9D-4099-AE82448CB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210" y="20955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4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9069384" y="1264503"/>
            <a:ext cx="844019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 cap="all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PRINCIPIO DE EQUIDAD INTERGENERACIONAL</a:t>
            </a:r>
            <a:endParaRPr lang="es-AR" cap="all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9069384" y="3238339"/>
            <a:ext cx="8541125" cy="654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  Nuevos sujetos de derecho: </a:t>
            </a:r>
            <a:r>
              <a:rPr lang="es-AR" sz="2025" b="1" i="1" u="sng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generaciones futuras</a:t>
            </a:r>
            <a:r>
              <a:rPr lang="es-AR" sz="2025" b="1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1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Ley 25.675 (2002) 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0" i="1" u="none" strike="noStrike" cap="none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La interpretación y aplicación de la presente ley, y de toda otra norma a través de la cual se ejecute la política Ambiental, estarán sujetas al cumplimiento de los siguientes principios: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(…) </a:t>
            </a: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1" i="1" u="sng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Principio de equidad intergeneracional</a:t>
            </a:r>
            <a:r>
              <a:rPr lang="es-AR" sz="2025" i="1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: Los responsables de la protección ambiental deberán velar por el uso y goce apropiado del ambiente por parte de las generaciones presentes y futuras.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b="0" i="1" u="none" strike="noStrike" cap="none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0CC374-B48E-46E5-4501-28ACC49AD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210" y="20955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7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90634BC8-1D84-129C-8338-046FF3BB4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916400" cy="84121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47725" indent="-685800" algn="ctr">
              <a:buNone/>
            </a:pPr>
            <a:r>
              <a:rPr lang="es-AR" alt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Volumen de transferencia a las generaciones futuras </a:t>
            </a:r>
          </a:p>
          <a:p>
            <a:pPr marL="847725" indent="-685800" algn="ctr">
              <a:buNone/>
            </a:pPr>
            <a:r>
              <a:rPr lang="es-AR" alt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idea de “mínimo”</a:t>
            </a:r>
          </a:p>
          <a:p>
            <a:pPr marL="847725" indent="-685800">
              <a:buNone/>
            </a:pPr>
            <a:endParaRPr lang="es-AR" alt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47725" indent="-685800">
              <a:buNone/>
            </a:pPr>
            <a:r>
              <a:rPr lang="es-AR" alt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Legislación de presupuestos mínimos</a:t>
            </a:r>
          </a:p>
          <a:p>
            <a:pPr marL="847725" indent="-685800">
              <a:buNone/>
            </a:pPr>
            <a:endParaRPr lang="es-AR" altLang="en-US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47725" indent="-685800">
              <a:buNone/>
            </a:pPr>
            <a:r>
              <a:rPr lang="es-AR" alt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Concepto de presupuesto mínimo: </a:t>
            </a:r>
            <a:r>
              <a:rPr lang="es-AR" altLang="en-US" dirty="0"/>
              <a:t>"Se entiende por presupuesto mínimo, establecido en el art. 41, CN, a toda norma que concede una tutela ambiental uniforme o común para todo el territorio nacional, y tiene por objeto imponer condiciones necesarias para asegurar la protección ambiental. En su contenido debe prever las condiciones necesarias para </a:t>
            </a:r>
            <a:r>
              <a:rPr lang="es-AR" altLang="en-US" b="1" u="sng" dirty="0"/>
              <a:t>garantizar la dinámica</a:t>
            </a:r>
            <a:r>
              <a:rPr lang="es-AR" altLang="en-US" dirty="0"/>
              <a:t> de los sistemas ecológicos, </a:t>
            </a:r>
            <a:r>
              <a:rPr lang="es-AR" altLang="en-US" b="1" u="sng" dirty="0"/>
              <a:t>mantener su capacidad de carga</a:t>
            </a:r>
            <a:r>
              <a:rPr lang="es-AR" altLang="en-US" dirty="0"/>
              <a:t> y, en general, asegurar la preservación ambiental y el desarrollo sustentable". </a:t>
            </a:r>
          </a:p>
          <a:p>
            <a:pPr marL="847725" indent="-685800">
              <a:buNone/>
            </a:pPr>
            <a:endParaRPr lang="es-AR" altLang="en-US" dirty="0"/>
          </a:p>
          <a:p>
            <a:pPr marL="847725" indent="-685800">
              <a:buFontTx/>
              <a:buChar char="-"/>
            </a:pPr>
            <a:r>
              <a:rPr lang="es-AR" altLang="en-US" dirty="0"/>
              <a:t>¿Mínimo a transferir? + Generaciones futuras </a:t>
            </a:r>
          </a:p>
          <a:p>
            <a:pPr marL="847725" indent="-685800">
              <a:buFontTx/>
              <a:buChar char="-"/>
            </a:pPr>
            <a:r>
              <a:rPr lang="es-AR" altLang="en-US" dirty="0"/>
              <a:t>Determinación técnica. </a:t>
            </a:r>
          </a:p>
          <a:p>
            <a:pPr marL="847725" indent="-685800" algn="ctr">
              <a:buNone/>
            </a:pPr>
            <a:endParaRPr lang="es-AR" alt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2ABB2EE4-CE48-9FB7-B404-79C525F2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139424" cy="114300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AR" sz="4050" dirty="0"/>
            </a:br>
            <a:r>
              <a:rPr lang="es-AR" sz="4050" dirty="0"/>
              <a:t>Análisis de instituciones próximas y líneas argumentales en la jurisprudencia  </a:t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356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/>
        </p:nvSpPr>
        <p:spPr>
          <a:xfrm>
            <a:off x="8944288" y="1526618"/>
            <a:ext cx="8440199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400" cap="all" dirty="0">
                <a:solidFill>
                  <a:srgbClr val="258D7D"/>
                </a:solidFill>
                <a:latin typeface="Avenir"/>
                <a:sym typeface="Avenir"/>
              </a:rPr>
              <a:t>Constitución nacional</a:t>
            </a:r>
            <a:endParaRPr lang="es-AR" cap="all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9144000" y="3553591"/>
            <a:ext cx="8440200" cy="567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b="1" u="sng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Constitución del Ecuador de 2008</a:t>
            </a:r>
          </a:p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Art. 423.- La integración, en especial con los países de Latinoamérica y el Caribe será un objetivo estratégico del Estado. En todas las instancias y procesos de integración, el Estado ecuatoriano se comprometerá a: </a:t>
            </a:r>
          </a:p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(…)</a:t>
            </a:r>
          </a:p>
          <a:p>
            <a:pPr marL="0" marR="0" lvl="0" indent="0" algn="just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3. Fortalecer la armonización de las legislaciones nacionales con énfasis en los derechos y regímenes laboral, migratorio, fronterizo, </a:t>
            </a:r>
            <a:r>
              <a:rPr lang="es-AR" sz="2025" b="1" u="sng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ambiental,</a:t>
            </a: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 social, educativo, cultural y de salud pública, de acuerdo con los principios de progresividad y </a:t>
            </a:r>
            <a:r>
              <a:rPr lang="es-AR" sz="2025" u="sng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de no regresividad</a:t>
            </a:r>
            <a:r>
              <a:rPr lang="es-AR" sz="2025" dirty="0">
                <a:solidFill>
                  <a:srgbClr val="258D7D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4004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sz="2025" i="1" u="sng" dirty="0">
              <a:solidFill>
                <a:srgbClr val="258D7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2762" y="9395701"/>
            <a:ext cx="1376050" cy="7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4388" y="9572951"/>
            <a:ext cx="1993050" cy="4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3311175" y="9590125"/>
            <a:ext cx="56562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Europe research and innovation programme under grant agreement No- 101086202</a:t>
            </a:r>
            <a:endParaRPr sz="12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B0B16D-BD39-2675-4E80-CA6F31508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779" y="3188611"/>
            <a:ext cx="5930216" cy="45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54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2593</Words>
  <Application>Microsoft Macintosh PowerPoint</Application>
  <PresentationFormat>Personalizado</PresentationFormat>
  <Paragraphs>221</Paragraphs>
  <Slides>35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Proxima Nova</vt:lpstr>
      <vt:lpstr>Arial</vt:lpstr>
      <vt:lpstr>Avenir-Book</vt:lpstr>
      <vt:lpstr>Avenir</vt:lpstr>
      <vt:lpstr>Neue Haas Unica Pro</vt:lpstr>
      <vt:lpstr>Google Sans</vt:lpstr>
      <vt:lpstr>Calibri</vt:lpstr>
      <vt:lpstr>Wingdings 3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Análisis de instituciones próximas y líneas argumentales en la jurisprudencia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I) JURISPRUDENCIA: instituciones próximas y líneas argumentales  </vt:lpstr>
      <vt:lpstr>II) Primeras movilizaciones de este principio en Argentina</vt:lpstr>
      <vt:lpstr>Ordenanza local ciudad de Mar del Plata</vt:lpstr>
      <vt:lpstr>Resultado regresivo</vt:lpstr>
      <vt:lpstr>Reglamentación de la Ley de Biocidas Provincia de Chaco</vt:lpstr>
      <vt:lpstr>Resultado regresivo</vt:lpstr>
      <vt:lpstr> Reserva Natural Laguna de Rocha  </vt:lpstr>
      <vt:lpstr> Delimitación de la Reserva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Microsoft Office User</cp:lastModifiedBy>
  <cp:revision>7</cp:revision>
  <dcterms:modified xsi:type="dcterms:W3CDTF">2024-02-27T15:18:57Z</dcterms:modified>
</cp:coreProperties>
</file>