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33"/>
  </p:notesMasterIdLst>
  <p:sldIdLst>
    <p:sldId id="256" r:id="rId6"/>
    <p:sldId id="266" r:id="rId7"/>
    <p:sldId id="267" r:id="rId8"/>
    <p:sldId id="269" r:id="rId9"/>
    <p:sldId id="284" r:id="rId10"/>
    <p:sldId id="276" r:id="rId11"/>
    <p:sldId id="279" r:id="rId12"/>
    <p:sldId id="286" r:id="rId13"/>
    <p:sldId id="287" r:id="rId14"/>
    <p:sldId id="294" r:id="rId15"/>
    <p:sldId id="289" r:id="rId16"/>
    <p:sldId id="271" r:id="rId17"/>
    <p:sldId id="272" r:id="rId18"/>
    <p:sldId id="273" r:id="rId19"/>
    <p:sldId id="274" r:id="rId20"/>
    <p:sldId id="275" r:id="rId21"/>
    <p:sldId id="290" r:id="rId22"/>
    <p:sldId id="291" r:id="rId23"/>
    <p:sldId id="292" r:id="rId24"/>
    <p:sldId id="295" r:id="rId25"/>
    <p:sldId id="270" r:id="rId26"/>
    <p:sldId id="297" r:id="rId27"/>
    <p:sldId id="298" r:id="rId28"/>
    <p:sldId id="277" r:id="rId29"/>
    <p:sldId id="293" r:id="rId30"/>
    <p:sldId id="296" r:id="rId31"/>
    <p:sldId id="282" r:id="rId3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FF"/>
    <a:srgbClr val="2EA9B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BB8BD-3D7B-4239-9F37-D63F348834E3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FDBDB-FB93-486A-9F99-769A56A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2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3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9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19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419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3D1A9-852F-4976-A560-5D49C03E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D69C5B-F00D-48D9-8323-EA6C6E334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682FC-55EC-47C6-AFD8-8528E979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2F2E6-9606-4A64-A527-23830127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D761E-56F0-480A-B291-5EB96DE4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48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46FFD-2CDD-43E0-8CB3-001F4078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0C979-C649-47DD-AEDE-5CAE8FD1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FC91D-6242-43BA-81F0-3E4D3AA7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841A4A-7C70-4C1F-9789-919533B4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7194B-1AB4-4CCD-9D33-8AD7B4F9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96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6AA18-01BD-4DFD-B2AB-ECB6C2BE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F899F-2EF7-4200-8859-E3165B74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7F207-F206-4268-BC16-14FDF7A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C999A-28D8-44E6-9415-BFB13AE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0CA1A-FD12-4984-80A7-C3359078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817F1-F946-4F25-9276-F518D8F1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6F37C-3C08-4EDE-AFA3-AB143571E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ADE93B-3F2A-4D4C-B498-FAAB7401D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E0E171-5002-43DA-B2F1-DCD02392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7ACC3E-2EDE-417C-8907-16795E3E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B0FDB-6719-4FD8-8B8B-F32CC390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53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2A92D-02C6-4425-8EEC-BA749FE8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647C9-C6AF-4993-BFFD-14F25E6A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A20EB-18E9-40BB-9B19-983C2AC50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66A1C3-9B85-4A30-8E10-D81352951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DBF64D-8E87-49A1-9A40-D1B9DD7E9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D5CC63-F79A-417F-87D1-3C30CA8A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482DAC-4D82-437D-A570-FA6BB5F6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1C5E25-56F5-45BA-82C3-C1989B31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21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ACAB2-548D-4EE4-9F04-E2100471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2B508B-D8B6-419B-A247-BF2D7A75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A69A89-7C3F-4CA2-A79E-7805FFA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5BF402-7A0E-4140-A1ED-4419C024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9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1CBE27-D33C-420D-A6BF-A735D121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001868-A57B-4CE6-84E1-34B15AC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B34530-F134-464C-8705-D35BB452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3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7603E-B26A-4365-8344-51BFDD0B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1FF52-FE5E-4858-B55A-354FE061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4058BF-0A57-4961-AEE2-7C7C24AA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94DA54-6F4B-430C-A2CF-8155D446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B397D2-2131-4C5B-A979-122E046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FA693-D613-432B-8609-F33A474A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772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DDB64-4999-4C9B-9F74-0160E9EB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EC033-FAE5-43DD-AFD4-988410EFD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31FD2-7A47-4E5A-B2CF-C6E079E7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F8000B-BC5B-450D-B9AB-7B38C894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E51FA-6759-45D3-B02B-DAF257D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3BB4C-4ACA-4500-AF40-7947DBD9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69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5B1F5-A557-456A-8CC3-9FBE9087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D9C60E-5428-42E3-9FCD-B610F011A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10BED-0C0A-4901-AF79-E5674DAF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3D3E21-22E8-4E15-B4F0-BEFE0872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9F310-45E6-4FB2-9EEA-02AE14B7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1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E3482D-7E67-45E9-A24B-E441C9060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0F0D62-2601-45B2-95F9-FC2E8E2C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C4C16-48DD-4180-9501-F8AB99D3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CD630-F046-4F30-856C-6F44E0D8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3B363-16E8-4EEC-AF16-A84DE58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74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46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489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99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09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35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7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3F98-AD0D-43B9-BEBA-166815E3109E}" type="datetimeFigureOut">
              <a:rPr lang="ca-ES" smtClean="0"/>
              <a:t>19/5/2023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17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9DF6C8-C44C-4533-B0E0-B92F5547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B0642-AF61-40BF-A681-C0221D5B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AE57A-8026-4F39-A8C2-AE407D60C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AEFE-B88C-45E3-810D-ADEA7F4AB3F6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11666-82C9-4AAE-B830-CD7747FCD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4A2C4-E65A-492F-AF6F-6E0BA79E8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97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.edu/rimda/informe20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r.docencia@ub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mda.ub.edu/" TargetMode="External"/><Relationship Id="rId4" Type="http://schemas.openxmlformats.org/officeDocument/2006/relationships/hyperlink" Target="mailto:rimda@ub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ub.edu/web/ub/ca/universitat/organitzacio/rector_consell_direccio/detall/concepcio_ama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grama de recerca, innovació i millora de la docència i l&amp;#39;aprenentatge de  la Universitat de Barcelona | RIMDA">
            <a:extLst>
              <a:ext uri="{FF2B5EF4-FFF2-40B4-BE49-F238E27FC236}">
                <a16:creationId xmlns:a16="http://schemas.microsoft.com/office/drawing/2014/main" id="{2294183A-21ED-4DA9-A2F7-9C6A6A360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19268" b="-2"/>
          <a:stretch/>
        </p:blipFill>
        <p:spPr bwMode="auto"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80246" y="918661"/>
            <a:ext cx="6270964" cy="2390459"/>
          </a:xfrm>
        </p:spPr>
        <p:txBody>
          <a:bodyPr>
            <a:normAutofit fontScale="90000"/>
          </a:bodyPr>
          <a:lstStyle/>
          <a:p>
            <a:pPr algn="l"/>
            <a:r>
              <a:rPr lang="ca-ES" sz="5000" dirty="0">
                <a:solidFill>
                  <a:srgbClr val="C00000"/>
                </a:solidFill>
                <a:latin typeface="Anivers" panose="02000000000000000000" pitchFamily="2" charset="0"/>
              </a:rPr>
              <a:t>Actualitat i futur dels projectes d’innovació docent a la UB.</a:t>
            </a:r>
            <a:br>
              <a:rPr lang="ca-ES" sz="5400" dirty="0">
                <a:solidFill>
                  <a:srgbClr val="C00000"/>
                </a:solidFill>
                <a:latin typeface="Anivers" panose="02000000000000000000" pitchFamily="2" charset="0"/>
              </a:rPr>
            </a:br>
            <a:r>
              <a:rPr lang="ca-ES" sz="5400" dirty="0">
                <a:solidFill>
                  <a:srgbClr val="C00000"/>
                </a:solidFill>
                <a:latin typeface="Anivers" panose="02000000000000000000" pitchFamily="2" charset="0"/>
              </a:rPr>
              <a:t>PROGRAMA RIMDA.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61EBE5-6E56-4DC2-9698-2E020DED090F}"/>
              </a:ext>
            </a:extLst>
          </p:cNvPr>
          <p:cNvSpPr/>
          <p:nvPr/>
        </p:nvSpPr>
        <p:spPr>
          <a:xfrm>
            <a:off x="8499990" y="1280973"/>
            <a:ext cx="2677886" cy="2390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06E7B775-FB23-4D25-81B3-F21440CB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0" y="5629750"/>
            <a:ext cx="4522637" cy="717698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A1A60ABE-2A68-4FF5-BA32-322786BF6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82" y="5629750"/>
            <a:ext cx="2958194" cy="8910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A609668-5788-4576-8A27-B8788BCA2778}"/>
              </a:ext>
            </a:extLst>
          </p:cNvPr>
          <p:cNvSpPr txBox="1"/>
          <p:nvPr/>
        </p:nvSpPr>
        <p:spPr>
          <a:xfrm>
            <a:off x="8724785" y="1666344"/>
            <a:ext cx="2228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nivers" panose="02000000000000000000" pitchFamily="2" charset="0"/>
              </a:rPr>
              <a:t>19 de </a:t>
            </a:r>
          </a:p>
          <a:p>
            <a:pPr algn="ctr"/>
            <a:r>
              <a:rPr lang="es-ES" sz="3200" b="1" dirty="0" err="1">
                <a:latin typeface="Anivers" panose="02000000000000000000" pitchFamily="2" charset="0"/>
              </a:rPr>
              <a:t>Maig</a:t>
            </a:r>
            <a:r>
              <a:rPr lang="es-ES" sz="3200" b="1" dirty="0">
                <a:latin typeface="Anivers" panose="02000000000000000000" pitchFamily="2" charset="0"/>
              </a:rPr>
              <a:t> </a:t>
            </a:r>
          </a:p>
          <a:p>
            <a:pPr algn="ctr"/>
            <a:r>
              <a:rPr lang="es-ES" sz="3200" b="1" dirty="0">
                <a:latin typeface="Anivers" panose="02000000000000000000" pitchFamily="2" charset="0"/>
              </a:rPr>
              <a:t>de 2023</a:t>
            </a:r>
            <a:endParaRPr lang="es-ES" sz="3200" b="1" dirty="0">
              <a:solidFill>
                <a:srgbClr val="2EA9B0"/>
              </a:solidFill>
              <a:latin typeface="Anivers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654264-AE3F-4A1C-8C47-B88420023F8A}"/>
              </a:ext>
            </a:extLst>
          </p:cNvPr>
          <p:cNvSpPr txBox="1"/>
          <p:nvPr/>
        </p:nvSpPr>
        <p:spPr>
          <a:xfrm>
            <a:off x="0" y="3255932"/>
            <a:ext cx="7007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ca-ES" sz="2400" b="1" dirty="0"/>
            </a:br>
            <a:r>
              <a:rPr lang="ca-ES" sz="2400" b="1" dirty="0"/>
              <a:t>Oscar Nuñez, Delegat del Rector pel Programa RIMDA</a:t>
            </a:r>
          </a:p>
          <a:p>
            <a:endParaRPr lang="ca-ES" sz="2400" b="1" dirty="0"/>
          </a:p>
          <a:p>
            <a:r>
              <a:rPr lang="ca-ES" sz="2400" b="1" dirty="0"/>
              <a:t>http://www.ub.edu/rimda/</a:t>
            </a:r>
          </a:p>
        </p:txBody>
      </p:sp>
    </p:spTree>
    <p:extLst>
      <p:ext uri="{BB962C8B-B14F-4D97-AF65-F5344CB8AC3E}">
        <p14:creationId xmlns:p14="http://schemas.microsoft.com/office/powerpoint/2010/main" val="412147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799987" y="0"/>
            <a:ext cx="45920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GRUPS D’INNOVACIÓ DOCENT</a:t>
            </a:r>
          </a:p>
          <a:p>
            <a:endParaRPr lang="es-ES" dirty="0"/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70DBCC86-98DA-4EB6-ADAB-AA20FA82F130}"/>
              </a:ext>
            </a:extLst>
          </p:cNvPr>
          <p:cNvSpPr txBox="1"/>
          <p:nvPr/>
        </p:nvSpPr>
        <p:spPr>
          <a:xfrm>
            <a:off x="712475" y="958116"/>
            <a:ext cx="399320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RECONEIXEMENTS GID / GIDC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4DA0C2A-D43B-4298-8EED-7026A3093E6B}"/>
              </a:ext>
            </a:extLst>
          </p:cNvPr>
          <p:cNvSpPr txBox="1"/>
          <p:nvPr/>
        </p:nvSpPr>
        <p:spPr>
          <a:xfrm>
            <a:off x="2850817" y="1577678"/>
            <a:ext cx="7891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Reconeixement</a:t>
            </a:r>
            <a:r>
              <a:rPr lang="en-US" sz="2800" b="1" dirty="0"/>
              <a:t> per al </a:t>
            </a:r>
            <a:r>
              <a:rPr lang="en-US" sz="2800" b="1" dirty="0" err="1"/>
              <a:t>Coordinador</a:t>
            </a:r>
            <a:r>
              <a:rPr lang="en-US" sz="2800" b="1" dirty="0"/>
              <a:t> del GID / GIDC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5B83E854-06FA-4B71-A1EC-C2A8875066F4}"/>
              </a:ext>
            </a:extLst>
          </p:cNvPr>
          <p:cNvSpPr txBox="1"/>
          <p:nvPr/>
        </p:nvSpPr>
        <p:spPr>
          <a:xfrm>
            <a:off x="2850817" y="2233199"/>
            <a:ext cx="9069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Reconeixement</a:t>
            </a:r>
            <a:r>
              <a:rPr lang="en-US" sz="2800" b="1" dirty="0"/>
              <a:t> per al </a:t>
            </a:r>
            <a:r>
              <a:rPr lang="en-US" sz="2800" b="1" dirty="0" err="1"/>
              <a:t>Professorat</a:t>
            </a:r>
            <a:r>
              <a:rPr lang="en-US" sz="2800" b="1" dirty="0"/>
              <a:t> member del GID / GIDC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A8D9C354-4065-4512-A6CB-AA819FA3D03C}"/>
              </a:ext>
            </a:extLst>
          </p:cNvPr>
          <p:cNvSpPr txBox="1"/>
          <p:nvPr/>
        </p:nvSpPr>
        <p:spPr>
          <a:xfrm>
            <a:off x="2850816" y="2931376"/>
            <a:ext cx="708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Per </a:t>
            </a:r>
            <a:r>
              <a:rPr lang="en-US" sz="2800" b="1" dirty="0" err="1"/>
              <a:t>als</a:t>
            </a:r>
            <a:r>
              <a:rPr lang="en-US" sz="2800" b="1" dirty="0"/>
              <a:t> </a:t>
            </a:r>
            <a:r>
              <a:rPr lang="en-US" sz="2800" b="1" dirty="0" err="1"/>
              <a:t>Processos</a:t>
            </a:r>
            <a:r>
              <a:rPr lang="en-US" sz="2800" b="1" dirty="0"/>
              <a:t> </a:t>
            </a:r>
            <a:r>
              <a:rPr lang="en-US" sz="2800" b="1" dirty="0" err="1"/>
              <a:t>d’Avaluació</a:t>
            </a:r>
            <a:r>
              <a:rPr lang="en-US" sz="2800" b="1" dirty="0"/>
              <a:t> del </a:t>
            </a:r>
            <a:r>
              <a:rPr lang="en-US" sz="2800" b="1" dirty="0" err="1"/>
              <a:t>Professorat</a:t>
            </a:r>
            <a:endParaRPr lang="en-US" sz="2800" b="1" dirty="0"/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8FC9280B-3C08-49D3-95EB-8983F118FC2C}"/>
              </a:ext>
            </a:extLst>
          </p:cNvPr>
          <p:cNvSpPr txBox="1"/>
          <p:nvPr/>
        </p:nvSpPr>
        <p:spPr>
          <a:xfrm>
            <a:off x="2850816" y="3659101"/>
            <a:ext cx="649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Per a la Carrera </a:t>
            </a:r>
            <a:r>
              <a:rPr lang="en-US" sz="2800" b="1" dirty="0" err="1"/>
              <a:t>Acadèmica</a:t>
            </a:r>
            <a:r>
              <a:rPr lang="en-US" sz="2800" b="1" dirty="0"/>
              <a:t> del Professor</a:t>
            </a:r>
          </a:p>
        </p:txBody>
      </p:sp>
      <p:sp>
        <p:nvSpPr>
          <p:cNvPr id="22" name="CuadroTexto 15">
            <a:extLst>
              <a:ext uri="{FF2B5EF4-FFF2-40B4-BE49-F238E27FC236}">
                <a16:creationId xmlns:a16="http://schemas.microsoft.com/office/drawing/2014/main" id="{3FCCF9CB-1892-47DA-A5A8-7C422C91EC7F}"/>
              </a:ext>
            </a:extLst>
          </p:cNvPr>
          <p:cNvSpPr txBox="1"/>
          <p:nvPr/>
        </p:nvSpPr>
        <p:spPr>
          <a:xfrm>
            <a:off x="712475" y="4386826"/>
            <a:ext cx="7970067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RECONEIXEMENTS </a:t>
            </a:r>
            <a:r>
              <a:rPr lang="es-ES" sz="2400" b="1" dirty="0" err="1"/>
              <a:t>GIDCs</a:t>
            </a:r>
            <a:r>
              <a:rPr lang="es-ES" sz="2400" b="1" dirty="0"/>
              <a:t> (40 </a:t>
            </a:r>
            <a:r>
              <a:rPr lang="es-ES" sz="2400" b="1" dirty="0" err="1"/>
              <a:t>Millors</a:t>
            </a:r>
            <a:r>
              <a:rPr lang="es-ES" sz="2400" b="1" dirty="0"/>
              <a:t> a </a:t>
            </a:r>
            <a:r>
              <a:rPr lang="es-ES" sz="2400" b="1" dirty="0" err="1"/>
              <a:t>l’Acreditació</a:t>
            </a:r>
            <a:r>
              <a:rPr lang="es-ES" sz="2400" b="1" dirty="0"/>
              <a:t> de </a:t>
            </a:r>
            <a:r>
              <a:rPr lang="es-ES" sz="2400" b="1" dirty="0" err="1"/>
              <a:t>Grups</a:t>
            </a:r>
            <a:r>
              <a:rPr lang="es-ES" sz="2400" b="1" dirty="0"/>
              <a:t>)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FB1BB81C-B8D6-460D-BCCA-D58153E49FD3}"/>
              </a:ext>
            </a:extLst>
          </p:cNvPr>
          <p:cNvSpPr txBox="1"/>
          <p:nvPr/>
        </p:nvSpPr>
        <p:spPr>
          <a:xfrm>
            <a:off x="2850816" y="5104503"/>
            <a:ext cx="643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600 €/any (</a:t>
            </a:r>
            <a:r>
              <a:rPr lang="en-US" sz="2800" b="1" dirty="0" err="1"/>
              <a:t>els</a:t>
            </a:r>
            <a:r>
              <a:rPr lang="en-US" sz="2800" b="1" dirty="0"/>
              <a:t> </a:t>
            </a:r>
            <a:r>
              <a:rPr lang="en-US" sz="2800" b="1" dirty="0" err="1"/>
              <a:t>tres</a:t>
            </a:r>
            <a:r>
              <a:rPr lang="en-US" sz="2800" b="1" dirty="0"/>
              <a:t> </a:t>
            </a:r>
            <a:r>
              <a:rPr lang="en-US" sz="2800" b="1" dirty="0" err="1"/>
              <a:t>anys</a:t>
            </a:r>
            <a:r>
              <a:rPr lang="en-US" sz="2800" b="1" dirty="0"/>
              <a:t> de </a:t>
            </a:r>
            <a:r>
              <a:rPr lang="en-US" sz="2800" b="1" dirty="0" err="1"/>
              <a:t>l’acreditació</a:t>
            </a:r>
            <a:r>
              <a:rPr lang="en-US" sz="2800" b="1" dirty="0"/>
              <a:t>)</a:t>
            </a: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71F1294D-79DE-40AB-B2DB-858977987EE7}"/>
              </a:ext>
            </a:extLst>
          </p:cNvPr>
          <p:cNvSpPr txBox="1"/>
          <p:nvPr/>
        </p:nvSpPr>
        <p:spPr>
          <a:xfrm>
            <a:off x="2850816" y="5760024"/>
            <a:ext cx="922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/>
              <a:t>Beca</a:t>
            </a:r>
            <a:r>
              <a:rPr lang="en-US" sz="2800" b="1" dirty="0"/>
              <a:t> de </a:t>
            </a:r>
            <a:r>
              <a:rPr lang="en-US" sz="2800" b="1" dirty="0" err="1"/>
              <a:t>Col·laboració</a:t>
            </a:r>
            <a:r>
              <a:rPr lang="en-US" sz="2800" b="1" dirty="0"/>
              <a:t> (GIDCs, en </a:t>
            </a:r>
            <a:r>
              <a:rPr lang="en-US" sz="2800" b="1" dirty="0" err="1"/>
              <a:t>funció</a:t>
            </a:r>
            <a:r>
              <a:rPr lang="en-US" sz="2800" b="1" dirty="0"/>
              <a:t> de la </a:t>
            </a:r>
            <a:r>
              <a:rPr lang="en-US" sz="2800" b="1" dirty="0" err="1"/>
              <a:t>convocatòria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014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1" grpId="0"/>
      <p:bldP spid="22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0E507761-5897-4C06-93EE-0511D2778B11}"/>
              </a:ext>
            </a:extLst>
          </p:cNvPr>
          <p:cNvSpPr/>
          <p:nvPr/>
        </p:nvSpPr>
        <p:spPr>
          <a:xfrm>
            <a:off x="3003088" y="988613"/>
            <a:ext cx="6522652" cy="46487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 dirty="0"/>
              <a:t>PROJECTES DE MILLORA I INNOVACIÓ DOCENT</a:t>
            </a:r>
          </a:p>
        </p:txBody>
      </p:sp>
    </p:spTree>
    <p:extLst>
      <p:ext uri="{BB962C8B-B14F-4D97-AF65-F5344CB8AC3E}">
        <p14:creationId xmlns:p14="http://schemas.microsoft.com/office/powerpoint/2010/main" val="341322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81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169F1-CA62-47D7-885F-09FF605F54D5}"/>
              </a:ext>
            </a:extLst>
          </p:cNvPr>
          <p:cNvSpPr txBox="1"/>
          <p:nvPr/>
        </p:nvSpPr>
        <p:spPr>
          <a:xfrm>
            <a:off x="656636" y="1929954"/>
            <a:ext cx="53106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d’Innovació Docent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PID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E3685D-3A06-4A45-83E4-67E00F00615B}"/>
              </a:ext>
            </a:extLst>
          </p:cNvPr>
          <p:cNvSpPr txBox="1"/>
          <p:nvPr/>
        </p:nvSpPr>
        <p:spPr>
          <a:xfrm>
            <a:off x="6369452" y="1929954"/>
            <a:ext cx="51659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de Millora Docent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PMD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9F7C9C-13B1-4B9E-BE0A-05AFC087CDE4}"/>
              </a:ext>
            </a:extLst>
          </p:cNvPr>
          <p:cNvSpPr txBox="1"/>
          <p:nvPr/>
        </p:nvSpPr>
        <p:spPr>
          <a:xfrm>
            <a:off x="1007533" y="2726267"/>
            <a:ext cx="1064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Projectes d’innovació docent avaluats per la CAIDUB (dues convocatòries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25-40 </a:t>
            </a:r>
            <a:r>
              <a:rPr lang="ca-ES" b="1" dirty="0" err="1"/>
              <a:t>PIDs</a:t>
            </a:r>
            <a:r>
              <a:rPr lang="ca-ES" b="1" dirty="0"/>
              <a:t> concedits per 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Molts dels projectes no concedits com a innovació docent sí que plantegen, almenys, un Millora Docent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B221F92-EE66-40E6-86C6-C048C0405635}"/>
              </a:ext>
            </a:extLst>
          </p:cNvPr>
          <p:cNvCxnSpPr>
            <a:cxnSpLocks/>
          </p:cNvCxnSpPr>
          <p:nvPr/>
        </p:nvCxnSpPr>
        <p:spPr>
          <a:xfrm>
            <a:off x="2398433" y="3649597"/>
            <a:ext cx="0" cy="4480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5ED9A411-5A75-4107-BE5C-403043EB65A0}"/>
              </a:ext>
            </a:extLst>
          </p:cNvPr>
          <p:cNvSpPr txBox="1"/>
          <p:nvPr/>
        </p:nvSpPr>
        <p:spPr>
          <a:xfrm>
            <a:off x="2302638" y="4225952"/>
            <a:ext cx="93940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a-ES" b="1" dirty="0"/>
              <a:t>2022: S’ha començat a reconèixer també la Millora Docent </a:t>
            </a:r>
            <a:r>
              <a:rPr lang="ca-ES" b="1" dirty="0">
                <a:sym typeface="Wingdings" panose="05000000000000000000" pitchFamily="2" charset="2"/>
              </a:rPr>
              <a:t> Projectes de Millora Docent (PMD)</a:t>
            </a:r>
            <a:endParaRPr lang="ca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574E6E-B1E7-49B2-AA89-1E14E1A1BEA0}"/>
              </a:ext>
            </a:extLst>
          </p:cNvPr>
          <p:cNvSpPr txBox="1"/>
          <p:nvPr/>
        </p:nvSpPr>
        <p:spPr>
          <a:xfrm>
            <a:off x="2219106" y="5213386"/>
            <a:ext cx="793428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CANVIS EN EL PROCEDIMENT DE SOL·LICITUD DE PROJECTES</a:t>
            </a:r>
          </a:p>
        </p:txBody>
      </p:sp>
    </p:spTree>
    <p:extLst>
      <p:ext uri="{BB962C8B-B14F-4D97-AF65-F5344CB8AC3E}">
        <p14:creationId xmlns:p14="http://schemas.microsoft.com/office/powerpoint/2010/main" val="41079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7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32D9DF-3CFE-40F7-B659-52D79213DED8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DUES CONVOCATÒRIES PER ANY (CAIDUB)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B8621D-A29B-487F-9EC1-124AC42308F8}"/>
              </a:ext>
            </a:extLst>
          </p:cNvPr>
          <p:cNvSpPr txBox="1"/>
          <p:nvPr/>
        </p:nvSpPr>
        <p:spPr>
          <a:xfrm>
            <a:off x="959372" y="237211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SOL·LICITUD EN DUES FASES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BF8BAB-191A-444B-9305-F7F96EB89D41}"/>
              </a:ext>
            </a:extLst>
          </p:cNvPr>
          <p:cNvSpPr txBox="1"/>
          <p:nvPr/>
        </p:nvSpPr>
        <p:spPr>
          <a:xfrm>
            <a:off x="281827" y="4190999"/>
            <a:ext cx="143128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B0D7F1-F82F-47AF-B120-AEAF91007306}"/>
              </a:ext>
            </a:extLst>
          </p:cNvPr>
          <p:cNvSpPr txBox="1"/>
          <p:nvPr/>
        </p:nvSpPr>
        <p:spPr>
          <a:xfrm>
            <a:off x="38100" y="4962525"/>
            <a:ext cx="299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err="1"/>
              <a:t>Document</a:t>
            </a:r>
            <a:r>
              <a:rPr lang="es-ES" sz="1400" b="1" dirty="0"/>
              <a:t> web RIMDA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Informació</a:t>
            </a:r>
            <a:r>
              <a:rPr lang="es-ES" sz="1400" b="1" dirty="0"/>
              <a:t> resumida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Presentació</a:t>
            </a:r>
            <a:r>
              <a:rPr lang="es-ES" sz="1400" b="1" dirty="0"/>
              <a:t> en </a:t>
            </a:r>
            <a:r>
              <a:rPr lang="es-ES" sz="1400" b="1" dirty="0" err="1"/>
              <a:t>qualsevol</a:t>
            </a:r>
            <a:r>
              <a:rPr lang="es-ES" sz="1400" b="1" dirty="0"/>
              <a:t> </a:t>
            </a:r>
            <a:r>
              <a:rPr lang="es-ES" sz="1400" b="1" dirty="0" err="1"/>
              <a:t>moment</a:t>
            </a:r>
            <a:endParaRPr lang="es-ES" sz="14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B66FF26-C1FF-4FA3-B51F-F904F01DB5A3}"/>
              </a:ext>
            </a:extLst>
          </p:cNvPr>
          <p:cNvSpPr txBox="1"/>
          <p:nvPr/>
        </p:nvSpPr>
        <p:spPr>
          <a:xfrm>
            <a:off x="4626392" y="3624193"/>
            <a:ext cx="143128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BB98784-76FC-40D2-B9E3-34C84C31A432}"/>
              </a:ext>
            </a:extLst>
          </p:cNvPr>
          <p:cNvSpPr txBox="1"/>
          <p:nvPr/>
        </p:nvSpPr>
        <p:spPr>
          <a:xfrm>
            <a:off x="2541152" y="4190998"/>
            <a:ext cx="1533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RIMDA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08943BD-5820-403A-BCF3-DBB100632700}"/>
              </a:ext>
            </a:extLst>
          </p:cNvPr>
          <p:cNvCxnSpPr>
            <a:cxnSpLocks/>
          </p:cNvCxnSpPr>
          <p:nvPr/>
        </p:nvCxnSpPr>
        <p:spPr>
          <a:xfrm>
            <a:off x="1713116" y="4552263"/>
            <a:ext cx="828036" cy="68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rir llave 13">
            <a:extLst>
              <a:ext uri="{FF2B5EF4-FFF2-40B4-BE49-F238E27FC236}">
                <a16:creationId xmlns:a16="http://schemas.microsoft.com/office/drawing/2014/main" id="{3ED17C1C-C800-4129-876B-39552FBCE23A}"/>
              </a:ext>
            </a:extLst>
          </p:cNvPr>
          <p:cNvSpPr/>
          <p:nvPr/>
        </p:nvSpPr>
        <p:spPr>
          <a:xfrm>
            <a:off x="4367661" y="3966544"/>
            <a:ext cx="244887" cy="1133608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00E7FD-1A57-4B1D-9425-7BB7033E67AE}"/>
              </a:ext>
            </a:extLst>
          </p:cNvPr>
          <p:cNvSpPr txBox="1"/>
          <p:nvPr/>
        </p:nvSpPr>
        <p:spPr>
          <a:xfrm>
            <a:off x="4620093" y="491548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/>
              <a:t>No passa a Fase 2</a:t>
            </a:r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27E94B37-CA5D-417B-BB79-0E0942103931}"/>
              </a:ext>
            </a:extLst>
          </p:cNvPr>
          <p:cNvSpPr/>
          <p:nvPr/>
        </p:nvSpPr>
        <p:spPr>
          <a:xfrm>
            <a:off x="6305789" y="3260442"/>
            <a:ext cx="307095" cy="1615672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67B5A9D-F5FF-4507-B499-CD7AD6C3ABD6}"/>
              </a:ext>
            </a:extLst>
          </p:cNvPr>
          <p:cNvSpPr txBox="1"/>
          <p:nvPr/>
        </p:nvSpPr>
        <p:spPr>
          <a:xfrm>
            <a:off x="6702420" y="3076575"/>
            <a:ext cx="845103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PID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284138-B662-4507-9641-63B19E95F759}"/>
              </a:ext>
            </a:extLst>
          </p:cNvPr>
          <p:cNvSpPr txBox="1"/>
          <p:nvPr/>
        </p:nvSpPr>
        <p:spPr>
          <a:xfrm>
            <a:off x="6702419" y="4552948"/>
            <a:ext cx="1160895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PMD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9B5879D-4123-4A4F-A684-A14E9E3166C9}"/>
              </a:ext>
            </a:extLst>
          </p:cNvPr>
          <p:cNvSpPr txBox="1"/>
          <p:nvPr/>
        </p:nvSpPr>
        <p:spPr>
          <a:xfrm>
            <a:off x="6244244" y="5352737"/>
            <a:ext cx="3373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err="1"/>
              <a:t>Document</a:t>
            </a:r>
            <a:r>
              <a:rPr lang="es-ES" sz="1400" b="1" dirty="0"/>
              <a:t> web RIMDA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Informació</a:t>
            </a:r>
            <a:r>
              <a:rPr lang="es-ES" sz="1400" b="1" dirty="0"/>
              <a:t> </a:t>
            </a:r>
            <a:r>
              <a:rPr lang="es-ES" sz="1400" b="1" dirty="0" err="1"/>
              <a:t>més</a:t>
            </a:r>
            <a:r>
              <a:rPr lang="es-ES" sz="1400" b="1" dirty="0"/>
              <a:t> completa (PID ≠ PMD)</a:t>
            </a:r>
          </a:p>
          <a:p>
            <a:pPr marL="285750" indent="-285750">
              <a:buFontTx/>
              <a:buChar char="-"/>
            </a:pPr>
            <a:r>
              <a:rPr lang="es-ES" sz="1400" b="1" dirty="0"/>
              <a:t>Cal seleccionar la convocatoria CAIDUB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158D785-3A85-48D0-961B-D815E1444672}"/>
              </a:ext>
            </a:extLst>
          </p:cNvPr>
          <p:cNvSpPr txBox="1"/>
          <p:nvPr/>
        </p:nvSpPr>
        <p:spPr>
          <a:xfrm>
            <a:off x="8214418" y="3567660"/>
            <a:ext cx="16834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CAIDUB</a:t>
            </a: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5A136822-825F-4F1D-B9B0-DAA01D343052}"/>
              </a:ext>
            </a:extLst>
          </p:cNvPr>
          <p:cNvSpPr/>
          <p:nvPr/>
        </p:nvSpPr>
        <p:spPr>
          <a:xfrm>
            <a:off x="10127780" y="3180062"/>
            <a:ext cx="351104" cy="1476374"/>
          </a:xfrm>
          <a:prstGeom prst="leftBrace">
            <a:avLst>
              <a:gd name="adj1" fmla="val 28417"/>
              <a:gd name="adj2" fmla="val 506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6E8F0C5-879C-48D4-BA78-DA5761C18C7A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7547523" y="3399741"/>
            <a:ext cx="681399" cy="518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A905B3C3-7C40-4E01-B60C-3456215C7FD0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 flipV="1">
            <a:off x="7863314" y="3890826"/>
            <a:ext cx="351104" cy="9852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4CD0977-3B54-4F00-852D-644A3C4D4B2C}"/>
              </a:ext>
            </a:extLst>
          </p:cNvPr>
          <p:cNvSpPr txBox="1"/>
          <p:nvPr/>
        </p:nvSpPr>
        <p:spPr>
          <a:xfrm>
            <a:off x="10303332" y="3285638"/>
            <a:ext cx="195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 condicionants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NO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B7D5261-8548-4B37-8752-52B6F4D71359}"/>
              </a:ext>
            </a:extLst>
          </p:cNvPr>
          <p:cNvSpPr txBox="1"/>
          <p:nvPr/>
        </p:nvSpPr>
        <p:spPr>
          <a:xfrm>
            <a:off x="656636" y="6275112"/>
            <a:ext cx="702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PID NO CONCEDIT NO ES TRANSFORMA EN UN PMD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036141" y="3517686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Feedback</a:t>
            </a:r>
            <a:endParaRPr lang="es-ES" b="1" dirty="0"/>
          </a:p>
          <a:p>
            <a:r>
              <a:rPr lang="es-ES" b="1" dirty="0">
                <a:solidFill>
                  <a:srgbClr val="00B050"/>
                </a:solidFill>
              </a:rPr>
              <a:t>Seleccionar PID o PMD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7685035" y="709180"/>
            <a:ext cx="44411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</a:rPr>
              <a:t>2a Convocatòria 2023</a:t>
            </a:r>
            <a:br>
              <a:rPr lang="ca-ES" sz="2400" b="1" dirty="0">
                <a:solidFill>
                  <a:srgbClr val="C00000"/>
                </a:solidFill>
              </a:rPr>
            </a:br>
            <a:r>
              <a:rPr lang="ca-ES" sz="2400" b="1" dirty="0">
                <a:solidFill>
                  <a:srgbClr val="C00000"/>
                </a:solidFill>
              </a:rPr>
              <a:t>Termini Fase 2 </a:t>
            </a:r>
            <a:r>
              <a:rPr lang="ca-E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 29 de Setembre</a:t>
            </a:r>
            <a:endParaRPr lang="ca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11" grpId="0"/>
      <p:bldP spid="26" grpId="0" animBg="1"/>
      <p:bldP spid="29" grpId="0" animBg="1"/>
      <p:bldP spid="14" grpId="0" animBg="1"/>
      <p:bldP spid="16" grpId="0"/>
      <p:bldP spid="33" grpId="0" animBg="1"/>
      <p:bldP spid="34" grpId="0" animBg="1"/>
      <p:bldP spid="35" grpId="0" animBg="1"/>
      <p:bldP spid="36" grpId="0"/>
      <p:bldP spid="39" grpId="0" animBg="1"/>
      <p:bldP spid="40" grpId="0" animBg="1"/>
      <p:bldP spid="47" grpId="0"/>
      <p:bldP spid="5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82264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S’HAN ADAPTAT ELS CRITERIS D’AVALUACIÓ DE LA CAIDUB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D1D72EB-FFA7-46D6-ACF1-277951E958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787" y="4104164"/>
          <a:ext cx="11020425" cy="1737360"/>
        </p:xfrm>
        <a:graphic>
          <a:graphicData uri="http://schemas.openxmlformats.org/drawingml/2006/table">
            <a:tbl>
              <a:tblPr/>
              <a:tblGrid>
                <a:gridCol w="11020425">
                  <a:extLst>
                    <a:ext uri="{9D8B030D-6E8A-4147-A177-3AD203B41FA5}">
                      <a16:colId xmlns:a16="http://schemas.microsoft.com/office/drawing/2014/main" val="73961474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2400" b="1" i="0" dirty="0">
                          <a:effectLst/>
                          <a:latin typeface="Calibri" panose="020F0502020204030204" pitchFamily="34" charset="0"/>
                        </a:rPr>
                        <a:t>Propostes centrades en el desenvolupament de materials o recursos docents. </a:t>
                      </a:r>
                      <a:endParaRPr lang="ca-ES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72009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Propostes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centrades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estudis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anàlisis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recerques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en l’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àmbit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docent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dels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implicats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. </a:t>
                      </a:r>
                      <a:endParaRPr lang="fr-FR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3217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2400" b="1" i="0" dirty="0">
                          <a:effectLst/>
                          <a:latin typeface="Calibri" panose="020F0502020204030204" pitchFamily="34" charset="0"/>
                        </a:rPr>
                        <a:t>Propostes centrades en la incorporació de nous continguts als programes docents d’assignatures o cursos. </a:t>
                      </a:r>
                      <a:endParaRPr lang="ca-ES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40966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3AE5F750-C157-47A8-8B7D-EDC68D28F557}"/>
              </a:ext>
            </a:extLst>
          </p:cNvPr>
          <p:cNvSpPr txBox="1"/>
          <p:nvPr/>
        </p:nvSpPr>
        <p:spPr>
          <a:xfrm>
            <a:off x="357572" y="2813832"/>
            <a:ext cx="110204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RIMDA NO RECONEIX COM A PID o PMD LES SEGÜENTS ACTUACIONS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ABA31D-7A53-408C-BD23-6B9068D5CDAC}"/>
              </a:ext>
            </a:extLst>
          </p:cNvPr>
          <p:cNvSpPr txBox="1"/>
          <p:nvPr/>
        </p:nvSpPr>
        <p:spPr>
          <a:xfrm>
            <a:off x="760636" y="3383895"/>
            <a:ext cx="1060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Document</a:t>
            </a:r>
            <a:r>
              <a:rPr lang="es-ES" dirty="0"/>
              <a:t> web RIMDA: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Criteris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d’avaluació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propostes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d’innovació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docent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gestionades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Programa RIMDA.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77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891813" y="1775323"/>
            <a:ext cx="103456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S’HA MODIFICAT EL PROCEDIMENT DE SOL·LICITUD DELS PROJECTES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F8FEC0-38BE-4711-A1C6-D88F1D2861ED}"/>
              </a:ext>
            </a:extLst>
          </p:cNvPr>
          <p:cNvSpPr txBox="1"/>
          <p:nvPr/>
        </p:nvSpPr>
        <p:spPr>
          <a:xfrm>
            <a:off x="287871" y="2578753"/>
            <a:ext cx="1161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Major informació Assignatures Implicades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C00000"/>
                </a:solidFill>
              </a:rPr>
              <a:t>PLA DOCENT DE L’ASSIGNATURA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C00000"/>
                </a:solidFill>
              </a:rPr>
              <a:t>EQUIP DOCENT IMPLICAT </a:t>
            </a:r>
            <a:r>
              <a:rPr lang="ca-ES" sz="2000" b="1" dirty="0"/>
              <a:t>(total PDI equip docent assignatura / total PDI implicat en la proposta)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14C791-EB51-42F2-8283-3F03C59D7A44}"/>
              </a:ext>
            </a:extLst>
          </p:cNvPr>
          <p:cNvSpPr txBox="1"/>
          <p:nvPr/>
        </p:nvSpPr>
        <p:spPr>
          <a:xfrm>
            <a:off x="287872" y="3789725"/>
            <a:ext cx="1140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S’informarà als centres dels </a:t>
            </a:r>
            <a:r>
              <a:rPr lang="ca-ES" sz="2000" b="1" dirty="0" err="1"/>
              <a:t>PMDs</a:t>
            </a:r>
            <a:r>
              <a:rPr lang="ca-ES" sz="2000" b="1" dirty="0"/>
              <a:t> i </a:t>
            </a:r>
            <a:r>
              <a:rPr lang="ca-ES" sz="2000" b="1" dirty="0" err="1"/>
              <a:t>PIDs</a:t>
            </a:r>
            <a:r>
              <a:rPr lang="ca-ES" sz="2000" b="1" dirty="0"/>
              <a:t> concedits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5CBB7E-3CE4-4260-B8A4-0429FFE71353}"/>
              </a:ext>
            </a:extLst>
          </p:cNvPr>
          <p:cNvSpPr txBox="1"/>
          <p:nvPr/>
        </p:nvSpPr>
        <p:spPr>
          <a:xfrm>
            <a:off x="304579" y="4432288"/>
            <a:ext cx="11599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Objectius: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/>
              <a:t>Els objectius han de </a:t>
            </a:r>
            <a:r>
              <a:rPr lang="ca-ES" sz="2000" b="1" dirty="0">
                <a:solidFill>
                  <a:srgbClr val="C00000"/>
                </a:solidFill>
              </a:rPr>
              <a:t>suposar/expressar </a:t>
            </a:r>
            <a:r>
              <a:rPr lang="ca-ES" sz="2000" b="1" dirty="0"/>
              <a:t>una millora en qualsevol dels </a:t>
            </a:r>
            <a:r>
              <a:rPr lang="ca-ES" sz="2000" b="1" dirty="0">
                <a:solidFill>
                  <a:srgbClr val="C00000"/>
                </a:solidFill>
              </a:rPr>
              <a:t>components</a:t>
            </a:r>
            <a:r>
              <a:rPr lang="ca-ES" sz="2000" b="1" dirty="0"/>
              <a:t> del </a:t>
            </a:r>
            <a:r>
              <a:rPr lang="ca-ES" sz="2000" b="1" dirty="0">
                <a:solidFill>
                  <a:srgbClr val="C00000"/>
                </a:solidFill>
              </a:rPr>
              <a:t>pla docent </a:t>
            </a:r>
            <a:r>
              <a:rPr lang="ca-ES" sz="2000" b="1" dirty="0"/>
              <a:t>de les assignatures implicades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/>
              <a:t>Els objectius han de vincular-se amb els </a:t>
            </a:r>
            <a:r>
              <a:rPr lang="ca-ES" sz="2000" b="1" dirty="0">
                <a:solidFill>
                  <a:srgbClr val="C00000"/>
                </a:solidFill>
              </a:rPr>
              <a:t>aprenentatges de l’alumnat </a:t>
            </a:r>
            <a:r>
              <a:rPr lang="ca-ES" sz="2000" b="1" dirty="0"/>
              <a:t>implicat que es preveu generar o millorar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EAAAF-87C8-4E31-8113-98860D465D35}"/>
              </a:ext>
            </a:extLst>
          </p:cNvPr>
          <p:cNvSpPr txBox="1"/>
          <p:nvPr/>
        </p:nvSpPr>
        <p:spPr>
          <a:xfrm>
            <a:off x="304579" y="6071072"/>
            <a:ext cx="1159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Resultats previstos</a:t>
            </a:r>
          </a:p>
        </p:txBody>
      </p:sp>
    </p:spTree>
    <p:extLst>
      <p:ext uri="{BB962C8B-B14F-4D97-AF65-F5344CB8AC3E}">
        <p14:creationId xmlns:p14="http://schemas.microsoft.com/office/powerpoint/2010/main" val="12033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21743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COMPONENTS PLA DOCENT ASSIGNATURA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30392D-DF9F-4511-BE92-AFA6E524DA71}"/>
              </a:ext>
            </a:extLst>
          </p:cNvPr>
          <p:cNvSpPr txBox="1"/>
          <p:nvPr/>
        </p:nvSpPr>
        <p:spPr>
          <a:xfrm>
            <a:off x="466506" y="4837640"/>
            <a:ext cx="530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COMPETÈNCIES QUE ES DESENVOLUPEN</a:t>
            </a:r>
            <a:endParaRPr lang="es-ES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961597-882A-4773-BF67-99BD454E437C}"/>
              </a:ext>
            </a:extLst>
          </p:cNvPr>
          <p:cNvSpPr txBox="1"/>
          <p:nvPr/>
        </p:nvSpPr>
        <p:spPr>
          <a:xfrm>
            <a:off x="466506" y="5630512"/>
            <a:ext cx="865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OBJECTIUS D’APRENENTATGE (Coneixements, habilitats, actituds...)</a:t>
            </a:r>
            <a:endParaRPr lang="es-ES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E4E3F8-391B-43AF-874B-C29826C99E4C}"/>
              </a:ext>
            </a:extLst>
          </p:cNvPr>
          <p:cNvSpPr txBox="1"/>
          <p:nvPr/>
        </p:nvSpPr>
        <p:spPr>
          <a:xfrm>
            <a:off x="490820" y="2986235"/>
            <a:ext cx="215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METODOLOGIA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DC0422-6A6D-4DFA-AA16-94DFB25EF614}"/>
              </a:ext>
            </a:extLst>
          </p:cNvPr>
          <p:cNvSpPr txBox="1"/>
          <p:nvPr/>
        </p:nvSpPr>
        <p:spPr>
          <a:xfrm>
            <a:off x="490820" y="3805329"/>
            <a:ext cx="165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AVALUACIÓ</a:t>
            </a:r>
            <a:endParaRPr lang="es-ES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09D127-6088-412E-A6EA-D9254AC0360F}"/>
              </a:ext>
            </a:extLst>
          </p:cNvPr>
          <p:cNvSpPr txBox="1"/>
          <p:nvPr/>
        </p:nvSpPr>
        <p:spPr>
          <a:xfrm>
            <a:off x="10025272" y="4036161"/>
            <a:ext cx="1675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INNOVACIÓ</a:t>
            </a:r>
          </a:p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DOCENT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1ACE2ED7-3A3C-489B-AE47-91F8867318CD}"/>
              </a:ext>
            </a:extLst>
          </p:cNvPr>
          <p:cNvSpPr/>
          <p:nvPr/>
        </p:nvSpPr>
        <p:spPr>
          <a:xfrm flipH="1">
            <a:off x="9344843" y="2610036"/>
            <a:ext cx="345255" cy="3680372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E47FE25A-7DDF-4B80-9DD6-029328A3A468}"/>
              </a:ext>
            </a:extLst>
          </p:cNvPr>
          <p:cNvSpPr/>
          <p:nvPr/>
        </p:nvSpPr>
        <p:spPr>
          <a:xfrm flipH="1">
            <a:off x="2972540" y="2827036"/>
            <a:ext cx="345255" cy="1614079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569320B-5A48-4CBA-9B80-76125985A844}"/>
              </a:ext>
            </a:extLst>
          </p:cNvPr>
          <p:cNvSpPr txBox="1"/>
          <p:nvPr/>
        </p:nvSpPr>
        <p:spPr>
          <a:xfrm>
            <a:off x="3696724" y="3249373"/>
            <a:ext cx="1357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MILLORA</a:t>
            </a:r>
          </a:p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DOCENT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158D785-3A85-48D0-961B-D815E1444672}"/>
              </a:ext>
            </a:extLst>
          </p:cNvPr>
          <p:cNvSpPr txBox="1"/>
          <p:nvPr/>
        </p:nvSpPr>
        <p:spPr>
          <a:xfrm>
            <a:off x="402068" y="879779"/>
            <a:ext cx="73716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PROCÉS D’AVALUACIÓ PER LA CAIDUB</a:t>
            </a: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5A136822-825F-4F1D-B9B0-DAA01D343052}"/>
              </a:ext>
            </a:extLst>
          </p:cNvPr>
          <p:cNvSpPr/>
          <p:nvPr/>
        </p:nvSpPr>
        <p:spPr>
          <a:xfrm>
            <a:off x="2821458" y="2375344"/>
            <a:ext cx="351104" cy="1476374"/>
          </a:xfrm>
          <a:prstGeom prst="leftBrace">
            <a:avLst>
              <a:gd name="adj1" fmla="val 28417"/>
              <a:gd name="adj2" fmla="val 506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4CD0977-3B54-4F00-852D-644A3C4D4B2C}"/>
              </a:ext>
            </a:extLst>
          </p:cNvPr>
          <p:cNvSpPr txBox="1"/>
          <p:nvPr/>
        </p:nvSpPr>
        <p:spPr>
          <a:xfrm>
            <a:off x="9759921" y="2451811"/>
            <a:ext cx="1952875" cy="13234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 condicionants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NO</a:t>
            </a:r>
          </a:p>
        </p:txBody>
      </p:sp>
      <p:sp>
        <p:nvSpPr>
          <p:cNvPr id="4" name="Fletxa: dreta 3">
            <a:extLst>
              <a:ext uri="{FF2B5EF4-FFF2-40B4-BE49-F238E27FC236}">
                <a16:creationId xmlns:a16="http://schemas.microsoft.com/office/drawing/2014/main" id="{07F4F729-A012-42B0-B882-F1799579CBB8}"/>
              </a:ext>
            </a:extLst>
          </p:cNvPr>
          <p:cNvSpPr/>
          <p:nvPr/>
        </p:nvSpPr>
        <p:spPr>
          <a:xfrm>
            <a:off x="7856738" y="1100831"/>
            <a:ext cx="1154097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AC2CF68-BAD7-4F4E-9C21-DFEDB33BC643}"/>
              </a:ext>
            </a:extLst>
          </p:cNvPr>
          <p:cNvSpPr txBox="1"/>
          <p:nvPr/>
        </p:nvSpPr>
        <p:spPr>
          <a:xfrm>
            <a:off x="9093872" y="905184"/>
            <a:ext cx="232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8 </a:t>
            </a:r>
            <a:r>
              <a:rPr lang="en-US" sz="3600" b="1" dirty="0" err="1"/>
              <a:t>membres</a:t>
            </a:r>
            <a:endParaRPr lang="en-US" sz="3600" b="1" dirty="0"/>
          </a:p>
        </p:txBody>
      </p:sp>
      <p:sp>
        <p:nvSpPr>
          <p:cNvPr id="30" name="CuadroTexto 5">
            <a:extLst>
              <a:ext uri="{FF2B5EF4-FFF2-40B4-BE49-F238E27FC236}">
                <a16:creationId xmlns:a16="http://schemas.microsoft.com/office/drawing/2014/main" id="{1A579DE5-35CD-48B4-9A7E-6B05B1BE6119}"/>
              </a:ext>
            </a:extLst>
          </p:cNvPr>
          <p:cNvSpPr txBox="1"/>
          <p:nvPr/>
        </p:nvSpPr>
        <p:spPr>
          <a:xfrm>
            <a:off x="402068" y="1731885"/>
            <a:ext cx="1431289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1</a:t>
            </a:r>
          </a:p>
        </p:txBody>
      </p:sp>
      <p:sp>
        <p:nvSpPr>
          <p:cNvPr id="32" name="QuadreDeText 31">
            <a:extLst>
              <a:ext uri="{FF2B5EF4-FFF2-40B4-BE49-F238E27FC236}">
                <a16:creationId xmlns:a16="http://schemas.microsoft.com/office/drawing/2014/main" id="{4F3F0B9B-4DB7-4680-8F56-42FD0751F325}"/>
              </a:ext>
            </a:extLst>
          </p:cNvPr>
          <p:cNvSpPr txBox="1"/>
          <p:nvPr/>
        </p:nvSpPr>
        <p:spPr>
          <a:xfrm>
            <a:off x="228970" y="2913476"/>
            <a:ext cx="21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Proposta</a:t>
            </a:r>
            <a:r>
              <a:rPr lang="en-US" sz="2000" b="1" dirty="0"/>
              <a:t> PMD/PID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F5B724C2-0436-4046-8D7A-C8EB233791B0}"/>
              </a:ext>
            </a:extLst>
          </p:cNvPr>
          <p:cNvSpPr txBox="1"/>
          <p:nvPr/>
        </p:nvSpPr>
        <p:spPr>
          <a:xfrm>
            <a:off x="3346881" y="2472688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1</a:t>
            </a:r>
          </a:p>
        </p:txBody>
      </p:sp>
      <p:sp>
        <p:nvSpPr>
          <p:cNvPr id="37" name="QuadreDeText 36">
            <a:extLst>
              <a:ext uri="{FF2B5EF4-FFF2-40B4-BE49-F238E27FC236}">
                <a16:creationId xmlns:a16="http://schemas.microsoft.com/office/drawing/2014/main" id="{466AE50C-CB7D-4EAB-8ABC-A0A2B8BA89D6}"/>
              </a:ext>
            </a:extLst>
          </p:cNvPr>
          <p:cNvSpPr txBox="1"/>
          <p:nvPr/>
        </p:nvSpPr>
        <p:spPr>
          <a:xfrm>
            <a:off x="3346881" y="3313586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2</a:t>
            </a:r>
          </a:p>
        </p:txBody>
      </p:sp>
      <p:sp>
        <p:nvSpPr>
          <p:cNvPr id="13" name="Fletxa: dreta 12">
            <a:extLst>
              <a:ext uri="{FF2B5EF4-FFF2-40B4-BE49-F238E27FC236}">
                <a16:creationId xmlns:a16="http://schemas.microsoft.com/office/drawing/2014/main" id="{E918845D-BE54-4429-B60C-E03ABF45405A}"/>
              </a:ext>
            </a:extLst>
          </p:cNvPr>
          <p:cNvSpPr/>
          <p:nvPr/>
        </p:nvSpPr>
        <p:spPr>
          <a:xfrm>
            <a:off x="5746166" y="2601116"/>
            <a:ext cx="967666" cy="11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B60E428E-3C82-4AFD-BC82-A187CE8E907C}"/>
              </a:ext>
            </a:extLst>
          </p:cNvPr>
          <p:cNvSpPr txBox="1"/>
          <p:nvPr/>
        </p:nvSpPr>
        <p:spPr>
          <a:xfrm>
            <a:off x="6888151" y="2472688"/>
            <a:ext cx="19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Informe Individual</a:t>
            </a:r>
          </a:p>
        </p:txBody>
      </p:sp>
      <p:sp>
        <p:nvSpPr>
          <p:cNvPr id="41" name="Fletxa: dreta 40">
            <a:extLst>
              <a:ext uri="{FF2B5EF4-FFF2-40B4-BE49-F238E27FC236}">
                <a16:creationId xmlns:a16="http://schemas.microsoft.com/office/drawing/2014/main" id="{6C9172CC-E140-4A62-963D-3EEA4B25FCB0}"/>
              </a:ext>
            </a:extLst>
          </p:cNvPr>
          <p:cNvSpPr/>
          <p:nvPr/>
        </p:nvSpPr>
        <p:spPr>
          <a:xfrm>
            <a:off x="5746166" y="3442014"/>
            <a:ext cx="967666" cy="11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QuadreDeText 43">
            <a:extLst>
              <a:ext uri="{FF2B5EF4-FFF2-40B4-BE49-F238E27FC236}">
                <a16:creationId xmlns:a16="http://schemas.microsoft.com/office/drawing/2014/main" id="{A3DA31BF-12CE-47D6-ACD9-49EF5AF1BD21}"/>
              </a:ext>
            </a:extLst>
          </p:cNvPr>
          <p:cNvSpPr txBox="1"/>
          <p:nvPr/>
        </p:nvSpPr>
        <p:spPr>
          <a:xfrm>
            <a:off x="6918305" y="3313585"/>
            <a:ext cx="19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Informe Individual</a:t>
            </a:r>
          </a:p>
        </p:txBody>
      </p:sp>
      <p:sp>
        <p:nvSpPr>
          <p:cNvPr id="45" name="CuadroTexto 5">
            <a:extLst>
              <a:ext uri="{FF2B5EF4-FFF2-40B4-BE49-F238E27FC236}">
                <a16:creationId xmlns:a16="http://schemas.microsoft.com/office/drawing/2014/main" id="{144EBF45-96A3-4CE0-965B-E80E2C119EC9}"/>
              </a:ext>
            </a:extLst>
          </p:cNvPr>
          <p:cNvSpPr txBox="1"/>
          <p:nvPr/>
        </p:nvSpPr>
        <p:spPr>
          <a:xfrm>
            <a:off x="402067" y="3974719"/>
            <a:ext cx="1431289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2</a:t>
            </a:r>
          </a:p>
        </p:txBody>
      </p:sp>
      <p:sp>
        <p:nvSpPr>
          <p:cNvPr id="46" name="Abrir llave 39">
            <a:extLst>
              <a:ext uri="{FF2B5EF4-FFF2-40B4-BE49-F238E27FC236}">
                <a16:creationId xmlns:a16="http://schemas.microsoft.com/office/drawing/2014/main" id="{4C1F2D38-AE0B-48C3-B81C-C35A7D82CDF2}"/>
              </a:ext>
            </a:extLst>
          </p:cNvPr>
          <p:cNvSpPr/>
          <p:nvPr/>
        </p:nvSpPr>
        <p:spPr>
          <a:xfrm>
            <a:off x="2821458" y="4322654"/>
            <a:ext cx="351104" cy="1476374"/>
          </a:xfrm>
          <a:prstGeom prst="leftBrace">
            <a:avLst>
              <a:gd name="adj1" fmla="val 28417"/>
              <a:gd name="adj2" fmla="val 506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889E6D31-7913-4211-9AB9-DBA0C1FECBF7}"/>
              </a:ext>
            </a:extLst>
          </p:cNvPr>
          <p:cNvSpPr txBox="1"/>
          <p:nvPr/>
        </p:nvSpPr>
        <p:spPr>
          <a:xfrm>
            <a:off x="228970" y="4860786"/>
            <a:ext cx="21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Proposta</a:t>
            </a:r>
            <a:r>
              <a:rPr lang="en-US" sz="2000" b="1" dirty="0"/>
              <a:t> PMD/PID</a:t>
            </a:r>
          </a:p>
        </p:txBody>
      </p:sp>
      <p:sp>
        <p:nvSpPr>
          <p:cNvPr id="49" name="QuadreDeText 48">
            <a:extLst>
              <a:ext uri="{FF2B5EF4-FFF2-40B4-BE49-F238E27FC236}">
                <a16:creationId xmlns:a16="http://schemas.microsoft.com/office/drawing/2014/main" id="{4CD706C7-8F3B-4974-8935-CA761C54DD12}"/>
              </a:ext>
            </a:extLst>
          </p:cNvPr>
          <p:cNvSpPr txBox="1"/>
          <p:nvPr/>
        </p:nvSpPr>
        <p:spPr>
          <a:xfrm>
            <a:off x="3346881" y="4419998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1</a:t>
            </a:r>
          </a:p>
        </p:txBody>
      </p:sp>
      <p:sp>
        <p:nvSpPr>
          <p:cNvPr id="50" name="QuadreDeText 49">
            <a:extLst>
              <a:ext uri="{FF2B5EF4-FFF2-40B4-BE49-F238E27FC236}">
                <a16:creationId xmlns:a16="http://schemas.microsoft.com/office/drawing/2014/main" id="{A18EF8FB-D9AF-43ED-8645-80A28A8DD111}"/>
              </a:ext>
            </a:extLst>
          </p:cNvPr>
          <p:cNvSpPr txBox="1"/>
          <p:nvPr/>
        </p:nvSpPr>
        <p:spPr>
          <a:xfrm>
            <a:off x="3346881" y="5260896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2</a:t>
            </a:r>
          </a:p>
        </p:txBody>
      </p:sp>
      <p:sp>
        <p:nvSpPr>
          <p:cNvPr id="54" name="Fletxa: dreta 53">
            <a:extLst>
              <a:ext uri="{FF2B5EF4-FFF2-40B4-BE49-F238E27FC236}">
                <a16:creationId xmlns:a16="http://schemas.microsoft.com/office/drawing/2014/main" id="{14439DCA-CDB9-48F3-B843-AC23E7F47D9A}"/>
              </a:ext>
            </a:extLst>
          </p:cNvPr>
          <p:cNvSpPr/>
          <p:nvPr/>
        </p:nvSpPr>
        <p:spPr>
          <a:xfrm>
            <a:off x="5746166" y="4911694"/>
            <a:ext cx="967666" cy="11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E1AA9001-4B66-49B1-A8D6-AC54A99FA0B1}"/>
              </a:ext>
            </a:extLst>
          </p:cNvPr>
          <p:cNvSpPr txBox="1"/>
          <p:nvPr/>
        </p:nvSpPr>
        <p:spPr>
          <a:xfrm>
            <a:off x="6918305" y="4791113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/>
              <a:t>Informe Conjunt</a:t>
            </a:r>
          </a:p>
        </p:txBody>
      </p:sp>
      <p:cxnSp>
        <p:nvCxnSpPr>
          <p:cNvPr id="22" name="Connector de fletxa recta 21">
            <a:extLst>
              <a:ext uri="{FF2B5EF4-FFF2-40B4-BE49-F238E27FC236}">
                <a16:creationId xmlns:a16="http://schemas.microsoft.com/office/drawing/2014/main" id="{C7902440-D39B-4E88-A682-83E75A53BA76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4412526" y="4789330"/>
            <a:ext cx="0" cy="47156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46">
            <a:extLst>
              <a:ext uri="{FF2B5EF4-FFF2-40B4-BE49-F238E27FC236}">
                <a16:creationId xmlns:a16="http://schemas.microsoft.com/office/drawing/2014/main" id="{BF002229-CCE2-4DB2-B4FD-BEA7C5BBFF12}"/>
              </a:ext>
            </a:extLst>
          </p:cNvPr>
          <p:cNvSpPr txBox="1"/>
          <p:nvPr/>
        </p:nvSpPr>
        <p:spPr>
          <a:xfrm>
            <a:off x="9759920" y="4306211"/>
            <a:ext cx="1952875" cy="13234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rgbClr val="C00000"/>
                </a:solidFill>
              </a:rPr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rgbClr val="C00000"/>
                </a:solidFill>
              </a:rPr>
              <a:t>SI condicionants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57" name="QuadreDeText 56">
            <a:extLst>
              <a:ext uri="{FF2B5EF4-FFF2-40B4-BE49-F238E27FC236}">
                <a16:creationId xmlns:a16="http://schemas.microsoft.com/office/drawing/2014/main" id="{2917A707-ECB5-4822-946A-C209FDD13EC7}"/>
              </a:ext>
            </a:extLst>
          </p:cNvPr>
          <p:cNvSpPr txBox="1"/>
          <p:nvPr/>
        </p:nvSpPr>
        <p:spPr>
          <a:xfrm>
            <a:off x="3346880" y="6103704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3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94DFCBD0-7F13-40F6-A0D6-5BFC282E7DF0}"/>
              </a:ext>
            </a:extLst>
          </p:cNvPr>
          <p:cNvSpPr txBox="1"/>
          <p:nvPr/>
        </p:nvSpPr>
        <p:spPr>
          <a:xfrm>
            <a:off x="1325328" y="6103704"/>
            <a:ext cx="191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 no hi ha accord:</a:t>
            </a:r>
          </a:p>
        </p:txBody>
      </p:sp>
    </p:spTree>
    <p:extLst>
      <p:ext uri="{BB962C8B-B14F-4D97-AF65-F5344CB8AC3E}">
        <p14:creationId xmlns:p14="http://schemas.microsoft.com/office/powerpoint/2010/main" val="10409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  <p:bldP spid="4" grpId="0" animBg="1"/>
      <p:bldP spid="5" grpId="0"/>
      <p:bldP spid="30" grpId="0" animBg="1"/>
      <p:bldP spid="32" grpId="0"/>
      <p:bldP spid="7" grpId="0"/>
      <p:bldP spid="37" grpId="0"/>
      <p:bldP spid="13" grpId="0" animBg="1"/>
      <p:bldP spid="38" grpId="0"/>
      <p:bldP spid="41" grpId="0" animBg="1"/>
      <p:bldP spid="44" grpId="0"/>
      <p:bldP spid="45" grpId="0" animBg="1"/>
      <p:bldP spid="46" grpId="0" animBg="1"/>
      <p:bldP spid="48" grpId="0"/>
      <p:bldP spid="49" grpId="0"/>
      <p:bldP spid="50" grpId="0"/>
      <p:bldP spid="54" grpId="0" animBg="1"/>
      <p:bldP spid="55" grpId="0"/>
      <p:bldP spid="56" grpId="0" animBg="1"/>
      <p:bldP spid="57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158D785-3A85-48D0-961B-D815E1444672}"/>
              </a:ext>
            </a:extLst>
          </p:cNvPr>
          <p:cNvSpPr txBox="1"/>
          <p:nvPr/>
        </p:nvSpPr>
        <p:spPr>
          <a:xfrm>
            <a:off x="402068" y="879779"/>
            <a:ext cx="73716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PROCÉS D’AVALUACIÓ PER LA CAIDUB</a:t>
            </a:r>
          </a:p>
        </p:txBody>
      </p:sp>
      <p:sp>
        <p:nvSpPr>
          <p:cNvPr id="4" name="Fletxa: dreta 3">
            <a:extLst>
              <a:ext uri="{FF2B5EF4-FFF2-40B4-BE49-F238E27FC236}">
                <a16:creationId xmlns:a16="http://schemas.microsoft.com/office/drawing/2014/main" id="{07F4F729-A012-42B0-B882-F1799579CBB8}"/>
              </a:ext>
            </a:extLst>
          </p:cNvPr>
          <p:cNvSpPr/>
          <p:nvPr/>
        </p:nvSpPr>
        <p:spPr>
          <a:xfrm>
            <a:off x="7856738" y="1100831"/>
            <a:ext cx="1154097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AC2CF68-BAD7-4F4E-9C21-DFEDB33BC643}"/>
              </a:ext>
            </a:extLst>
          </p:cNvPr>
          <p:cNvSpPr txBox="1"/>
          <p:nvPr/>
        </p:nvSpPr>
        <p:spPr>
          <a:xfrm>
            <a:off x="9383697" y="928585"/>
            <a:ext cx="232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9 </a:t>
            </a:r>
            <a:r>
              <a:rPr lang="en-US" sz="3600" b="1" dirty="0" err="1"/>
              <a:t>membres</a:t>
            </a:r>
            <a:endParaRPr lang="en-US" sz="3600" b="1" dirty="0"/>
          </a:p>
        </p:txBody>
      </p:sp>
      <p:sp>
        <p:nvSpPr>
          <p:cNvPr id="30" name="CuadroTexto 5">
            <a:extLst>
              <a:ext uri="{FF2B5EF4-FFF2-40B4-BE49-F238E27FC236}">
                <a16:creationId xmlns:a16="http://schemas.microsoft.com/office/drawing/2014/main" id="{1A579DE5-35CD-48B4-9A7E-6B05B1BE6119}"/>
              </a:ext>
            </a:extLst>
          </p:cNvPr>
          <p:cNvSpPr txBox="1"/>
          <p:nvPr/>
        </p:nvSpPr>
        <p:spPr>
          <a:xfrm>
            <a:off x="402068" y="1731885"/>
            <a:ext cx="1431289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3</a:t>
            </a:r>
          </a:p>
        </p:txBody>
      </p:sp>
      <p:sp>
        <p:nvSpPr>
          <p:cNvPr id="46" name="Abrir llave 39">
            <a:extLst>
              <a:ext uri="{FF2B5EF4-FFF2-40B4-BE49-F238E27FC236}">
                <a16:creationId xmlns:a16="http://schemas.microsoft.com/office/drawing/2014/main" id="{4C1F2D38-AE0B-48C3-B81C-C35A7D82CDF2}"/>
              </a:ext>
            </a:extLst>
          </p:cNvPr>
          <p:cNvSpPr/>
          <p:nvPr/>
        </p:nvSpPr>
        <p:spPr>
          <a:xfrm>
            <a:off x="2821459" y="3370757"/>
            <a:ext cx="351104" cy="1476374"/>
          </a:xfrm>
          <a:prstGeom prst="leftBrace">
            <a:avLst>
              <a:gd name="adj1" fmla="val 28417"/>
              <a:gd name="adj2" fmla="val 506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889E6D31-7913-4211-9AB9-DBA0C1FECBF7}"/>
              </a:ext>
            </a:extLst>
          </p:cNvPr>
          <p:cNvSpPr txBox="1"/>
          <p:nvPr/>
        </p:nvSpPr>
        <p:spPr>
          <a:xfrm>
            <a:off x="228971" y="3908889"/>
            <a:ext cx="21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Proposta</a:t>
            </a:r>
            <a:r>
              <a:rPr lang="en-US" sz="2000" b="1" dirty="0"/>
              <a:t> PMD/PID</a:t>
            </a:r>
          </a:p>
          <a:p>
            <a:r>
              <a:rPr lang="en-US" sz="2000" b="1" dirty="0" err="1"/>
              <a:t>Modificada</a:t>
            </a:r>
            <a:endParaRPr lang="en-US" sz="2000" b="1" dirty="0"/>
          </a:p>
        </p:txBody>
      </p:sp>
      <p:sp>
        <p:nvSpPr>
          <p:cNvPr id="49" name="QuadreDeText 48">
            <a:extLst>
              <a:ext uri="{FF2B5EF4-FFF2-40B4-BE49-F238E27FC236}">
                <a16:creationId xmlns:a16="http://schemas.microsoft.com/office/drawing/2014/main" id="{4CD706C7-8F3B-4974-8935-CA761C54DD12}"/>
              </a:ext>
            </a:extLst>
          </p:cNvPr>
          <p:cNvSpPr txBox="1"/>
          <p:nvPr/>
        </p:nvSpPr>
        <p:spPr>
          <a:xfrm>
            <a:off x="3346882" y="3468101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1</a:t>
            </a:r>
          </a:p>
        </p:txBody>
      </p:sp>
      <p:sp>
        <p:nvSpPr>
          <p:cNvPr id="50" name="QuadreDeText 49">
            <a:extLst>
              <a:ext uri="{FF2B5EF4-FFF2-40B4-BE49-F238E27FC236}">
                <a16:creationId xmlns:a16="http://schemas.microsoft.com/office/drawing/2014/main" id="{A18EF8FB-D9AF-43ED-8645-80A28A8DD111}"/>
              </a:ext>
            </a:extLst>
          </p:cNvPr>
          <p:cNvSpPr txBox="1"/>
          <p:nvPr/>
        </p:nvSpPr>
        <p:spPr>
          <a:xfrm>
            <a:off x="3346882" y="4308999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Avaluador</a:t>
            </a:r>
            <a:r>
              <a:rPr lang="en-US" b="1" dirty="0"/>
              <a:t> CAIDUB 2</a:t>
            </a:r>
          </a:p>
        </p:txBody>
      </p:sp>
      <p:sp>
        <p:nvSpPr>
          <p:cNvPr id="54" name="Fletxa: dreta 53">
            <a:extLst>
              <a:ext uri="{FF2B5EF4-FFF2-40B4-BE49-F238E27FC236}">
                <a16:creationId xmlns:a16="http://schemas.microsoft.com/office/drawing/2014/main" id="{14439DCA-CDB9-48F3-B843-AC23E7F47D9A}"/>
              </a:ext>
            </a:extLst>
          </p:cNvPr>
          <p:cNvSpPr/>
          <p:nvPr/>
        </p:nvSpPr>
        <p:spPr>
          <a:xfrm>
            <a:off x="5746167" y="3959797"/>
            <a:ext cx="967666" cy="11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E1AA9001-4B66-49B1-A8D6-AC54A99FA0B1}"/>
              </a:ext>
            </a:extLst>
          </p:cNvPr>
          <p:cNvSpPr txBox="1"/>
          <p:nvPr/>
        </p:nvSpPr>
        <p:spPr>
          <a:xfrm>
            <a:off x="6918306" y="3839216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/>
              <a:t>Informe Conjunt</a:t>
            </a:r>
          </a:p>
        </p:txBody>
      </p:sp>
      <p:cxnSp>
        <p:nvCxnSpPr>
          <p:cNvPr id="22" name="Connector de fletxa recta 21">
            <a:extLst>
              <a:ext uri="{FF2B5EF4-FFF2-40B4-BE49-F238E27FC236}">
                <a16:creationId xmlns:a16="http://schemas.microsoft.com/office/drawing/2014/main" id="{C7902440-D39B-4E88-A682-83E75A53BA76}"/>
              </a:ext>
            </a:extLst>
          </p:cNvPr>
          <p:cNvCxnSpPr>
            <a:stCxn id="49" idx="2"/>
            <a:endCxn id="50" idx="0"/>
          </p:cNvCxnSpPr>
          <p:nvPr/>
        </p:nvCxnSpPr>
        <p:spPr>
          <a:xfrm>
            <a:off x="4412527" y="3837433"/>
            <a:ext cx="0" cy="47156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46">
            <a:extLst>
              <a:ext uri="{FF2B5EF4-FFF2-40B4-BE49-F238E27FC236}">
                <a16:creationId xmlns:a16="http://schemas.microsoft.com/office/drawing/2014/main" id="{BF002229-CCE2-4DB2-B4FD-BEA7C5BBFF12}"/>
              </a:ext>
            </a:extLst>
          </p:cNvPr>
          <p:cNvSpPr txBox="1"/>
          <p:nvPr/>
        </p:nvSpPr>
        <p:spPr>
          <a:xfrm>
            <a:off x="9697777" y="3600535"/>
            <a:ext cx="1952875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rgbClr val="C00000"/>
                </a:solidFill>
              </a:rPr>
              <a:t>SI</a:t>
            </a:r>
          </a:p>
          <a:p>
            <a:endParaRPr lang="ca-E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396F0C91-30F5-4229-9273-3127EBBFFB69}"/>
              </a:ext>
            </a:extLst>
          </p:cNvPr>
          <p:cNvSpPr txBox="1"/>
          <p:nvPr/>
        </p:nvSpPr>
        <p:spPr>
          <a:xfrm>
            <a:off x="2421686" y="1850107"/>
            <a:ext cx="36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Projectes</a:t>
            </a:r>
            <a:r>
              <a:rPr lang="en-US" b="1" dirty="0"/>
              <a:t> </a:t>
            </a:r>
            <a:r>
              <a:rPr lang="en-US" b="1" dirty="0" err="1"/>
              <a:t>amb</a:t>
            </a:r>
            <a:r>
              <a:rPr lang="en-US" b="1" dirty="0"/>
              <a:t> Si </a:t>
            </a:r>
            <a:r>
              <a:rPr lang="en-US" b="1" dirty="0" err="1"/>
              <a:t>amb</a:t>
            </a:r>
            <a:r>
              <a:rPr lang="en-US" b="1" dirty="0"/>
              <a:t> </a:t>
            </a:r>
            <a:r>
              <a:rPr lang="en-US" b="1" dirty="0" err="1"/>
              <a:t>condicionants</a:t>
            </a:r>
            <a:endParaRPr lang="en-US" b="1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9C9BE4A8-91C5-4994-BEEB-86D25F85751E}"/>
              </a:ext>
            </a:extLst>
          </p:cNvPr>
          <p:cNvSpPr txBox="1"/>
          <p:nvPr/>
        </p:nvSpPr>
        <p:spPr>
          <a:xfrm>
            <a:off x="845805" y="2582729"/>
            <a:ext cx="682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L’equip</a:t>
            </a:r>
            <a:r>
              <a:rPr lang="en-US" b="1" dirty="0"/>
              <a:t> pot </a:t>
            </a:r>
            <a:r>
              <a:rPr lang="en-US" b="1" dirty="0" err="1"/>
              <a:t>millorar</a:t>
            </a:r>
            <a:r>
              <a:rPr lang="en-US" b="1" dirty="0"/>
              <a:t> la </a:t>
            </a:r>
            <a:r>
              <a:rPr lang="en-US" b="1" dirty="0" err="1"/>
              <a:t>proposta</a:t>
            </a:r>
            <a:r>
              <a:rPr lang="en-US" b="1" dirty="0"/>
              <a:t> </a:t>
            </a:r>
            <a:r>
              <a:rPr lang="en-US" b="1" dirty="0" err="1"/>
              <a:t>seguint</a:t>
            </a:r>
            <a:r>
              <a:rPr lang="en-US" b="1" dirty="0"/>
              <a:t> les </a:t>
            </a:r>
            <a:r>
              <a:rPr lang="en-US" b="1" dirty="0" err="1"/>
              <a:t>suggerencies</a:t>
            </a:r>
            <a:r>
              <a:rPr lang="en-US" b="1" dirty="0"/>
              <a:t> de la CAIDUB</a:t>
            </a:r>
          </a:p>
        </p:txBody>
      </p:sp>
    </p:spTree>
    <p:extLst>
      <p:ext uri="{BB962C8B-B14F-4D97-AF65-F5344CB8AC3E}">
        <p14:creationId xmlns:p14="http://schemas.microsoft.com/office/powerpoint/2010/main" val="23745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0" grpId="0"/>
      <p:bldP spid="54" grpId="0" animBg="1"/>
      <p:bldP spid="55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930440" y="0"/>
            <a:ext cx="58945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FUTUR INNOVACIÓ DOCENT A LA UB</a:t>
            </a:r>
          </a:p>
          <a:p>
            <a:endParaRPr lang="es-ES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ED112CE0-F39E-4FA7-A35A-4818F6B3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3740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ca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a-ES" altLang="ca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6" name="Taula 25">
            <a:extLst>
              <a:ext uri="{FF2B5EF4-FFF2-40B4-BE49-F238E27FC236}">
                <a16:creationId xmlns:a16="http://schemas.microsoft.com/office/drawing/2014/main" id="{E531A2B8-B063-4A9B-A6FA-69E9935C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15573"/>
              </p:ext>
            </p:extLst>
          </p:nvPr>
        </p:nvGraphicFramePr>
        <p:xfrm>
          <a:off x="599015" y="2962861"/>
          <a:ext cx="8150696" cy="12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260">
                  <a:extLst>
                    <a:ext uri="{9D8B030D-6E8A-4147-A177-3AD203B41FA5}">
                      <a16:colId xmlns:a16="http://schemas.microsoft.com/office/drawing/2014/main" val="952056037"/>
                    </a:ext>
                  </a:extLst>
                </a:gridCol>
                <a:gridCol w="2316867">
                  <a:extLst>
                    <a:ext uri="{9D8B030D-6E8A-4147-A177-3AD203B41FA5}">
                      <a16:colId xmlns:a16="http://schemas.microsoft.com/office/drawing/2014/main" val="3572893740"/>
                    </a:ext>
                  </a:extLst>
                </a:gridCol>
                <a:gridCol w="2086569">
                  <a:extLst>
                    <a:ext uri="{9D8B030D-6E8A-4147-A177-3AD203B41FA5}">
                      <a16:colId xmlns:a16="http://schemas.microsoft.com/office/drawing/2014/main" val="2790410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 2022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Convocatòria PMD</a:t>
                      </a:r>
                      <a:endParaRPr lang="ca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Convocatòria PID</a:t>
                      </a:r>
                      <a:endParaRPr lang="ca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79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Propostes presentades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34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57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621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Reconegudes com a Projecte</a:t>
                      </a:r>
                      <a:endParaRPr lang="ca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21 (62%)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38 (67%)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00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No reconegudes com a Projecte</a:t>
                      </a:r>
                      <a:endParaRPr lang="ca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13 (38%)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19 (33%)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54408"/>
                  </a:ext>
                </a:extLst>
              </a:tr>
            </a:tbl>
          </a:graphicData>
        </a:graphic>
      </p:graphicFrame>
      <p:graphicFrame>
        <p:nvGraphicFramePr>
          <p:cNvPr id="11" name="Taula 10">
            <a:extLst>
              <a:ext uri="{FF2B5EF4-FFF2-40B4-BE49-F238E27FC236}">
                <a16:creationId xmlns:a16="http://schemas.microsoft.com/office/drawing/2014/main" id="{5F0F17F0-3AD9-40A4-A158-79164D20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14516"/>
              </p:ext>
            </p:extLst>
          </p:nvPr>
        </p:nvGraphicFramePr>
        <p:xfrm>
          <a:off x="599015" y="1585920"/>
          <a:ext cx="8150696" cy="1000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151">
                  <a:extLst>
                    <a:ext uri="{9D8B030D-6E8A-4147-A177-3AD203B41FA5}">
                      <a16:colId xmlns:a16="http://schemas.microsoft.com/office/drawing/2014/main" val="3812811145"/>
                    </a:ext>
                  </a:extLst>
                </a:gridCol>
                <a:gridCol w="1402910">
                  <a:extLst>
                    <a:ext uri="{9D8B030D-6E8A-4147-A177-3AD203B41FA5}">
                      <a16:colId xmlns:a16="http://schemas.microsoft.com/office/drawing/2014/main" val="1871244688"/>
                    </a:ext>
                  </a:extLst>
                </a:gridCol>
                <a:gridCol w="1725330">
                  <a:extLst>
                    <a:ext uri="{9D8B030D-6E8A-4147-A177-3AD203B41FA5}">
                      <a16:colId xmlns:a16="http://schemas.microsoft.com/office/drawing/2014/main" val="2765374864"/>
                    </a:ext>
                  </a:extLst>
                </a:gridCol>
                <a:gridCol w="1741642">
                  <a:extLst>
                    <a:ext uri="{9D8B030D-6E8A-4147-A177-3AD203B41FA5}">
                      <a16:colId xmlns:a16="http://schemas.microsoft.com/office/drawing/2014/main" val="2873178927"/>
                    </a:ext>
                  </a:extLst>
                </a:gridCol>
                <a:gridCol w="1788663">
                  <a:extLst>
                    <a:ext uri="{9D8B030D-6E8A-4147-A177-3AD203B41FA5}">
                      <a16:colId xmlns:a16="http://schemas.microsoft.com/office/drawing/2014/main" val="4246130704"/>
                    </a:ext>
                  </a:extLst>
                </a:gridCol>
              </a:tblGrid>
              <a:tr h="3284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 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2019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2021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2022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972642"/>
                  </a:ext>
                </a:extLst>
              </a:tr>
              <a:tr h="672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Propostes reconegudes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(81%)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39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(58%)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59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(65%)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811649"/>
                  </a:ext>
                </a:extLst>
              </a:tr>
            </a:tbl>
          </a:graphicData>
        </a:graphic>
      </p:graphicFrame>
      <p:graphicFrame>
        <p:nvGraphicFramePr>
          <p:cNvPr id="21" name="Taula 20">
            <a:extLst>
              <a:ext uri="{FF2B5EF4-FFF2-40B4-BE49-F238E27FC236}">
                <a16:creationId xmlns:a16="http://schemas.microsoft.com/office/drawing/2014/main" id="{5F0F17F0-3AD9-40A4-A158-79164D20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57438"/>
              </p:ext>
            </p:extLst>
          </p:nvPr>
        </p:nvGraphicFramePr>
        <p:xfrm>
          <a:off x="599015" y="917177"/>
          <a:ext cx="8150696" cy="1000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151">
                  <a:extLst>
                    <a:ext uri="{9D8B030D-6E8A-4147-A177-3AD203B41FA5}">
                      <a16:colId xmlns:a16="http://schemas.microsoft.com/office/drawing/2014/main" val="3812811145"/>
                    </a:ext>
                  </a:extLst>
                </a:gridCol>
                <a:gridCol w="1402910">
                  <a:extLst>
                    <a:ext uri="{9D8B030D-6E8A-4147-A177-3AD203B41FA5}">
                      <a16:colId xmlns:a16="http://schemas.microsoft.com/office/drawing/2014/main" val="1871244688"/>
                    </a:ext>
                  </a:extLst>
                </a:gridCol>
                <a:gridCol w="1725330">
                  <a:extLst>
                    <a:ext uri="{9D8B030D-6E8A-4147-A177-3AD203B41FA5}">
                      <a16:colId xmlns:a16="http://schemas.microsoft.com/office/drawing/2014/main" val="2765374864"/>
                    </a:ext>
                  </a:extLst>
                </a:gridCol>
                <a:gridCol w="1741642">
                  <a:extLst>
                    <a:ext uri="{9D8B030D-6E8A-4147-A177-3AD203B41FA5}">
                      <a16:colId xmlns:a16="http://schemas.microsoft.com/office/drawing/2014/main" val="2873178927"/>
                    </a:ext>
                  </a:extLst>
                </a:gridCol>
                <a:gridCol w="1788663">
                  <a:extLst>
                    <a:ext uri="{9D8B030D-6E8A-4147-A177-3AD203B41FA5}">
                      <a16:colId xmlns:a16="http://schemas.microsoft.com/office/drawing/2014/main" val="4246130704"/>
                    </a:ext>
                  </a:extLst>
                </a:gridCol>
              </a:tblGrid>
              <a:tr h="3284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 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2019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2021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2022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972642"/>
                  </a:ext>
                </a:extLst>
              </a:tr>
              <a:tr h="672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Propostes presentades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50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45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41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91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(34+57)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811649"/>
                  </a:ext>
                </a:extLst>
              </a:tr>
            </a:tbl>
          </a:graphicData>
        </a:graphic>
      </p:graphicFrame>
      <p:graphicFrame>
        <p:nvGraphicFramePr>
          <p:cNvPr id="12" name="Taula 11">
            <a:extLst>
              <a:ext uri="{FF2B5EF4-FFF2-40B4-BE49-F238E27FC236}">
                <a16:creationId xmlns:a16="http://schemas.microsoft.com/office/drawing/2014/main" id="{E531A2B8-B063-4A9B-A6FA-69E9935C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24663"/>
              </p:ext>
            </p:extLst>
          </p:nvPr>
        </p:nvGraphicFramePr>
        <p:xfrm>
          <a:off x="1758586" y="5111482"/>
          <a:ext cx="6064127" cy="93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260">
                  <a:extLst>
                    <a:ext uri="{9D8B030D-6E8A-4147-A177-3AD203B41FA5}">
                      <a16:colId xmlns:a16="http://schemas.microsoft.com/office/drawing/2014/main" val="952056037"/>
                    </a:ext>
                  </a:extLst>
                </a:gridCol>
                <a:gridCol w="2316867">
                  <a:extLst>
                    <a:ext uri="{9D8B030D-6E8A-4147-A177-3AD203B41FA5}">
                      <a16:colId xmlns:a16="http://schemas.microsoft.com/office/drawing/2014/main" val="3572893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171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PDI implicat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629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00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Assignatures implicades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107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54408"/>
                  </a:ext>
                </a:extLst>
              </a:tr>
            </a:tbl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978112" y="4474944"/>
            <a:ext cx="539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Informe 2022: </a:t>
            </a:r>
            <a:r>
              <a:rPr lang="ca-ES" dirty="0">
                <a:hlinkClick r:id="rId2"/>
              </a:rPr>
              <a:t>http://www.ub.edu/rimda/informe2022</a:t>
            </a:r>
            <a:r>
              <a:rPr lang="ca-ES" dirty="0"/>
              <a:t> </a:t>
            </a:r>
          </a:p>
        </p:txBody>
      </p:sp>
      <p:graphicFrame>
        <p:nvGraphicFramePr>
          <p:cNvPr id="13" name="Taula 12">
            <a:extLst>
              <a:ext uri="{FF2B5EF4-FFF2-40B4-BE49-F238E27FC236}">
                <a16:creationId xmlns:a16="http://schemas.microsoft.com/office/drawing/2014/main" id="{4DE967B1-ACF2-4DD1-826F-E1F1DF71E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79011"/>
              </p:ext>
            </p:extLst>
          </p:nvPr>
        </p:nvGraphicFramePr>
        <p:xfrm>
          <a:off x="8950843" y="5012670"/>
          <a:ext cx="2965142" cy="1261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276">
                  <a:extLst>
                    <a:ext uri="{9D8B030D-6E8A-4147-A177-3AD203B41FA5}">
                      <a16:colId xmlns:a16="http://schemas.microsoft.com/office/drawing/2014/main" val="952056037"/>
                    </a:ext>
                  </a:extLst>
                </a:gridCol>
                <a:gridCol w="1132866">
                  <a:extLst>
                    <a:ext uri="{9D8B030D-6E8A-4147-A177-3AD203B41FA5}">
                      <a16:colId xmlns:a16="http://schemas.microsoft.com/office/drawing/2014/main" val="3572893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Propostes presentades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171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PMD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31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00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PID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28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54408"/>
                  </a:ext>
                </a:extLst>
              </a:tr>
            </a:tbl>
          </a:graphicData>
        </a:graphic>
      </p:graphicFrame>
      <p:sp>
        <p:nvSpPr>
          <p:cNvPr id="3" name="QuadreDeText 2">
            <a:extLst>
              <a:ext uri="{FF2B5EF4-FFF2-40B4-BE49-F238E27FC236}">
                <a16:creationId xmlns:a16="http://schemas.microsoft.com/office/drawing/2014/main" id="{93E4CF3F-655D-4BD1-9F1B-DA393BCC1FAB}"/>
              </a:ext>
            </a:extLst>
          </p:cNvPr>
          <p:cNvSpPr txBox="1"/>
          <p:nvPr/>
        </p:nvSpPr>
        <p:spPr>
          <a:xfrm>
            <a:off x="9324488" y="4567783"/>
            <a:ext cx="224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1a </a:t>
            </a:r>
            <a:r>
              <a:rPr lang="en-US" b="1" dirty="0" err="1"/>
              <a:t>Convocatòria</a:t>
            </a:r>
            <a:r>
              <a:rPr lang="en-US" b="1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4184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485559" y="0"/>
            <a:ext cx="3220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ESTRUCTURA RIMDA</a:t>
            </a:r>
          </a:p>
          <a:p>
            <a:endParaRPr lang="es-E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64EB702-D50B-4B6E-9D1A-16B91DE2FA62}"/>
              </a:ext>
            </a:extLst>
          </p:cNvPr>
          <p:cNvSpPr/>
          <p:nvPr/>
        </p:nvSpPr>
        <p:spPr>
          <a:xfrm>
            <a:off x="324374" y="2170027"/>
            <a:ext cx="11543252" cy="2343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C2C2C84-940F-40BF-BC84-420F12F0314F}"/>
              </a:ext>
            </a:extLst>
          </p:cNvPr>
          <p:cNvSpPr/>
          <p:nvPr/>
        </p:nvSpPr>
        <p:spPr>
          <a:xfrm>
            <a:off x="4003769" y="2263420"/>
            <a:ext cx="3679971" cy="103508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PROGRAMA RIMDA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www.rimda.ub.edu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 rimda@ub.edu</a:t>
            </a: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CB1D0F0-E35F-4B55-AC5F-6DC2F2DEC5F2}"/>
              </a:ext>
            </a:extLst>
          </p:cNvPr>
          <p:cNvSpPr/>
          <p:nvPr/>
        </p:nvSpPr>
        <p:spPr>
          <a:xfrm>
            <a:off x="3647827" y="705513"/>
            <a:ext cx="4441970" cy="1035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VICERECTORAT DE POLÍTICA DOCENT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Vicerectora</a:t>
            </a:r>
            <a:r>
              <a:rPr lang="es-ES" dirty="0">
                <a:solidFill>
                  <a:schemeClr val="tx1"/>
                </a:solidFill>
              </a:rPr>
              <a:t>: Dra. </a:t>
            </a:r>
            <a:r>
              <a:rPr lang="es-ES" dirty="0" err="1">
                <a:solidFill>
                  <a:schemeClr val="tx1"/>
                </a:solidFill>
              </a:rPr>
              <a:t>Maria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Concepció</a:t>
            </a:r>
            <a:r>
              <a:rPr lang="es-ES" dirty="0">
                <a:solidFill>
                  <a:schemeClr val="tx1"/>
                </a:solidFill>
              </a:rPr>
              <a:t> Amat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>
                <a:solidFill>
                  <a:schemeClr val="tx1"/>
                </a:solidFill>
                <a:hlinkClick r:id="rId2"/>
              </a:rPr>
              <a:t>vr.docencia@ub.edu</a:t>
            </a:r>
            <a:r>
              <a:rPr lang="es-ES" dirty="0">
                <a:solidFill>
                  <a:schemeClr val="tx1"/>
                </a:solidFill>
              </a:rPr>
              <a:t>)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3882EF7-54F8-46FF-AAEA-0A8A0E14944C}"/>
              </a:ext>
            </a:extLst>
          </p:cNvPr>
          <p:cNvSpPr/>
          <p:nvPr/>
        </p:nvSpPr>
        <p:spPr>
          <a:xfrm>
            <a:off x="480637" y="3439814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DELEGAT DEL RECTOR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Dr. Oscar Núñez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dl.rimda@ub.edu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96C3358-8DFC-4B90-9DA2-2A6DBF0B8309}"/>
              </a:ext>
            </a:extLst>
          </p:cNvPr>
          <p:cNvSpPr/>
          <p:nvPr/>
        </p:nvSpPr>
        <p:spPr>
          <a:xfrm>
            <a:off x="3387659" y="3439813"/>
            <a:ext cx="2659310" cy="587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CAP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(---)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9C1CF75-1388-49C9-9850-28A8AB0FF1AE}"/>
              </a:ext>
            </a:extLst>
          </p:cNvPr>
          <p:cNvSpPr/>
          <p:nvPr/>
        </p:nvSpPr>
        <p:spPr>
          <a:xfrm>
            <a:off x="6229892" y="3439813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TÈCNIC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Sr. Jordi Pardo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rimda@ub.edu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D8784E5-642E-48BA-86C9-D4C2E73AD2C4}"/>
              </a:ext>
            </a:extLst>
          </p:cNvPr>
          <p:cNvSpPr/>
          <p:nvPr/>
        </p:nvSpPr>
        <p:spPr>
          <a:xfrm>
            <a:off x="9033213" y="3439813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TÈCNIC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Sra. Mila Rodríguez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rimda@ub.edu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21" name="Connector de fletxa recta 12">
            <a:extLst>
              <a:ext uri="{FF2B5EF4-FFF2-40B4-BE49-F238E27FC236}">
                <a16:creationId xmlns:a16="http://schemas.microsoft.com/office/drawing/2014/main" id="{5CAC6A65-5D64-40CB-8DE4-112732A8A359}"/>
              </a:ext>
            </a:extLst>
          </p:cNvPr>
          <p:cNvCxnSpPr>
            <a:cxnSpLocks/>
          </p:cNvCxnSpPr>
          <p:nvPr/>
        </p:nvCxnSpPr>
        <p:spPr>
          <a:xfrm>
            <a:off x="5907724" y="1741182"/>
            <a:ext cx="0" cy="371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de fletxa recta 18">
            <a:extLst>
              <a:ext uri="{FF2B5EF4-FFF2-40B4-BE49-F238E27FC236}">
                <a16:creationId xmlns:a16="http://schemas.microsoft.com/office/drawing/2014/main" id="{B0F9B116-F8A2-471F-BDCB-BE7EF358DBA6}"/>
              </a:ext>
            </a:extLst>
          </p:cNvPr>
          <p:cNvCxnSpPr>
            <a:cxnSpLocks/>
          </p:cNvCxnSpPr>
          <p:nvPr/>
        </p:nvCxnSpPr>
        <p:spPr>
          <a:xfrm>
            <a:off x="2746868" y="4513635"/>
            <a:ext cx="0" cy="28918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E9172BFF-ECF6-461F-BFEB-26A75D70DFF3}"/>
              </a:ext>
            </a:extLst>
          </p:cNvPr>
          <p:cNvSpPr/>
          <p:nvPr/>
        </p:nvSpPr>
        <p:spPr>
          <a:xfrm>
            <a:off x="5843754" y="5010681"/>
            <a:ext cx="5949967" cy="587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COORDINADORS D’INNOVACIÓ DOCENT DE FACULTATS</a:t>
            </a:r>
            <a:endParaRPr lang="ca-ES" sz="2000" b="1" dirty="0">
              <a:solidFill>
                <a:schemeClr val="tx1"/>
              </a:solidFill>
            </a:endParaRPr>
          </a:p>
        </p:txBody>
      </p:sp>
      <p:cxnSp>
        <p:nvCxnSpPr>
          <p:cNvPr id="28" name="Connector de fletxa recta 24">
            <a:extLst>
              <a:ext uri="{FF2B5EF4-FFF2-40B4-BE49-F238E27FC236}">
                <a16:creationId xmlns:a16="http://schemas.microsoft.com/office/drawing/2014/main" id="{C4740D1F-3FC9-4DC4-9C76-3C8E7344A053}"/>
              </a:ext>
            </a:extLst>
          </p:cNvPr>
          <p:cNvCxnSpPr>
            <a:cxnSpLocks/>
          </p:cNvCxnSpPr>
          <p:nvPr/>
        </p:nvCxnSpPr>
        <p:spPr>
          <a:xfrm>
            <a:off x="8889202" y="4513635"/>
            <a:ext cx="0" cy="4970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CA8FF7B-BC12-472C-A8F8-A3FB541ABA0E}"/>
              </a:ext>
            </a:extLst>
          </p:cNvPr>
          <p:cNvGrpSpPr/>
          <p:nvPr/>
        </p:nvGrpSpPr>
        <p:grpSpPr>
          <a:xfrm>
            <a:off x="382742" y="4802819"/>
            <a:ext cx="4893298" cy="1929400"/>
            <a:chOff x="382742" y="5010681"/>
            <a:chExt cx="4893298" cy="1721538"/>
          </a:xfrm>
        </p:grpSpPr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0ADEE940-0C41-4F5D-949F-5E76714F77AB}"/>
                </a:ext>
              </a:extLst>
            </p:cNvPr>
            <p:cNvSpPr/>
            <p:nvPr/>
          </p:nvSpPr>
          <p:spPr>
            <a:xfrm>
              <a:off x="382742" y="5010681"/>
              <a:ext cx="4893298" cy="17215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F5E843CC-976B-4EE8-B06C-2107C5D91C27}"/>
                </a:ext>
              </a:extLst>
            </p:cNvPr>
            <p:cNvSpPr/>
            <p:nvPr/>
          </p:nvSpPr>
          <p:spPr>
            <a:xfrm>
              <a:off x="594268" y="5041290"/>
              <a:ext cx="4470246" cy="4257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CAIDUB</a:t>
              </a:r>
              <a:endParaRPr lang="ca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QuadreDeText 16">
              <a:extLst>
                <a:ext uri="{FF2B5EF4-FFF2-40B4-BE49-F238E27FC236}">
                  <a16:creationId xmlns:a16="http://schemas.microsoft.com/office/drawing/2014/main" id="{B77C0C5A-1D1E-48AA-B681-8DDA843667E1}"/>
                </a:ext>
              </a:extLst>
            </p:cNvPr>
            <p:cNvSpPr txBox="1"/>
            <p:nvPr/>
          </p:nvSpPr>
          <p:spPr>
            <a:xfrm>
              <a:off x="537490" y="5471670"/>
              <a:ext cx="2423447" cy="107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Dra. Beatriz Jarauta</a:t>
              </a:r>
            </a:p>
            <a:p>
              <a:r>
                <a:rPr lang="es-ES" dirty="0"/>
                <a:t>Dr. José Luis Menéndez</a:t>
              </a:r>
            </a:p>
            <a:p>
              <a:r>
                <a:rPr lang="es-ES" dirty="0"/>
                <a:t>Dr. Joan Sansa</a:t>
              </a:r>
            </a:p>
            <a:p>
              <a:r>
                <a:rPr lang="es-ES" dirty="0"/>
                <a:t>Dra. Mònica Serrano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CC6605D-9BB3-46C5-B54B-B2C116AADC4A}"/>
                </a:ext>
              </a:extLst>
            </p:cNvPr>
            <p:cNvSpPr txBox="1"/>
            <p:nvPr/>
          </p:nvSpPr>
          <p:spPr>
            <a:xfrm>
              <a:off x="2867179" y="5467039"/>
              <a:ext cx="2280920" cy="107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Dra. Mireia </a:t>
              </a:r>
              <a:r>
                <a:rPr lang="es-ES" dirty="0" err="1"/>
                <a:t>Urpí</a:t>
              </a:r>
              <a:r>
                <a:rPr lang="es-ES" dirty="0"/>
                <a:t>-Sarda</a:t>
              </a:r>
            </a:p>
            <a:p>
              <a:r>
                <a:rPr lang="es-ES" dirty="0"/>
                <a:t>Dra. Anna Manzano</a:t>
              </a:r>
            </a:p>
            <a:p>
              <a:r>
                <a:rPr lang="es-ES" dirty="0"/>
                <a:t>Dra. Cristina Roy</a:t>
              </a:r>
            </a:p>
            <a:p>
              <a:r>
                <a:rPr lang="es-ES" dirty="0"/>
                <a:t>Dr. Jaime </a:t>
              </a:r>
              <a:r>
                <a:rPr lang="es-ES" dirty="0" err="1"/>
                <a:t>Lòpez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4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930440" y="0"/>
            <a:ext cx="58945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FUTUR INNOVACIÓ DOCENT A LA UB</a:t>
            </a:r>
          </a:p>
          <a:p>
            <a:endParaRPr lang="es-ES" dirty="0"/>
          </a:p>
        </p:txBody>
      </p:sp>
      <p:graphicFrame>
        <p:nvGraphicFramePr>
          <p:cNvPr id="13" name="Taula 12">
            <a:extLst>
              <a:ext uri="{FF2B5EF4-FFF2-40B4-BE49-F238E27FC236}">
                <a16:creationId xmlns:a16="http://schemas.microsoft.com/office/drawing/2014/main" id="{E531A2B8-B063-4A9B-A6FA-69E9935C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19008"/>
              </p:ext>
            </p:extLst>
          </p:nvPr>
        </p:nvGraphicFramePr>
        <p:xfrm>
          <a:off x="2328529" y="1736390"/>
          <a:ext cx="6932428" cy="1639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952056037"/>
                    </a:ext>
                  </a:extLst>
                </a:gridCol>
                <a:gridCol w="2222205">
                  <a:extLst>
                    <a:ext uri="{9D8B030D-6E8A-4147-A177-3AD203B41FA5}">
                      <a16:colId xmlns:a16="http://schemas.microsoft.com/office/drawing/2014/main" val="3572893740"/>
                    </a:ext>
                  </a:extLst>
                </a:gridCol>
                <a:gridCol w="3147237">
                  <a:extLst>
                    <a:ext uri="{9D8B030D-6E8A-4147-A177-3AD203B41FA5}">
                      <a16:colId xmlns:a16="http://schemas.microsoft.com/office/drawing/2014/main" val="2790410943"/>
                    </a:ext>
                  </a:extLst>
                </a:gridCol>
              </a:tblGrid>
              <a:tr h="330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Any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Total projectes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Projectes amb GID implicat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791660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2019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40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30 (75%)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621221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2020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42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24 (57%)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004392"/>
                  </a:ext>
                </a:extLst>
              </a:tr>
              <a:tr h="330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2021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24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15 (63%)</a:t>
                      </a:r>
                      <a:endParaRPr lang="ca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54408"/>
                  </a:ext>
                </a:extLst>
              </a:tr>
              <a:tr h="316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(76%)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399770"/>
                  </a:ext>
                </a:extLst>
              </a:tr>
            </a:tbl>
          </a:graphicData>
        </a:graphic>
      </p:graphicFrame>
      <p:sp>
        <p:nvSpPr>
          <p:cNvPr id="4" name="QuadreDeText 3"/>
          <p:cNvSpPr txBox="1"/>
          <p:nvPr/>
        </p:nvSpPr>
        <p:spPr>
          <a:xfrm>
            <a:off x="2328529" y="858678"/>
            <a:ext cx="6998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rgbClr val="C00000"/>
                </a:solidFill>
              </a:rPr>
              <a:t>Projectes vinculats a Grups d’Innovació Docent</a:t>
            </a:r>
          </a:p>
        </p:txBody>
      </p:sp>
    </p:spTree>
    <p:extLst>
      <p:ext uri="{BB962C8B-B14F-4D97-AF65-F5344CB8AC3E}">
        <p14:creationId xmlns:p14="http://schemas.microsoft.com/office/powerpoint/2010/main" val="42363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4F77F3C-AADE-40ED-9F7A-7ABBA4E8EF8F}"/>
              </a:ext>
            </a:extLst>
          </p:cNvPr>
          <p:cNvSpPr/>
          <p:nvPr/>
        </p:nvSpPr>
        <p:spPr>
          <a:xfrm>
            <a:off x="431789" y="3301404"/>
            <a:ext cx="11328422" cy="2548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685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169F1-CA62-47D7-885F-09FF605F54D5}"/>
              </a:ext>
            </a:extLst>
          </p:cNvPr>
          <p:cNvSpPr txBox="1"/>
          <p:nvPr/>
        </p:nvSpPr>
        <p:spPr>
          <a:xfrm>
            <a:off x="1782737" y="2003934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de la UB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PEUB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F1D46D-6136-4671-8431-4A1E5AC57F72}"/>
              </a:ext>
            </a:extLst>
          </p:cNvPr>
          <p:cNvSpPr txBox="1"/>
          <p:nvPr/>
        </p:nvSpPr>
        <p:spPr>
          <a:xfrm>
            <a:off x="1782737" y="2655862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Docents de Centre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PEDC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  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54E0DE-12DB-4458-ACA7-D810FCE62EFE}"/>
              </a:ext>
            </a:extLst>
          </p:cNvPr>
          <p:cNvSpPr txBox="1"/>
          <p:nvPr/>
        </p:nvSpPr>
        <p:spPr>
          <a:xfrm>
            <a:off x="10230861" y="2702028"/>
            <a:ext cx="16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RIMDA-CENTRE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5AF1E62-C814-40B7-A2D1-E93B22995ABE}"/>
              </a:ext>
            </a:extLst>
          </p:cNvPr>
          <p:cNvSpPr txBox="1"/>
          <p:nvPr/>
        </p:nvSpPr>
        <p:spPr>
          <a:xfrm>
            <a:off x="431789" y="3541716"/>
            <a:ext cx="5994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a-ES" sz="2400" b="1" i="1" dirty="0"/>
              <a:t>Durada de 2 anys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Accions Estratègiques del Centre</a:t>
            </a:r>
          </a:p>
          <a:p>
            <a:r>
              <a:rPr lang="ca-ES" sz="2400" b="1" i="1" dirty="0"/>
              <a:t>	(Innovació, Millora, altres accions...)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Coordinador d’Innovació Docent del Centre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S’estableix un acord RIMDA-Centre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Cofinançament RIMDA-Centre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95EF7C-BAD6-439F-B681-80B7D237FA2B}"/>
              </a:ext>
            </a:extLst>
          </p:cNvPr>
          <p:cNvSpPr txBox="1"/>
          <p:nvPr/>
        </p:nvSpPr>
        <p:spPr>
          <a:xfrm>
            <a:off x="7237293" y="3514750"/>
            <a:ext cx="44059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1" dirty="0"/>
              <a:t>Comissió d’Avaluació i Seguiment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Coordinador ID Centre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del Centre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del RIMDA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 la CAIDUB</a:t>
            </a:r>
          </a:p>
        </p:txBody>
      </p:sp>
    </p:spTree>
    <p:extLst>
      <p:ext uri="{BB962C8B-B14F-4D97-AF65-F5344CB8AC3E}">
        <p14:creationId xmlns:p14="http://schemas.microsoft.com/office/powerpoint/2010/main" val="8313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685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F1D46D-6136-4671-8431-4A1E5AC57F72}"/>
              </a:ext>
            </a:extLst>
          </p:cNvPr>
          <p:cNvSpPr txBox="1"/>
          <p:nvPr/>
        </p:nvSpPr>
        <p:spPr>
          <a:xfrm>
            <a:off x="1756103" y="1690474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Docents de Centre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PEDC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  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276F0D3-2E7D-4D4F-943F-D3387A73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28" y="2246707"/>
            <a:ext cx="8879709" cy="45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685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F1D46D-6136-4671-8431-4A1E5AC57F72}"/>
              </a:ext>
            </a:extLst>
          </p:cNvPr>
          <p:cNvSpPr txBox="1"/>
          <p:nvPr/>
        </p:nvSpPr>
        <p:spPr>
          <a:xfrm>
            <a:off x="1756103" y="1690474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Docents de Centre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PEDC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  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5A8E430-BD1E-484B-9E14-CA0865AD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476" y="2486161"/>
            <a:ext cx="523948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825909" y="13519"/>
            <a:ext cx="57815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RECERCA EN DOCÈNCIA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11928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55098D-77B8-4F32-8585-ED8F9D0BE417}"/>
              </a:ext>
            </a:extLst>
          </p:cNvPr>
          <p:cNvSpPr/>
          <p:nvPr/>
        </p:nvSpPr>
        <p:spPr>
          <a:xfrm>
            <a:off x="8338782" y="688582"/>
            <a:ext cx="3124940" cy="923278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RECERCA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80DEB9A-F20F-4F1D-81D6-D38F44F170DC}"/>
              </a:ext>
            </a:extLst>
          </p:cNvPr>
          <p:cNvCxnSpPr>
            <a:cxnSpLocks/>
          </p:cNvCxnSpPr>
          <p:nvPr/>
        </p:nvCxnSpPr>
        <p:spPr>
          <a:xfrm>
            <a:off x="7540620" y="1198226"/>
            <a:ext cx="8828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73A3C1-DDF9-42C7-B6AF-0BE5B0F3E335}"/>
              </a:ext>
            </a:extLst>
          </p:cNvPr>
          <p:cNvSpPr txBox="1"/>
          <p:nvPr/>
        </p:nvSpPr>
        <p:spPr>
          <a:xfrm>
            <a:off x="3994070" y="2183050"/>
            <a:ext cx="39879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Projectes RIMDA-Recerca</a:t>
            </a:r>
            <a:endParaRPr lang="ca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5BB92D-A25E-4964-8B48-82ED26ABEB5F}"/>
              </a:ext>
            </a:extLst>
          </p:cNvPr>
          <p:cNvSpPr txBox="1"/>
          <p:nvPr/>
        </p:nvSpPr>
        <p:spPr>
          <a:xfrm>
            <a:off x="656636" y="3105218"/>
            <a:ext cx="49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Convocatòria Pilot l’Any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6BC063-1E4F-4242-8DDE-3B18E572E1E9}"/>
              </a:ext>
            </a:extLst>
          </p:cNvPr>
          <p:cNvSpPr txBox="1"/>
          <p:nvPr/>
        </p:nvSpPr>
        <p:spPr>
          <a:xfrm>
            <a:off x="656636" y="3951676"/>
            <a:ext cx="109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Programa RIMDA i Secció de Recerca de l’IDP-ICE està treballant en les bases de la convocatòria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BA74BB-B5D9-4E44-8977-6BA0C1084CEF}"/>
              </a:ext>
            </a:extLst>
          </p:cNvPr>
          <p:cNvSpPr txBox="1"/>
          <p:nvPr/>
        </p:nvSpPr>
        <p:spPr>
          <a:xfrm>
            <a:off x="656636" y="5019947"/>
            <a:ext cx="109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Convocatòria dirigida a Projectes d’Innovació Docent </a:t>
            </a:r>
            <a:r>
              <a:rPr lang="ca-ES" sz="2800" b="1" dirty="0">
                <a:sym typeface="Wingdings" panose="05000000000000000000" pitchFamily="2" charset="2"/>
              </a:rPr>
              <a:t>per incorporar un enfocament de Recerca</a:t>
            </a:r>
            <a:endParaRPr lang="ca-ES" sz="28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EFC632-9925-4760-BB42-05FB38ED6F16}"/>
              </a:ext>
            </a:extLst>
          </p:cNvPr>
          <p:cNvSpPr txBox="1"/>
          <p:nvPr/>
        </p:nvSpPr>
        <p:spPr>
          <a:xfrm>
            <a:off x="656636" y="6056840"/>
            <a:ext cx="1097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Finançament</a:t>
            </a:r>
          </a:p>
        </p:txBody>
      </p:sp>
    </p:spTree>
    <p:extLst>
      <p:ext uri="{BB962C8B-B14F-4D97-AF65-F5344CB8AC3E}">
        <p14:creationId xmlns:p14="http://schemas.microsoft.com/office/powerpoint/2010/main" val="4014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825909" y="13519"/>
            <a:ext cx="57815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RECERCA EN DOCÈNCIA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11928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55098D-77B8-4F32-8585-ED8F9D0BE417}"/>
              </a:ext>
            </a:extLst>
          </p:cNvPr>
          <p:cNvSpPr/>
          <p:nvPr/>
        </p:nvSpPr>
        <p:spPr>
          <a:xfrm>
            <a:off x="8338782" y="688582"/>
            <a:ext cx="3124940" cy="923278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RECERCA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80DEB9A-F20F-4F1D-81D6-D38F44F170DC}"/>
              </a:ext>
            </a:extLst>
          </p:cNvPr>
          <p:cNvCxnSpPr>
            <a:cxnSpLocks/>
          </p:cNvCxnSpPr>
          <p:nvPr/>
        </p:nvCxnSpPr>
        <p:spPr>
          <a:xfrm>
            <a:off x="7540620" y="1198226"/>
            <a:ext cx="8828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73A3C1-DDF9-42C7-B6AF-0BE5B0F3E335}"/>
              </a:ext>
            </a:extLst>
          </p:cNvPr>
          <p:cNvSpPr txBox="1"/>
          <p:nvPr/>
        </p:nvSpPr>
        <p:spPr>
          <a:xfrm>
            <a:off x="3561714" y="1967911"/>
            <a:ext cx="469716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algn="ctr" fontAlgn="base"/>
            <a:r>
              <a:rPr lang="ca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Projectes RIMDA-Digitalització</a:t>
            </a:r>
          </a:p>
          <a:p>
            <a:pPr lvl="1" algn="ctr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(Convocatòria 2023)</a:t>
            </a:r>
            <a:endParaRPr lang="ca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F19684B5-C1B3-4B63-88B4-2B0F26F5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97" y="2999612"/>
            <a:ext cx="10763006" cy="3712097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50CDCA21-488E-4BC7-A808-6F5508A66352}"/>
              </a:ext>
            </a:extLst>
          </p:cNvPr>
          <p:cNvSpPr txBox="1"/>
          <p:nvPr/>
        </p:nvSpPr>
        <p:spPr>
          <a:xfrm>
            <a:off x="8607428" y="2429576"/>
            <a:ext cx="30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Sol·licitud</a:t>
            </a:r>
            <a:r>
              <a:rPr lang="en-US" b="1" dirty="0">
                <a:solidFill>
                  <a:srgbClr val="FF0000"/>
                </a:solidFill>
              </a:rPr>
              <a:t>: Fins 8 de </a:t>
            </a:r>
            <a:r>
              <a:rPr lang="en-US" b="1" dirty="0" err="1">
                <a:solidFill>
                  <a:srgbClr val="FF0000"/>
                </a:solidFill>
              </a:rPr>
              <a:t>Juny</a:t>
            </a:r>
            <a:r>
              <a:rPr lang="en-US" b="1" dirty="0">
                <a:solidFill>
                  <a:srgbClr val="FF0000"/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8071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580179" y="0"/>
            <a:ext cx="68756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FUTUR DE LA INNOVACIÓ DOCENT A LA UB</a:t>
            </a:r>
          </a:p>
          <a:p>
            <a:endParaRPr lang="es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148806" y="988828"/>
            <a:ext cx="117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Apostem per la doble convocatòria de Projectes de Millora i Innovació Docent</a:t>
            </a:r>
          </a:p>
        </p:txBody>
      </p:sp>
      <p:sp>
        <p:nvSpPr>
          <p:cNvPr id="21" name="QuadreDeText 20"/>
          <p:cNvSpPr txBox="1"/>
          <p:nvPr/>
        </p:nvSpPr>
        <p:spPr>
          <a:xfrm>
            <a:off x="148806" y="1700657"/>
            <a:ext cx="1173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Major suport i assessorament a la petició de noves propostes:</a:t>
            </a:r>
          </a:p>
          <a:p>
            <a:pPr lvl="3"/>
            <a:r>
              <a:rPr lang="ca-ES" sz="2800">
                <a:solidFill>
                  <a:schemeClr val="tx1">
                    <a:lumMod val="50000"/>
                    <a:lumOff val="50000"/>
                  </a:schemeClr>
                </a:solidFill>
              </a:rPr>
              <a:t>Sra. </a:t>
            </a:r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Sònia </a:t>
            </a:r>
            <a:r>
              <a:rPr lang="ca-E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Argany</a:t>
            </a:r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Estudiant Grau de Pedagogia, Pràcticum al RIMDA </a:t>
            </a:r>
          </a:p>
        </p:txBody>
      </p:sp>
      <p:sp>
        <p:nvSpPr>
          <p:cNvPr id="24" name="QuadreDeText 23"/>
          <p:cNvSpPr txBox="1"/>
          <p:nvPr/>
        </p:nvSpPr>
        <p:spPr>
          <a:xfrm>
            <a:off x="148805" y="2864086"/>
            <a:ext cx="11738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Potenciar els Grups d’Innovació Docent i les propostes de Projectes vinculades a grups</a:t>
            </a:r>
          </a:p>
        </p:txBody>
      </p:sp>
      <p:sp>
        <p:nvSpPr>
          <p:cNvPr id="25" name="QuadreDeText 24"/>
          <p:cNvSpPr txBox="1"/>
          <p:nvPr/>
        </p:nvSpPr>
        <p:spPr>
          <a:xfrm>
            <a:off x="148804" y="4026395"/>
            <a:ext cx="117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Projectes Estratègics Docents de Centre (PEDC) (i d’altres projectes...) </a:t>
            </a:r>
          </a:p>
        </p:txBody>
      </p:sp>
      <p:sp>
        <p:nvSpPr>
          <p:cNvPr id="26" name="QuadreDeText 25"/>
          <p:cNvSpPr txBox="1"/>
          <p:nvPr/>
        </p:nvSpPr>
        <p:spPr>
          <a:xfrm>
            <a:off x="226827" y="4585993"/>
            <a:ext cx="117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Potenciar el treball i la col·laboració entre docents</a:t>
            </a:r>
          </a:p>
        </p:txBody>
      </p:sp>
      <p:sp>
        <p:nvSpPr>
          <p:cNvPr id="28" name="QuadreDeText 27"/>
          <p:cNvSpPr txBox="1"/>
          <p:nvPr/>
        </p:nvSpPr>
        <p:spPr>
          <a:xfrm>
            <a:off x="148803" y="5227338"/>
            <a:ext cx="117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/>
              <a:t>Millora i Innovació Docent que tingui Impacte en la Institució</a:t>
            </a:r>
          </a:p>
        </p:txBody>
      </p:sp>
      <p:sp>
        <p:nvSpPr>
          <p:cNvPr id="29" name="QuadreDeText 28"/>
          <p:cNvSpPr txBox="1"/>
          <p:nvPr/>
        </p:nvSpPr>
        <p:spPr>
          <a:xfrm>
            <a:off x="226826" y="5921246"/>
            <a:ext cx="1173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Potenciar la divulgació/difusió de les accions portades a terme</a:t>
            </a:r>
          </a:p>
        </p:txBody>
      </p:sp>
    </p:spTree>
    <p:extLst>
      <p:ext uri="{BB962C8B-B14F-4D97-AF65-F5344CB8AC3E}">
        <p14:creationId xmlns:p14="http://schemas.microsoft.com/office/powerpoint/2010/main" val="11516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/>
      <p:bldP spid="25" grpId="0"/>
      <p:bldP spid="26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573372" y="26764"/>
            <a:ext cx="3045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PROGRAMA RIMDA</a:t>
            </a:r>
          </a:p>
          <a:p>
            <a:endParaRPr lang="es-ES" dirty="0"/>
          </a:p>
        </p:txBody>
      </p:sp>
      <p:pic>
        <p:nvPicPr>
          <p:cNvPr id="15" name="Imagen 14" descr="Texto&#10;&#10;Descripción generada automáticamente con confianza baja">
            <a:extLst>
              <a:ext uri="{FF2B5EF4-FFF2-40B4-BE49-F238E27FC236}">
                <a16:creationId xmlns:a16="http://schemas.microsoft.com/office/drawing/2014/main" id="{B2C842AF-0D6C-4D33-8438-47B71836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8" y="1223730"/>
            <a:ext cx="8060044" cy="1279050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D7F0F4E6-E658-4816-B894-5B7FFE856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82" y="1417751"/>
            <a:ext cx="2958194" cy="891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D3666E9-E67C-4C30-B740-C1C8F862C93A}"/>
              </a:ext>
            </a:extLst>
          </p:cNvPr>
          <p:cNvSpPr txBox="1"/>
          <p:nvPr/>
        </p:nvSpPr>
        <p:spPr>
          <a:xfrm>
            <a:off x="1460500" y="3162305"/>
            <a:ext cx="927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TOT L’EQUIP RIMDA ESTÀ A LA VOSTRA DISPOSICIÓ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8DDB4B-3BA4-4B3C-9959-D245C9501404}"/>
              </a:ext>
            </a:extLst>
          </p:cNvPr>
          <p:cNvSpPr txBox="1"/>
          <p:nvPr/>
        </p:nvSpPr>
        <p:spPr>
          <a:xfrm>
            <a:off x="2336800" y="4299891"/>
            <a:ext cx="7759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Mila Rodríguez		</a:t>
            </a:r>
            <a:r>
              <a:rPr lang="es-ES" sz="2800" b="1" dirty="0">
                <a:hlinkClick r:id="rId4"/>
              </a:rPr>
              <a:t>rimda@ub.edu</a:t>
            </a:r>
            <a:r>
              <a:rPr lang="es-ES" sz="2800" b="1" dirty="0"/>
              <a:t> </a:t>
            </a:r>
          </a:p>
          <a:p>
            <a:r>
              <a:rPr lang="es-ES" sz="2800" b="1" dirty="0"/>
              <a:t>Jordi Pardo			</a:t>
            </a:r>
            <a:r>
              <a:rPr lang="es-ES" sz="2800" b="1" dirty="0">
                <a:hlinkClick r:id="rId5"/>
              </a:rPr>
              <a:t>www.rimda.ub.edu</a:t>
            </a:r>
            <a:r>
              <a:rPr lang="es-ES" sz="2800" b="1" dirty="0"/>
              <a:t> </a:t>
            </a:r>
          </a:p>
          <a:p>
            <a:r>
              <a:rPr lang="es-ES" sz="2800" b="1" dirty="0"/>
              <a:t>Oscar Núñez	</a:t>
            </a:r>
          </a:p>
        </p:txBody>
      </p:sp>
    </p:spTree>
    <p:extLst>
      <p:ext uri="{BB962C8B-B14F-4D97-AF65-F5344CB8AC3E}">
        <p14:creationId xmlns:p14="http://schemas.microsoft.com/office/powerpoint/2010/main" val="121166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BB42D808-AB39-43E6-AE0D-2E2511236C43}"/>
              </a:ext>
            </a:extLst>
          </p:cNvPr>
          <p:cNvSpPr txBox="1"/>
          <p:nvPr/>
        </p:nvSpPr>
        <p:spPr>
          <a:xfrm>
            <a:off x="903678" y="811102"/>
            <a:ext cx="8091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ca-E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 </a:t>
            </a:r>
            <a:r>
              <a:rPr lang="ca-ES" sz="2000" b="1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Vicerectorat de Política Docent</a:t>
            </a:r>
            <a:r>
              <a:rPr lang="ca-E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 de la UB desenvolupa el </a:t>
            </a:r>
            <a:r>
              <a:rPr lang="ca-ES" sz="20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Programa de Recerca, Millora i Innovació de la Docència i l’Aprenentatge (RIMDA)</a:t>
            </a:r>
            <a:r>
              <a:rPr lang="ca-E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per donar una resposta adequada a les exigències acadèmiques i per fomentar la millora de la qualitat de la docència a la UB.</a:t>
            </a:r>
          </a:p>
        </p:txBody>
      </p:sp>
      <p:sp>
        <p:nvSpPr>
          <p:cNvPr id="6" name="Octágono 2">
            <a:extLst>
              <a:ext uri="{FF2B5EF4-FFF2-40B4-BE49-F238E27FC236}">
                <a16:creationId xmlns:a16="http://schemas.microsoft.com/office/drawing/2014/main" id="{9B036DF6-0118-4C3F-BB12-9517EB51FB03}"/>
              </a:ext>
            </a:extLst>
          </p:cNvPr>
          <p:cNvSpPr/>
          <p:nvPr/>
        </p:nvSpPr>
        <p:spPr>
          <a:xfrm>
            <a:off x="4266411" y="2721628"/>
            <a:ext cx="2355273" cy="2355273"/>
          </a:xfrm>
          <a:prstGeom prst="octagon">
            <a:avLst>
              <a:gd name="adj" fmla="val 288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>
                <a:solidFill>
                  <a:schemeClr val="tx1"/>
                </a:solidFill>
              </a:rPr>
              <a:t>RIMDA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A75467-5B9D-4139-A687-57D39F621E61}"/>
              </a:ext>
            </a:extLst>
          </p:cNvPr>
          <p:cNvSpPr txBox="1"/>
          <p:nvPr/>
        </p:nvSpPr>
        <p:spPr>
          <a:xfrm>
            <a:off x="7557808" y="4751841"/>
            <a:ext cx="179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Assessorament professorat</a:t>
            </a:r>
            <a:endParaRPr lang="fr-F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6FE857-3A7C-4BAE-A492-C08122E667F6}"/>
              </a:ext>
            </a:extLst>
          </p:cNvPr>
          <p:cNvSpPr txBox="1"/>
          <p:nvPr/>
        </p:nvSpPr>
        <p:spPr>
          <a:xfrm>
            <a:off x="7151277" y="2791269"/>
            <a:ext cx="197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Promoció de la innovació docent</a:t>
            </a:r>
            <a:endParaRPr lang="fr-F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0D09C3-6001-45FB-A77F-8F44EC7BED24}"/>
              </a:ext>
            </a:extLst>
          </p:cNvPr>
          <p:cNvSpPr txBox="1"/>
          <p:nvPr/>
        </p:nvSpPr>
        <p:spPr>
          <a:xfrm>
            <a:off x="1348708" y="2979466"/>
            <a:ext cx="235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Generació de nou coneixement docent</a:t>
            </a:r>
            <a:endParaRPr lang="fr-F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6AF2A4-2E92-4D7C-9F32-07F74EFAA9E4}"/>
              </a:ext>
            </a:extLst>
          </p:cNvPr>
          <p:cNvSpPr txBox="1"/>
          <p:nvPr/>
        </p:nvSpPr>
        <p:spPr>
          <a:xfrm>
            <a:off x="1898599" y="5508801"/>
            <a:ext cx="281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Accions de difusió i intercanvi d’experiències</a:t>
            </a:r>
            <a:endParaRPr lang="fr-F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00F246-3D13-4A14-8452-7420292D8A1E}"/>
              </a:ext>
            </a:extLst>
          </p:cNvPr>
          <p:cNvSpPr txBox="1"/>
          <p:nvPr/>
        </p:nvSpPr>
        <p:spPr>
          <a:xfrm>
            <a:off x="5673102" y="5772504"/>
            <a:ext cx="197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Acreditació del professorat</a:t>
            </a:r>
            <a:endParaRPr lang="fr-FR" dirty="0"/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B397BDA5-E0B8-463A-ACF8-3BDAF30A49F9}"/>
              </a:ext>
            </a:extLst>
          </p:cNvPr>
          <p:cNvSpPr txBox="1"/>
          <p:nvPr/>
        </p:nvSpPr>
        <p:spPr>
          <a:xfrm>
            <a:off x="9521852" y="3437600"/>
            <a:ext cx="2152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dirty="0"/>
              <a:t>Projectes de millora docent</a:t>
            </a:r>
          </a:p>
          <a:p>
            <a:pPr>
              <a:spcAft>
                <a:spcPts val="600"/>
              </a:spcAft>
            </a:pPr>
            <a:r>
              <a:rPr lang="ca-ES" dirty="0"/>
              <a:t>Projectes d’innovació docent</a:t>
            </a:r>
            <a:endParaRPr lang="fr-FR" dirty="0"/>
          </a:p>
        </p:txBody>
      </p:sp>
      <p:pic>
        <p:nvPicPr>
          <p:cNvPr id="15" name="Gráfico 17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8E011AC9-BD2C-451A-9936-D0E6EDFCB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054934">
            <a:off x="6686339" y="3297675"/>
            <a:ext cx="914400" cy="914400"/>
          </a:xfrm>
          <a:prstGeom prst="rect">
            <a:avLst/>
          </a:prstGeom>
        </p:spPr>
      </p:pic>
      <p:pic>
        <p:nvPicPr>
          <p:cNvPr id="16" name="Gráfico 18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265E0AD6-9A38-4542-871D-5E122E23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480229">
            <a:off x="8522805" y="3252242"/>
            <a:ext cx="914400" cy="914400"/>
          </a:xfrm>
          <a:prstGeom prst="rect">
            <a:avLst/>
          </a:prstGeom>
        </p:spPr>
      </p:pic>
      <p:pic>
        <p:nvPicPr>
          <p:cNvPr id="17" name="Gráfico 19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1492B1C8-7918-4554-846D-A216A1BD4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29638" flipH="1">
            <a:off x="8550255" y="4033253"/>
            <a:ext cx="914400" cy="914400"/>
          </a:xfrm>
          <a:prstGeom prst="rect">
            <a:avLst/>
          </a:prstGeom>
        </p:spPr>
      </p:pic>
      <p:pic>
        <p:nvPicPr>
          <p:cNvPr id="18" name="Gráfico 20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C520F1D4-B48A-4E40-9B44-EBA06A108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394712" flipV="1">
            <a:off x="5968161" y="4873355"/>
            <a:ext cx="914400" cy="914400"/>
          </a:xfrm>
          <a:prstGeom prst="rect">
            <a:avLst/>
          </a:prstGeom>
        </p:spPr>
      </p:pic>
      <p:pic>
        <p:nvPicPr>
          <p:cNvPr id="19" name="Gráfico 21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BBBB8084-6B68-4AFF-B041-15D286541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205288" flipH="1" flipV="1">
            <a:off x="3751127" y="4617805"/>
            <a:ext cx="914400" cy="914400"/>
          </a:xfrm>
          <a:prstGeom prst="rect">
            <a:avLst/>
          </a:prstGeom>
        </p:spPr>
      </p:pic>
      <p:pic>
        <p:nvPicPr>
          <p:cNvPr id="20" name="Gráfico 22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8C86C5A8-DA82-40D8-97D3-06F711F9C0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3293927" y="3442064"/>
            <a:ext cx="914400" cy="914400"/>
          </a:xfrm>
          <a:prstGeom prst="rect">
            <a:avLst/>
          </a:prstGeom>
        </p:spPr>
      </p:pic>
      <p:sp>
        <p:nvSpPr>
          <p:cNvPr id="21" name="CuadroTexto 9">
            <a:extLst>
              <a:ext uri="{FF2B5EF4-FFF2-40B4-BE49-F238E27FC236}">
                <a16:creationId xmlns:a16="http://schemas.microsoft.com/office/drawing/2014/main" id="{8CF681E7-327C-4883-8B27-8A53B40B2B1C}"/>
              </a:ext>
            </a:extLst>
          </p:cNvPr>
          <p:cNvSpPr txBox="1"/>
          <p:nvPr/>
        </p:nvSpPr>
        <p:spPr>
          <a:xfrm>
            <a:off x="4485559" y="0"/>
            <a:ext cx="3045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PROGRAMA RIMDA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863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064867" y="0"/>
            <a:ext cx="40622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TIPOLOGIES DE PROJECTES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730734" y="5291330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76249" y="5291330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9573692-B5C5-4FFB-885D-190E72420EC6}"/>
              </a:ext>
            </a:extLst>
          </p:cNvPr>
          <p:cNvSpPr/>
          <p:nvPr/>
        </p:nvSpPr>
        <p:spPr>
          <a:xfrm>
            <a:off x="8412880" y="5291330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RECERCA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733484" y="580096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B743D32-56E1-4163-BDAA-4D54ACBDE2C1}"/>
              </a:ext>
            </a:extLst>
          </p:cNvPr>
          <p:cNvCxnSpPr>
            <a:cxnSpLocks/>
          </p:cNvCxnSpPr>
          <p:nvPr/>
        </p:nvCxnSpPr>
        <p:spPr>
          <a:xfrm>
            <a:off x="7614718" y="5800969"/>
            <a:ext cx="8828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1BCA8E5-13D8-4C8C-A4AC-A20FCD085C65}"/>
              </a:ext>
            </a:extLst>
          </p:cNvPr>
          <p:cNvSpPr txBox="1"/>
          <p:nvPr/>
        </p:nvSpPr>
        <p:spPr>
          <a:xfrm>
            <a:off x="9177909" y="6331571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REDICE (IDP-ICE)</a:t>
            </a:r>
          </a:p>
        </p:txBody>
      </p:sp>
      <p:sp>
        <p:nvSpPr>
          <p:cNvPr id="12" name="Contenidor de contingut 19">
            <a:extLst>
              <a:ext uri="{FF2B5EF4-FFF2-40B4-BE49-F238E27FC236}">
                <a16:creationId xmlns:a16="http://schemas.microsoft.com/office/drawing/2014/main" id="{E7F34C28-78B8-4513-88B3-F63A3D75BAAD}"/>
              </a:ext>
            </a:extLst>
          </p:cNvPr>
          <p:cNvSpPr txBox="1">
            <a:spLocks/>
          </p:cNvSpPr>
          <p:nvPr/>
        </p:nvSpPr>
        <p:spPr>
          <a:xfrm>
            <a:off x="6234971" y="584491"/>
            <a:ext cx="572257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 Projectes de millora docent (PMD)</a:t>
            </a:r>
          </a:p>
          <a:p>
            <a:r>
              <a:rPr lang="ca-ES" dirty="0"/>
              <a:t> Projectes d’innovació docent (PID)</a:t>
            </a:r>
          </a:p>
          <a:p>
            <a:r>
              <a:rPr lang="ca-ES" dirty="0"/>
              <a:t> Projectes estratègics docents de centre (PEDC)</a:t>
            </a:r>
          </a:p>
          <a:p>
            <a:r>
              <a:rPr lang="ca-ES" dirty="0"/>
              <a:t>Altres Projectes (RIMDA-Digitalització, RIMDA-Recerca...)</a:t>
            </a:r>
          </a:p>
          <a:p>
            <a:r>
              <a:rPr lang="ca-ES" dirty="0"/>
              <a:t> Assessorament per a la preparació de </a:t>
            </a:r>
            <a:r>
              <a:rPr lang="ca-ES" dirty="0" err="1"/>
              <a:t>PMDs</a:t>
            </a:r>
            <a:r>
              <a:rPr lang="ca-ES" dirty="0"/>
              <a:t> i </a:t>
            </a:r>
            <a:r>
              <a:rPr lang="ca-ES" dirty="0" err="1"/>
              <a:t>PIDs</a:t>
            </a:r>
            <a:endParaRPr lang="ca-ES" dirty="0"/>
          </a:p>
          <a:p>
            <a:r>
              <a:rPr lang="ca-ES" dirty="0"/>
              <a:t>Assessorament metodològic (en col·laboració amb l’IDP-ICE)</a:t>
            </a:r>
          </a:p>
          <a:p>
            <a:endParaRPr lang="ca-ES" dirty="0"/>
          </a:p>
        </p:txBody>
      </p:sp>
      <p:sp>
        <p:nvSpPr>
          <p:cNvPr id="13" name="CuadroTexto 6">
            <a:extLst>
              <a:ext uri="{FF2B5EF4-FFF2-40B4-BE49-F238E27FC236}">
                <a16:creationId xmlns:a16="http://schemas.microsoft.com/office/drawing/2014/main" id="{C50C2A3A-16DC-4614-8E35-607727C0C7B2}"/>
              </a:ext>
            </a:extLst>
          </p:cNvPr>
          <p:cNvSpPr txBox="1"/>
          <p:nvPr/>
        </p:nvSpPr>
        <p:spPr>
          <a:xfrm>
            <a:off x="2293285" y="3287106"/>
            <a:ext cx="155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Assessorament professorat</a:t>
            </a:r>
            <a:endParaRPr lang="fr-FR" sz="1600" dirty="0"/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23E91B6F-DCCE-4322-A57B-E592052726DA}"/>
              </a:ext>
            </a:extLst>
          </p:cNvPr>
          <p:cNvSpPr txBox="1"/>
          <p:nvPr/>
        </p:nvSpPr>
        <p:spPr>
          <a:xfrm>
            <a:off x="2008504" y="1667968"/>
            <a:ext cx="170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Promoció de la innovació docent</a:t>
            </a:r>
            <a:endParaRPr lang="fr-FR" sz="1600" dirty="0"/>
          </a:p>
        </p:txBody>
      </p:sp>
      <p:sp>
        <p:nvSpPr>
          <p:cNvPr id="15" name="CuadroTexto 16">
            <a:extLst>
              <a:ext uri="{FF2B5EF4-FFF2-40B4-BE49-F238E27FC236}">
                <a16:creationId xmlns:a16="http://schemas.microsoft.com/office/drawing/2014/main" id="{95557D3F-D17E-4A80-B33C-44F406AA064B}"/>
              </a:ext>
            </a:extLst>
          </p:cNvPr>
          <p:cNvSpPr txBox="1"/>
          <p:nvPr/>
        </p:nvSpPr>
        <p:spPr>
          <a:xfrm>
            <a:off x="3733484" y="2203836"/>
            <a:ext cx="186420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a-ES" sz="1600" dirty="0"/>
              <a:t>Projectes de millora docent</a:t>
            </a:r>
          </a:p>
          <a:p>
            <a:pPr>
              <a:spcAft>
                <a:spcPts val="600"/>
              </a:spcAft>
            </a:pPr>
            <a:r>
              <a:rPr lang="ca-ES" sz="1600" dirty="0"/>
              <a:t>Projectes d’innovació docent</a:t>
            </a:r>
            <a:endParaRPr lang="fr-FR" sz="1600" dirty="0"/>
          </a:p>
        </p:txBody>
      </p:sp>
      <p:pic>
        <p:nvPicPr>
          <p:cNvPr id="16" name="Gráfico 17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A60A2DD3-CA32-422A-A892-6E1AEA440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054934">
            <a:off x="1911568" y="2155541"/>
            <a:ext cx="706964" cy="706964"/>
          </a:xfrm>
          <a:prstGeom prst="rect">
            <a:avLst/>
          </a:prstGeom>
        </p:spPr>
      </p:pic>
      <p:pic>
        <p:nvPicPr>
          <p:cNvPr id="17" name="Gráfico 18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0BDFEA50-E4B4-4EF3-8187-514619D38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480229">
            <a:off x="2942375" y="2141903"/>
            <a:ext cx="706964" cy="706964"/>
          </a:xfrm>
          <a:prstGeom prst="rect">
            <a:avLst/>
          </a:prstGeom>
        </p:spPr>
      </p:pic>
      <p:pic>
        <p:nvPicPr>
          <p:cNvPr id="18" name="Gráfico 19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FF943FE6-3859-49A3-B4AB-8BCD0A583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9638" flipH="1">
            <a:off x="2963598" y="2745738"/>
            <a:ext cx="706964" cy="706964"/>
          </a:xfrm>
          <a:prstGeom prst="rect">
            <a:avLst/>
          </a:prstGeom>
        </p:spPr>
      </p:pic>
      <p:grpSp>
        <p:nvGrpSpPr>
          <p:cNvPr id="19" name="Agrupa 18">
            <a:extLst>
              <a:ext uri="{FF2B5EF4-FFF2-40B4-BE49-F238E27FC236}">
                <a16:creationId xmlns:a16="http://schemas.microsoft.com/office/drawing/2014/main" id="{2207C3EE-57C2-43CD-A101-BBF8D374E8B3}"/>
              </a:ext>
            </a:extLst>
          </p:cNvPr>
          <p:cNvGrpSpPr/>
          <p:nvPr/>
        </p:nvGrpSpPr>
        <p:grpSpPr>
          <a:xfrm>
            <a:off x="346284" y="1892135"/>
            <a:ext cx="1519343" cy="1519343"/>
            <a:chOff x="3973448" y="2375399"/>
            <a:chExt cx="1519343" cy="1519343"/>
          </a:xfrm>
        </p:grpSpPr>
        <p:sp>
          <p:nvSpPr>
            <p:cNvPr id="21" name="Octágono 2">
              <a:extLst>
                <a:ext uri="{FF2B5EF4-FFF2-40B4-BE49-F238E27FC236}">
                  <a16:creationId xmlns:a16="http://schemas.microsoft.com/office/drawing/2014/main" id="{49EF1E66-3607-4276-999B-5129ADB94ECF}"/>
                </a:ext>
              </a:extLst>
            </p:cNvPr>
            <p:cNvSpPr/>
            <p:nvPr/>
          </p:nvSpPr>
          <p:spPr>
            <a:xfrm>
              <a:off x="3973448" y="2375399"/>
              <a:ext cx="1519343" cy="1519343"/>
            </a:xfrm>
            <a:prstGeom prst="octagon">
              <a:avLst>
                <a:gd name="adj" fmla="val 2889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QuadreDeText 21">
              <a:extLst>
                <a:ext uri="{FF2B5EF4-FFF2-40B4-BE49-F238E27FC236}">
                  <a16:creationId xmlns:a16="http://schemas.microsoft.com/office/drawing/2014/main" id="{4D482801-4D13-4AAD-8BC7-FE5002178631}"/>
                </a:ext>
              </a:extLst>
            </p:cNvPr>
            <p:cNvSpPr txBox="1"/>
            <p:nvPr/>
          </p:nvSpPr>
          <p:spPr>
            <a:xfrm>
              <a:off x="4102587" y="2873460"/>
              <a:ext cx="1261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800" b="1" dirty="0"/>
                <a:t>RIMDA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4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678008" y="0"/>
            <a:ext cx="49737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ACREDITACIÓ / RECONEIXEMENT</a:t>
            </a:r>
          </a:p>
          <a:p>
            <a:endParaRPr lang="es-ES" dirty="0"/>
          </a:p>
        </p:txBody>
      </p:sp>
      <p:sp>
        <p:nvSpPr>
          <p:cNvPr id="23" name="Contenidor de contingut 5">
            <a:extLst>
              <a:ext uri="{FF2B5EF4-FFF2-40B4-BE49-F238E27FC236}">
                <a16:creationId xmlns:a16="http://schemas.microsoft.com/office/drawing/2014/main" id="{83D73EAC-7187-486D-8D8E-AB77BE1C9767}"/>
              </a:ext>
            </a:extLst>
          </p:cNvPr>
          <p:cNvSpPr txBox="1">
            <a:spLocks/>
          </p:cNvSpPr>
          <p:nvPr/>
        </p:nvSpPr>
        <p:spPr>
          <a:xfrm>
            <a:off x="5177953" y="1384889"/>
            <a:ext cx="65660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 Reconeixement per al coordinador del projecte</a:t>
            </a:r>
          </a:p>
          <a:p>
            <a:r>
              <a:rPr lang="ca-ES" dirty="0"/>
              <a:t> Reconeixement per al professorat que participa en el projecte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  <a:p>
            <a:r>
              <a:rPr lang="ca-ES" dirty="0"/>
              <a:t> Per als processos d’avaluació del professorat</a:t>
            </a:r>
          </a:p>
          <a:p>
            <a:r>
              <a:rPr lang="ca-ES" dirty="0"/>
              <a:t> Per a l’avaluació dels GID</a:t>
            </a:r>
          </a:p>
          <a:p>
            <a:r>
              <a:rPr lang="ca-ES" dirty="0"/>
              <a:t> Per a la carrera acadèmica del professorat</a:t>
            </a:r>
          </a:p>
        </p:txBody>
      </p:sp>
      <p:sp>
        <p:nvSpPr>
          <p:cNvPr id="25" name="CuadroTexto 12">
            <a:extLst>
              <a:ext uri="{FF2B5EF4-FFF2-40B4-BE49-F238E27FC236}">
                <a16:creationId xmlns:a16="http://schemas.microsoft.com/office/drawing/2014/main" id="{C230AB6B-FC90-4347-8B80-3AA75BC829AB}"/>
              </a:ext>
            </a:extLst>
          </p:cNvPr>
          <p:cNvSpPr txBox="1"/>
          <p:nvPr/>
        </p:nvSpPr>
        <p:spPr>
          <a:xfrm>
            <a:off x="3079291" y="5255694"/>
            <a:ext cx="197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Altres beneficis per al professorat</a:t>
            </a:r>
            <a:endParaRPr lang="fr-FR" dirty="0"/>
          </a:p>
        </p:txBody>
      </p:sp>
      <p:pic>
        <p:nvPicPr>
          <p:cNvPr id="26" name="Gráfico 20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686C018E-39F3-43CA-904D-B41B21826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394712" flipV="1">
            <a:off x="2786563" y="3878750"/>
            <a:ext cx="1417370" cy="1417370"/>
          </a:xfrm>
          <a:prstGeom prst="rect">
            <a:avLst/>
          </a:prstGeom>
        </p:spPr>
      </p:pic>
      <p:pic>
        <p:nvPicPr>
          <p:cNvPr id="29" name="Imagen 12">
            <a:extLst>
              <a:ext uri="{FF2B5EF4-FFF2-40B4-BE49-F238E27FC236}">
                <a16:creationId xmlns:a16="http://schemas.microsoft.com/office/drawing/2014/main" id="{50DF9376-90B7-4DB4-A702-AC933BF78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16" t="19166" r="10077" b="64062"/>
          <a:stretch/>
        </p:blipFill>
        <p:spPr>
          <a:xfrm>
            <a:off x="277841" y="1182757"/>
            <a:ext cx="4201524" cy="771067"/>
          </a:xfrm>
          <a:prstGeom prst="rect">
            <a:avLst/>
          </a:prstGeom>
        </p:spPr>
      </p:pic>
      <p:sp>
        <p:nvSpPr>
          <p:cNvPr id="30" name="CuadroTexto 12">
            <a:extLst>
              <a:ext uri="{FF2B5EF4-FFF2-40B4-BE49-F238E27FC236}">
                <a16:creationId xmlns:a16="http://schemas.microsoft.com/office/drawing/2014/main" id="{003DFA44-D191-4623-991B-18EBE76266A7}"/>
              </a:ext>
            </a:extLst>
          </p:cNvPr>
          <p:cNvSpPr txBox="1"/>
          <p:nvPr/>
        </p:nvSpPr>
        <p:spPr>
          <a:xfrm>
            <a:off x="2013362" y="4661995"/>
            <a:ext cx="170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Acreditació del professorat</a:t>
            </a:r>
            <a:endParaRPr lang="fr-FR" sz="1600" dirty="0"/>
          </a:p>
        </p:txBody>
      </p:sp>
      <p:pic>
        <p:nvPicPr>
          <p:cNvPr id="31" name="Gráfico 20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B1612B55-98D8-4379-9FD4-687B5DE3A5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394712" flipV="1">
            <a:off x="1946261" y="4013013"/>
            <a:ext cx="706964" cy="706964"/>
          </a:xfrm>
          <a:prstGeom prst="rect">
            <a:avLst/>
          </a:prstGeom>
        </p:spPr>
      </p:pic>
      <p:grpSp>
        <p:nvGrpSpPr>
          <p:cNvPr id="33" name="Agrupa 32">
            <a:extLst>
              <a:ext uri="{FF2B5EF4-FFF2-40B4-BE49-F238E27FC236}">
                <a16:creationId xmlns:a16="http://schemas.microsoft.com/office/drawing/2014/main" id="{7CC9381B-B772-4319-BDFE-ACE6D0A39BB0}"/>
              </a:ext>
            </a:extLst>
          </p:cNvPr>
          <p:cNvGrpSpPr/>
          <p:nvPr/>
        </p:nvGrpSpPr>
        <p:grpSpPr>
          <a:xfrm>
            <a:off x="1256623" y="2539277"/>
            <a:ext cx="1519343" cy="1519343"/>
            <a:chOff x="3973448" y="2375399"/>
            <a:chExt cx="1519343" cy="1519343"/>
          </a:xfrm>
        </p:grpSpPr>
        <p:sp>
          <p:nvSpPr>
            <p:cNvPr id="34" name="Octágono 2">
              <a:extLst>
                <a:ext uri="{FF2B5EF4-FFF2-40B4-BE49-F238E27FC236}">
                  <a16:creationId xmlns:a16="http://schemas.microsoft.com/office/drawing/2014/main" id="{07015544-E61A-41F5-8C5E-8EE4C222C051}"/>
                </a:ext>
              </a:extLst>
            </p:cNvPr>
            <p:cNvSpPr/>
            <p:nvPr/>
          </p:nvSpPr>
          <p:spPr>
            <a:xfrm>
              <a:off x="3973448" y="2375399"/>
              <a:ext cx="1519343" cy="1519343"/>
            </a:xfrm>
            <a:prstGeom prst="octagon">
              <a:avLst>
                <a:gd name="adj" fmla="val 2889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QuadreDeText 34">
              <a:extLst>
                <a:ext uri="{FF2B5EF4-FFF2-40B4-BE49-F238E27FC236}">
                  <a16:creationId xmlns:a16="http://schemas.microsoft.com/office/drawing/2014/main" id="{F16C1711-2175-47F4-8ECF-0A8D9B07C5FC}"/>
                </a:ext>
              </a:extLst>
            </p:cNvPr>
            <p:cNvSpPr txBox="1"/>
            <p:nvPr/>
          </p:nvSpPr>
          <p:spPr>
            <a:xfrm>
              <a:off x="4102587" y="2873460"/>
              <a:ext cx="1261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800" b="1" dirty="0"/>
                <a:t>RIMDA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18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42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74506" y="2003934"/>
            <a:ext cx="997289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OBJECTIU DEL PROGRAMA RIMDA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FC5C7D-F7BF-46FC-A30E-2F75A84CD39E}"/>
              </a:ext>
            </a:extLst>
          </p:cNvPr>
          <p:cNvSpPr txBox="1"/>
          <p:nvPr/>
        </p:nvSpPr>
        <p:spPr>
          <a:xfrm>
            <a:off x="656636" y="2850242"/>
            <a:ext cx="10862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ELS PROJECTES DE MILLORA I D’INNOVACIÓ DOCENT HAN DE TENIR UN IMPACTE EN ELS ENSENYAMENTS DE LA UNIVERSITAT DE BARCELONA I HAN DE GENERAR CONEIXEMENT PER A LA COMUNITAT UNIVERSITÀRIA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346632-BCF3-4F7A-A69C-9B1CA762664F}"/>
              </a:ext>
            </a:extLst>
          </p:cNvPr>
          <p:cNvSpPr txBox="1"/>
          <p:nvPr/>
        </p:nvSpPr>
        <p:spPr>
          <a:xfrm>
            <a:off x="665514" y="4418207"/>
            <a:ext cx="10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AQUELLES ACCIONS QUE HAN FUNCIONAT, HAURIAN DE QUEDAR REFLECTIDES EN ELS PLANS DOCENTS </a:t>
            </a:r>
            <a:r>
              <a:rPr lang="es-ES" sz="2800" b="1" dirty="0">
                <a:sym typeface="Wingdings" panose="05000000000000000000" pitchFamily="2" charset="2"/>
              </a:rPr>
              <a:t> PERMANÈNCIA EN EL TEMPS</a:t>
            </a:r>
            <a:endParaRPr lang="es-ES" sz="2800" b="1" dirty="0"/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BB346632-BCF3-4F7A-A69C-9B1CA762664F}"/>
              </a:ext>
            </a:extLst>
          </p:cNvPr>
          <p:cNvSpPr txBox="1"/>
          <p:nvPr/>
        </p:nvSpPr>
        <p:spPr>
          <a:xfrm>
            <a:off x="656636" y="5567167"/>
            <a:ext cx="10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FOMENTAR LA COL·LABORACIÓ ENTRE DOCENTS </a:t>
            </a:r>
            <a:r>
              <a:rPr lang="es-ES" sz="2800" b="1" dirty="0">
                <a:sym typeface="Wingdings" panose="05000000000000000000" pitchFamily="2" charset="2"/>
              </a:rPr>
              <a:t> GRUPS INNOVACIÓ DOCENT  EQUIPS DOCENTS  PERMANÈNCIA EN EL TEMPS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321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86862" y="26764"/>
            <a:ext cx="113459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SEGUIMENT I DIFUSIÓ DE LES ACCIONS DE MILLORA I INNOVACIÓ DOCENT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A1AC01-FEBF-4BD8-923B-22FC3E110F79}"/>
              </a:ext>
            </a:extLst>
          </p:cNvPr>
          <p:cNvSpPr txBox="1"/>
          <p:nvPr/>
        </p:nvSpPr>
        <p:spPr>
          <a:xfrm>
            <a:off x="961806" y="853747"/>
            <a:ext cx="997289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OBJECTIU DEL PROGRAMA RIMDA</a:t>
            </a:r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id="{C54809E1-4781-4BFA-871D-56EFA92AB0EF}"/>
              </a:ext>
            </a:extLst>
          </p:cNvPr>
          <p:cNvSpPr txBox="1"/>
          <p:nvPr/>
        </p:nvSpPr>
        <p:spPr>
          <a:xfrm>
            <a:off x="213944" y="1596425"/>
            <a:ext cx="1176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AUGMENTAR LA DIFUSIÓ I LA CULTURA DE LA MILLORA/INNOVACIÓ DOCENT</a:t>
            </a:r>
          </a:p>
        </p:txBody>
      </p:sp>
      <p:sp>
        <p:nvSpPr>
          <p:cNvPr id="15" name="Contenidor de contingut 4">
            <a:extLst>
              <a:ext uri="{FF2B5EF4-FFF2-40B4-BE49-F238E27FC236}">
                <a16:creationId xmlns:a16="http://schemas.microsoft.com/office/drawing/2014/main" id="{1467F14A-BB6F-4A76-BBA6-D07B03312862}"/>
              </a:ext>
            </a:extLst>
          </p:cNvPr>
          <p:cNvSpPr txBox="1">
            <a:spLocks/>
          </p:cNvSpPr>
          <p:nvPr/>
        </p:nvSpPr>
        <p:spPr>
          <a:xfrm>
            <a:off x="5948253" y="2515017"/>
            <a:ext cx="641855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 Projectes PMD i PID publicats en obert</a:t>
            </a:r>
          </a:p>
          <a:p>
            <a:r>
              <a:rPr lang="ca-ES" dirty="0"/>
              <a:t> Informes finals al </a:t>
            </a:r>
            <a:r>
              <a:rPr lang="ca-ES" dirty="0" err="1"/>
              <a:t>repositori</a:t>
            </a:r>
            <a:r>
              <a:rPr lang="ca-ES" dirty="0"/>
              <a:t> de la UB (col·lecció INNOVADOC)</a:t>
            </a:r>
          </a:p>
          <a:p>
            <a:r>
              <a:rPr lang="ca-ES" dirty="0"/>
              <a:t> Participació en congressos d’innovació docent / seccions docència</a:t>
            </a:r>
          </a:p>
          <a:p>
            <a:r>
              <a:rPr lang="ca-ES" dirty="0"/>
              <a:t> Publicació d’articles</a:t>
            </a:r>
          </a:p>
          <a:p>
            <a:r>
              <a:rPr lang="ca-ES" dirty="0"/>
              <a:t> Publicació de materials</a:t>
            </a:r>
          </a:p>
          <a:p>
            <a:r>
              <a:rPr lang="ca-ES" dirty="0"/>
              <a:t> </a:t>
            </a:r>
            <a:r>
              <a:rPr lang="ca-ES" dirty="0">
                <a:solidFill>
                  <a:srgbClr val="FF0000"/>
                </a:solidFill>
              </a:rPr>
              <a:t>Promoció de jornades de divulgació</a:t>
            </a:r>
          </a:p>
          <a:p>
            <a:endParaRPr lang="ca-ES" dirty="0"/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D01C716C-6465-4D47-9475-DDF0914D2891}"/>
              </a:ext>
            </a:extLst>
          </p:cNvPr>
          <p:cNvSpPr txBox="1"/>
          <p:nvPr/>
        </p:nvSpPr>
        <p:spPr>
          <a:xfrm>
            <a:off x="789308" y="5457949"/>
            <a:ext cx="4805466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144000" rIns="144000" rtlCol="0">
            <a:spAutoFit/>
          </a:bodyPr>
          <a:lstStyle/>
          <a:p>
            <a:pPr marL="252000" indent="-25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Ajuts per a l’organització de jornades</a:t>
            </a:r>
          </a:p>
          <a:p>
            <a:pPr marL="252000" indent="-25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Ajuts per a l’assistència a congressos</a:t>
            </a:r>
          </a:p>
          <a:p>
            <a:pPr marL="252000" indent="-25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Ajuts per a la publicació d’articles</a:t>
            </a:r>
          </a:p>
        </p:txBody>
      </p:sp>
      <p:sp>
        <p:nvSpPr>
          <p:cNvPr id="19" name="CuadroTexto 10">
            <a:extLst>
              <a:ext uri="{FF2B5EF4-FFF2-40B4-BE49-F238E27FC236}">
                <a16:creationId xmlns:a16="http://schemas.microsoft.com/office/drawing/2014/main" id="{F1FDDFA8-2776-4D54-9A5C-C5D7C774A76E}"/>
              </a:ext>
            </a:extLst>
          </p:cNvPr>
          <p:cNvSpPr txBox="1"/>
          <p:nvPr/>
        </p:nvSpPr>
        <p:spPr>
          <a:xfrm>
            <a:off x="249487" y="2952219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Generació de nou coneixement docent</a:t>
            </a:r>
            <a:endParaRPr lang="fr-FR" sz="1600" dirty="0"/>
          </a:p>
        </p:txBody>
      </p:sp>
      <p:sp>
        <p:nvSpPr>
          <p:cNvPr id="20" name="CuadroTexto 11">
            <a:extLst>
              <a:ext uri="{FF2B5EF4-FFF2-40B4-BE49-F238E27FC236}">
                <a16:creationId xmlns:a16="http://schemas.microsoft.com/office/drawing/2014/main" id="{0DBA6E66-7C82-49DF-A3C1-6A91FE4925D2}"/>
              </a:ext>
            </a:extLst>
          </p:cNvPr>
          <p:cNvSpPr txBox="1"/>
          <p:nvPr/>
        </p:nvSpPr>
        <p:spPr>
          <a:xfrm>
            <a:off x="1174026" y="4690686"/>
            <a:ext cx="265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Accions de difusió i intercanvi d’experiències</a:t>
            </a:r>
            <a:endParaRPr lang="fr-FR" sz="1600" dirty="0"/>
          </a:p>
        </p:txBody>
      </p:sp>
      <p:pic>
        <p:nvPicPr>
          <p:cNvPr id="21" name="Gráfico 21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48531151-F922-4CDF-98DC-B75A8698F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205288" flipH="1" flipV="1">
            <a:off x="2499990" y="4028931"/>
            <a:ext cx="706964" cy="706964"/>
          </a:xfrm>
          <a:prstGeom prst="rect">
            <a:avLst/>
          </a:prstGeom>
        </p:spPr>
      </p:pic>
      <p:pic>
        <p:nvPicPr>
          <p:cNvPr id="27" name="Gráfico 22" descr="Flecha lineal: curva en sentido contrario de las agujas del reloj con relleno sólido">
            <a:extLst>
              <a:ext uri="{FF2B5EF4-FFF2-40B4-BE49-F238E27FC236}">
                <a16:creationId xmlns:a16="http://schemas.microsoft.com/office/drawing/2014/main" id="{FB10EF19-B475-4433-8551-8F9BAC489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2251278" y="3186085"/>
            <a:ext cx="706964" cy="706964"/>
          </a:xfrm>
          <a:prstGeom prst="rect">
            <a:avLst/>
          </a:prstGeom>
        </p:spPr>
      </p:pic>
      <p:grpSp>
        <p:nvGrpSpPr>
          <p:cNvPr id="30" name="Agrupa 29">
            <a:extLst>
              <a:ext uri="{FF2B5EF4-FFF2-40B4-BE49-F238E27FC236}">
                <a16:creationId xmlns:a16="http://schemas.microsoft.com/office/drawing/2014/main" id="{A3C0B614-86F5-4B66-83E1-134FE3F69317}"/>
              </a:ext>
            </a:extLst>
          </p:cNvPr>
          <p:cNvGrpSpPr/>
          <p:nvPr/>
        </p:nvGrpSpPr>
        <p:grpSpPr>
          <a:xfrm>
            <a:off x="3062902" y="2807752"/>
            <a:ext cx="1519343" cy="1519343"/>
            <a:chOff x="3973448" y="2375399"/>
            <a:chExt cx="1519343" cy="1519343"/>
          </a:xfrm>
        </p:grpSpPr>
        <p:sp>
          <p:nvSpPr>
            <p:cNvPr id="31" name="Octágono 2">
              <a:extLst>
                <a:ext uri="{FF2B5EF4-FFF2-40B4-BE49-F238E27FC236}">
                  <a16:creationId xmlns:a16="http://schemas.microsoft.com/office/drawing/2014/main" id="{4A8BF62B-4AFD-493D-A0C8-48AAC3EB2358}"/>
                </a:ext>
              </a:extLst>
            </p:cNvPr>
            <p:cNvSpPr/>
            <p:nvPr/>
          </p:nvSpPr>
          <p:spPr>
            <a:xfrm>
              <a:off x="3973448" y="2375399"/>
              <a:ext cx="1519343" cy="1519343"/>
            </a:xfrm>
            <a:prstGeom prst="octagon">
              <a:avLst>
                <a:gd name="adj" fmla="val 2889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QuadreDeText 31">
              <a:extLst>
                <a:ext uri="{FF2B5EF4-FFF2-40B4-BE49-F238E27FC236}">
                  <a16:creationId xmlns:a16="http://schemas.microsoft.com/office/drawing/2014/main" id="{5F3A4E4E-546A-445E-A6C4-C3D3C7381A0F}"/>
                </a:ext>
              </a:extLst>
            </p:cNvPr>
            <p:cNvSpPr txBox="1"/>
            <p:nvPr/>
          </p:nvSpPr>
          <p:spPr>
            <a:xfrm>
              <a:off x="4102587" y="2873460"/>
              <a:ext cx="1261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800" b="1" dirty="0"/>
                <a:t>RIMDA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9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0E507761-5897-4C06-93EE-0511D2778B11}"/>
              </a:ext>
            </a:extLst>
          </p:cNvPr>
          <p:cNvSpPr/>
          <p:nvPr/>
        </p:nvSpPr>
        <p:spPr>
          <a:xfrm>
            <a:off x="3003088" y="988613"/>
            <a:ext cx="6522652" cy="46487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 dirty="0"/>
              <a:t>GRUPS D’INNOVACIÓ DOCENT</a:t>
            </a:r>
          </a:p>
          <a:p>
            <a:pPr algn="ctr"/>
            <a:r>
              <a:rPr lang="ca-ES" sz="6000" dirty="0"/>
              <a:t>(</a:t>
            </a:r>
            <a:r>
              <a:rPr lang="ca-ES" sz="6000" dirty="0" err="1"/>
              <a:t>GIDs</a:t>
            </a:r>
            <a:r>
              <a:rPr lang="ca-ES" sz="6000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9C4F43-0C00-4E65-A45D-121A06F9CD5C}"/>
              </a:ext>
            </a:extLst>
          </p:cNvPr>
          <p:cNvSpPr/>
          <p:nvPr/>
        </p:nvSpPr>
        <p:spPr>
          <a:xfrm>
            <a:off x="4490883" y="5967041"/>
            <a:ext cx="354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http://www.ub.edu/rimda/nougrup</a:t>
            </a:r>
          </a:p>
        </p:txBody>
      </p:sp>
    </p:spTree>
    <p:extLst>
      <p:ext uri="{BB962C8B-B14F-4D97-AF65-F5344CB8AC3E}">
        <p14:creationId xmlns:p14="http://schemas.microsoft.com/office/powerpoint/2010/main" val="376676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799987" y="0"/>
            <a:ext cx="45920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GRUPS D’INNOVACIÓ DOCENT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7D8F5F-96BE-4A29-91E5-EDDB69B5E66C}"/>
              </a:ext>
            </a:extLst>
          </p:cNvPr>
          <p:cNvSpPr txBox="1"/>
          <p:nvPr/>
        </p:nvSpPr>
        <p:spPr>
          <a:xfrm>
            <a:off x="1244336" y="800219"/>
            <a:ext cx="57626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GRUPS D’INNOVACIÓ DOCENT (</a:t>
            </a:r>
            <a:r>
              <a:rPr lang="es-ES" sz="2800" b="1" dirty="0" err="1"/>
              <a:t>GIDs</a:t>
            </a:r>
            <a:r>
              <a:rPr lang="es-ES" sz="2800" b="1" dirty="0"/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0638DA-73A9-43E0-813A-C1D28B86DD6F}"/>
              </a:ext>
            </a:extLst>
          </p:cNvPr>
          <p:cNvSpPr txBox="1"/>
          <p:nvPr/>
        </p:nvSpPr>
        <p:spPr>
          <a:xfrm>
            <a:off x="190498" y="2375987"/>
            <a:ext cx="80200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GRUPS D’INNOVACIÓ DOCENT CONSOLIDATS (</a:t>
            </a:r>
            <a:r>
              <a:rPr lang="es-ES" sz="2800" b="1" dirty="0" err="1"/>
              <a:t>GIDCs</a:t>
            </a:r>
            <a:r>
              <a:rPr lang="es-ES" sz="2800" b="1" dirty="0"/>
              <a:t>)</a:t>
            </a:r>
          </a:p>
        </p:txBody>
      </p:sp>
      <p:cxnSp>
        <p:nvCxnSpPr>
          <p:cNvPr id="12" name="Connector de fletxa recta 12">
            <a:extLst>
              <a:ext uri="{FF2B5EF4-FFF2-40B4-BE49-F238E27FC236}">
                <a16:creationId xmlns:a16="http://schemas.microsoft.com/office/drawing/2014/main" id="{991A5D4F-45C6-4277-901D-3D5ECAFE7720}"/>
              </a:ext>
            </a:extLst>
          </p:cNvPr>
          <p:cNvCxnSpPr>
            <a:cxnSpLocks/>
          </p:cNvCxnSpPr>
          <p:nvPr/>
        </p:nvCxnSpPr>
        <p:spPr>
          <a:xfrm>
            <a:off x="4078924" y="1323439"/>
            <a:ext cx="0" cy="1052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F5C916C-0CA9-4083-96DE-8FFFF03F8F45}"/>
              </a:ext>
            </a:extLst>
          </p:cNvPr>
          <p:cNvSpPr txBox="1"/>
          <p:nvPr/>
        </p:nvSpPr>
        <p:spPr>
          <a:xfrm>
            <a:off x="4150090" y="1618880"/>
            <a:ext cx="33556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err="1"/>
              <a:t>Acreditació</a:t>
            </a:r>
            <a:r>
              <a:rPr lang="es-ES" sz="2400" b="1" dirty="0"/>
              <a:t> (cada 3 </a:t>
            </a:r>
            <a:r>
              <a:rPr lang="es-ES" sz="2400" b="1" dirty="0" err="1"/>
              <a:t>anys</a:t>
            </a:r>
            <a:r>
              <a:rPr lang="es-ES" sz="2400" b="1" dirty="0"/>
              <a:t>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948C35-BD66-4A2B-8D9F-30F84319A5B4}"/>
              </a:ext>
            </a:extLst>
          </p:cNvPr>
          <p:cNvSpPr txBox="1"/>
          <p:nvPr/>
        </p:nvSpPr>
        <p:spPr>
          <a:xfrm>
            <a:off x="8528368" y="2283654"/>
            <a:ext cx="301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/>
              <a:t>Accés a finançament anual</a:t>
            </a:r>
          </a:p>
          <a:p>
            <a:r>
              <a:rPr lang="ca-ES" sz="2000" b="1" dirty="0"/>
              <a:t>(40 millors </a:t>
            </a:r>
            <a:r>
              <a:rPr lang="ca-ES" sz="2000" b="1" dirty="0" err="1"/>
              <a:t>GIDCs</a:t>
            </a:r>
            <a:r>
              <a:rPr lang="ca-ES" sz="2000" b="1" dirty="0"/>
              <a:t>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094FE6-59E7-4A31-A51F-77C5E79C6808}"/>
              </a:ext>
            </a:extLst>
          </p:cNvPr>
          <p:cNvSpPr txBox="1"/>
          <p:nvPr/>
        </p:nvSpPr>
        <p:spPr>
          <a:xfrm>
            <a:off x="655627" y="3497129"/>
            <a:ext cx="2585067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ACREDITACIÓ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4D4C9A-7AFC-43A6-8538-D02BA7D4B765}"/>
              </a:ext>
            </a:extLst>
          </p:cNvPr>
          <p:cNvSpPr txBox="1"/>
          <p:nvPr/>
        </p:nvSpPr>
        <p:spPr>
          <a:xfrm>
            <a:off x="3533658" y="3169921"/>
            <a:ext cx="7671716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a-ES" sz="2000" b="1" dirty="0"/>
              <a:t>Evidències relacionades amb millora/innovació docent, difusió, etc.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2 membres del GID, actuacions en </a:t>
            </a:r>
            <a:r>
              <a:rPr lang="ca-ES" sz="2000" b="1" dirty="0" err="1"/>
              <a:t>l’estudiantat</a:t>
            </a:r>
            <a:r>
              <a:rPr lang="ca-ES" sz="2000" b="1" dirty="0"/>
              <a:t> de la UB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Resultat numèric (Ordenació dels </a:t>
            </a:r>
            <a:r>
              <a:rPr lang="ca-ES" sz="2000" b="1" dirty="0" err="1"/>
              <a:t>GIDs</a:t>
            </a:r>
            <a:r>
              <a:rPr lang="ca-ES" sz="2000" b="1" dirty="0"/>
              <a:t>)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80 punts per ser GIDC</a:t>
            </a:r>
          </a:p>
        </p:txBody>
      </p:sp>
      <p:sp>
        <p:nvSpPr>
          <p:cNvPr id="20" name="Rectángulo: esquinas redondeadas 28">
            <a:extLst>
              <a:ext uri="{FF2B5EF4-FFF2-40B4-BE49-F238E27FC236}">
                <a16:creationId xmlns:a16="http://schemas.microsoft.com/office/drawing/2014/main" id="{B4361F8E-ADA7-45D5-9978-F38332BC8DB8}"/>
              </a:ext>
            </a:extLst>
          </p:cNvPr>
          <p:cNvSpPr/>
          <p:nvPr/>
        </p:nvSpPr>
        <p:spPr>
          <a:xfrm>
            <a:off x="887987" y="4982182"/>
            <a:ext cx="2806955" cy="12708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/>
              <a:t>97 GID consolidats</a:t>
            </a:r>
          </a:p>
          <a:p>
            <a:pPr algn="ctr"/>
            <a:r>
              <a:rPr lang="ca-ES" sz="2400" dirty="0"/>
              <a:t>15 GID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4579326" y="4764074"/>
            <a:ext cx="7104185" cy="182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5111690" y="4976207"/>
            <a:ext cx="170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/>
              <a:t>Febrer 2023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7505752" y="4966006"/>
            <a:ext cx="400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</a:rPr>
              <a:t>120 Grups d’Innovació Docent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5737713" y="5597256"/>
            <a:ext cx="494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/>
              <a:t>Millora i Innovació Docent fruit de la col·laboració entre docents</a:t>
            </a:r>
          </a:p>
        </p:txBody>
      </p:sp>
    </p:spTree>
    <p:extLst>
      <p:ext uri="{BB962C8B-B14F-4D97-AF65-F5344CB8AC3E}">
        <p14:creationId xmlns:p14="http://schemas.microsoft.com/office/powerpoint/2010/main" val="10018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5" grpId="0"/>
      <p:bldP spid="16" grpId="0" animBg="1"/>
      <p:bldP spid="17" grpId="0" animBg="1"/>
      <p:bldP spid="20" grpId="0" animBg="1"/>
      <p:bldP spid="2" grpId="0" animBg="1"/>
      <p:bldP spid="3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AE375835894B4CB5DA13E50C57534B" ma:contentTypeVersion="18" ma:contentTypeDescription="Crea un document nou" ma:contentTypeScope="" ma:versionID="7f03a3e13b63ec45539a4100a3940218">
  <xsd:schema xmlns:xsd="http://www.w3.org/2001/XMLSchema" xmlns:xs="http://www.w3.org/2001/XMLSchema" xmlns:p="http://schemas.microsoft.com/office/2006/metadata/properties" xmlns:ns2="328ee9ab-dff8-4947-8893-9b01aac81b84" xmlns:ns3="5a03c93d-4364-447e-94e3-83994509a091" xmlns:ns4="63fae8c8-8fda-4616-b1f4-3ac56228451d" targetNamespace="http://schemas.microsoft.com/office/2006/metadata/properties" ma:root="true" ma:fieldsID="5fce58d36642cb03c7b212016ca29fec" ns2:_="" ns3:_="" ns4:_="">
    <xsd:import namespace="328ee9ab-dff8-4947-8893-9b01aac81b84"/>
    <xsd:import namespace="5a03c93d-4364-447e-94e3-83994509a091"/>
    <xsd:import namespace="63fae8c8-8fda-4616-b1f4-3ac5622845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ee9ab-dff8-4947-8893-9b01aac81b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Usuari de la darrera compartició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Hora de la darrera compartició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3c93d-4364-447e-94e3-83994509a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ae8c8-8fda-4616-b1f4-3ac56228451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47b7f48-acb1-44b1-bd86-a573989031a8}" ma:internalName="TaxCatchAll" ma:showField="CatchAllData" ma:web="63fae8c8-8fda-4616-b1f4-3ac562284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8ee9ab-dff8-4947-8893-9b01aac81b84">
      <UserInfo>
        <DisplayName>Oscar Nuñez</DisplayName>
        <AccountId>1342</AccountId>
        <AccountType/>
      </UserInfo>
    </SharedWithUsers>
    <lcf76f155ced4ddcb4097134ff3c332f xmlns="5a03c93d-4364-447e-94e3-83994509a091">
      <Terms xmlns="http://schemas.microsoft.com/office/infopath/2007/PartnerControls"/>
    </lcf76f155ced4ddcb4097134ff3c332f>
    <TaxCatchAll xmlns="63fae8c8-8fda-4616-b1f4-3ac56228451d" xsi:nil="true"/>
  </documentManagement>
</p:properties>
</file>

<file path=customXml/itemProps1.xml><?xml version="1.0" encoding="utf-8"?>
<ds:datastoreItem xmlns:ds="http://schemas.openxmlformats.org/officeDocument/2006/customXml" ds:itemID="{A11F5BD9-CD75-42A7-A9D4-75D38E38D4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622D44-5C75-4AE1-8CD3-3540B8266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ee9ab-dff8-4947-8893-9b01aac81b84"/>
    <ds:schemaRef ds:uri="5a03c93d-4364-447e-94e3-83994509a091"/>
    <ds:schemaRef ds:uri="63fae8c8-8fda-4616-b1f4-3ac562284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DD54D7-7DF6-4AAE-8C27-C7E6F3A78103}">
  <ds:schemaRefs>
    <ds:schemaRef ds:uri="http://schemas.microsoft.com/office/2006/metadata/properties"/>
    <ds:schemaRef ds:uri="http://purl.org/dc/dcmitype/"/>
    <ds:schemaRef ds:uri="63fae8c8-8fda-4616-b1f4-3ac56228451d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a03c93d-4364-447e-94e3-83994509a091"/>
    <ds:schemaRef ds:uri="328ee9ab-dff8-4947-8893-9b01aac81b8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1275</TotalTime>
  <Words>1692</Words>
  <Application>Microsoft Office PowerPoint</Application>
  <PresentationFormat>Pantalla panoràmica</PresentationFormat>
  <Paragraphs>361</Paragraphs>
  <Slides>27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27</vt:i4>
      </vt:variant>
    </vt:vector>
  </HeadingPairs>
  <TitlesOfParts>
    <vt:vector size="36" baseType="lpstr">
      <vt:lpstr>Anivers</vt:lpstr>
      <vt:lpstr>Arial</vt:lpstr>
      <vt:lpstr>Calibri</vt:lpstr>
      <vt:lpstr>Calibri Light</vt:lpstr>
      <vt:lpstr>Segoe UI Semilight</vt:lpstr>
      <vt:lpstr>Times New Roman</vt:lpstr>
      <vt:lpstr>Wingdings</vt:lpstr>
      <vt:lpstr>Tema de l'Office</vt:lpstr>
      <vt:lpstr>Diseño personalizado</vt:lpstr>
      <vt:lpstr>Actualitat i futur dels projectes d’innovació docent a la UB. PROGRAMA RIMDA.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Oscar Nuñez</dc:creator>
  <cp:lastModifiedBy>Oscar Nuñez</cp:lastModifiedBy>
  <cp:revision>104</cp:revision>
  <dcterms:created xsi:type="dcterms:W3CDTF">2021-12-11T19:31:48Z</dcterms:created>
  <dcterms:modified xsi:type="dcterms:W3CDTF">2023-05-19T07:05:58Z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0x010100BCAE375835894B4CB5DA13E50C57534B</vt:lpwstr>
  </property>
</Properties>
</file>