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9" r:id="rId1"/>
    <p:sldMasterId id="2147483760" r:id="rId2"/>
    <p:sldMasterId id="2147483796" r:id="rId3"/>
    <p:sldMasterId id="2147483814" r:id="rId4"/>
  </p:sldMasterIdLst>
  <p:notesMasterIdLst>
    <p:notesMasterId r:id="rId54"/>
  </p:notesMasterIdLst>
  <p:handoutMasterIdLst>
    <p:handoutMasterId r:id="rId55"/>
  </p:handoutMasterIdLst>
  <p:sldIdLst>
    <p:sldId id="444" r:id="rId5"/>
    <p:sldId id="445" r:id="rId6"/>
    <p:sldId id="369" r:id="rId7"/>
    <p:sldId id="370" r:id="rId8"/>
    <p:sldId id="375" r:id="rId9"/>
    <p:sldId id="385" r:id="rId10"/>
    <p:sldId id="386" r:id="rId11"/>
    <p:sldId id="387" r:id="rId12"/>
    <p:sldId id="388" r:id="rId13"/>
    <p:sldId id="389" r:id="rId14"/>
    <p:sldId id="376" r:id="rId15"/>
    <p:sldId id="470" r:id="rId16"/>
    <p:sldId id="377" r:id="rId17"/>
    <p:sldId id="381" r:id="rId18"/>
    <p:sldId id="383" r:id="rId19"/>
    <p:sldId id="347" r:id="rId20"/>
    <p:sldId id="348" r:id="rId21"/>
    <p:sldId id="349" r:id="rId22"/>
    <p:sldId id="352" r:id="rId23"/>
    <p:sldId id="353" r:id="rId24"/>
    <p:sldId id="405" r:id="rId25"/>
    <p:sldId id="342" r:id="rId26"/>
    <p:sldId id="399" r:id="rId27"/>
    <p:sldId id="402" r:id="rId28"/>
    <p:sldId id="393" r:id="rId29"/>
    <p:sldId id="403" r:id="rId30"/>
    <p:sldId id="395" r:id="rId31"/>
    <p:sldId id="361" r:id="rId32"/>
    <p:sldId id="467" r:id="rId33"/>
    <p:sldId id="304" r:id="rId34"/>
    <p:sldId id="473" r:id="rId35"/>
    <p:sldId id="474" r:id="rId36"/>
    <p:sldId id="475" r:id="rId37"/>
    <p:sldId id="458" r:id="rId38"/>
    <p:sldId id="459" r:id="rId39"/>
    <p:sldId id="460" r:id="rId40"/>
    <p:sldId id="364" r:id="rId41"/>
    <p:sldId id="451" r:id="rId42"/>
    <p:sldId id="440" r:id="rId43"/>
    <p:sldId id="442" r:id="rId44"/>
    <p:sldId id="453" r:id="rId45"/>
    <p:sldId id="457" r:id="rId46"/>
    <p:sldId id="454" r:id="rId47"/>
    <p:sldId id="455" r:id="rId48"/>
    <p:sldId id="471" r:id="rId49"/>
    <p:sldId id="472" r:id="rId50"/>
    <p:sldId id="307" r:id="rId51"/>
    <p:sldId id="308" r:id="rId52"/>
    <p:sldId id="448" r:id="rId53"/>
  </p:sldIdLst>
  <p:sldSz cx="9144000" cy="6858000" type="screen4x3"/>
  <p:notesSz cx="7099300" cy="10234613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33CC"/>
    <a:srgbClr val="FF8000"/>
    <a:srgbClr val="A8799D"/>
    <a:srgbClr val="006600"/>
    <a:srgbClr val="8F0101"/>
    <a:srgbClr val="F396AE"/>
    <a:srgbClr val="FFCC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85484" autoAdjust="0"/>
  </p:normalViewPr>
  <p:slideViewPr>
    <p:cSldViewPr>
      <p:cViewPr varScale="1">
        <p:scale>
          <a:sx n="71" d="100"/>
          <a:sy n="71" d="100"/>
        </p:scale>
        <p:origin x="11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fld id="{A705F861-CB49-48F4-A134-E7977E0573C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009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fld id="{3EF39607-F5FC-407C-BA1F-AB134E81F84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029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_tradnl" altLang="ca-ES" smtClean="0">
                <a:ea typeface="ＭＳ Ｐゴシック" panose="020B0600070205080204" pitchFamily="34" charset="-128"/>
              </a:rPr>
              <a:t>Welcome, Bienvenus, Wilkomen, bienvenidos, benvinguts a la facultat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ca-ES" smtClean="0">
                <a:ea typeface="ＭＳ Ｐゴシック" panose="020B0600070205080204" pitchFamily="34" charset="-128"/>
              </a:rPr>
              <a:t>Aquí estudiareu diferents aspectes del gran arbre de la biologia,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ca-ES" smtClean="0">
                <a:ea typeface="ＭＳ Ｐゴシック" panose="020B0600070205080204" pitchFamily="34" charset="-128"/>
              </a:rPr>
              <a:t>Pero també es important que conegueu a fons la nostra terra, com som els barcelonins, els catalans,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ca-ES" smtClean="0">
                <a:ea typeface="ＭＳ Ｐゴシック" panose="020B0600070205080204" pitchFamily="34" charset="-128"/>
              </a:rPr>
              <a:t>Com es la nostra cultura, com son les nostres tradicions.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ca-ES" smtClean="0">
                <a:ea typeface="ＭＳ Ｐゴシック" panose="020B0600070205080204" pitchFamily="34" charset="-128"/>
              </a:rPr>
              <a:t>Jo us en faré un tastet aprofitant els mesos del calendari academic </a:t>
            </a:r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917840-059C-4578-B910-32551FF93978}" type="slidenum">
              <a:rPr lang="es-ES_tradnl" altLang="ca-ES" smtClean="0">
                <a:latin typeface="Calibri" panose="020F0502020204030204" pitchFamily="34" charset="0"/>
              </a:rPr>
              <a:pPr/>
              <a:t>1</a:t>
            </a:fld>
            <a:endParaRPr lang="es-ES_tradnl" altLang="ca-E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900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47C9913-E881-48D8-925C-B57A47218137}" type="slidenum">
              <a:rPr lang="en-GB" smtClean="0">
                <a:latin typeface="Times" pitchFamily="18" charset="0"/>
              </a:rPr>
              <a:pPr/>
              <a:t>20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Times" pitchFamily="18" charset="0"/>
              </a:rPr>
              <a:t>Quins labs I quinesalues</a:t>
            </a:r>
          </a:p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3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90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F88FE-96FF-43AE-9640-A0CDAD582210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90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mtClean="0">
                <a:latin typeface="Times" pitchFamily="18" charset="0"/>
              </a:rPr>
              <a:t>Arreglar-ho</a:t>
            </a:r>
          </a:p>
        </p:txBody>
      </p:sp>
    </p:spTree>
    <p:extLst>
      <p:ext uri="{BB962C8B-B14F-4D97-AF65-F5344CB8AC3E}">
        <p14:creationId xmlns:p14="http://schemas.microsoft.com/office/powerpoint/2010/main" val="135987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50A798-FB57-4FC1-AF46-C2B4037767F9}" type="slidenum">
              <a:rPr lang="en-GB" smtClean="0">
                <a:latin typeface="Times" pitchFamily="18" charset="0"/>
              </a:rPr>
              <a:pPr/>
              <a:t>23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31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BDBF9B-A67C-4226-A9C2-904D13435A6D}" type="slidenum">
              <a:rPr lang="en-GB" smtClean="0">
                <a:latin typeface="Times" pitchFamily="18" charset="0"/>
              </a:rPr>
              <a:pPr/>
              <a:t>24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8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F5E7DF-9DD4-42C5-8AFD-A6965D817D3B}" type="slidenum">
              <a:rPr lang="en-GB" smtClean="0">
                <a:latin typeface="Times" pitchFamily="18" charset="0"/>
              </a:rPr>
              <a:pPr/>
              <a:t>26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06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96218D-01E7-4911-BBA5-F7EDCC2F5EFF}" type="slidenum">
              <a:rPr lang="en-GB" smtClean="0">
                <a:latin typeface="Times" pitchFamily="18" charset="0"/>
              </a:rPr>
              <a:pPr/>
              <a:t>27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94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4847121-1BA2-4CF6-8F80-AE95A0955F45}" type="slidenum">
              <a:rPr lang="en-GB" smtClean="0">
                <a:latin typeface="Times" pitchFamily="18" charset="0"/>
              </a:rPr>
              <a:pPr/>
              <a:t>28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47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714AF3-7009-4737-A16D-B2E52B454708}" type="slidenum">
              <a:rPr lang="en-GB" smtClean="0">
                <a:latin typeface="Times" pitchFamily="18" charset="0"/>
              </a:rPr>
              <a:pPr/>
              <a:t>30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433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4847121-1BA2-4CF6-8F80-AE95A0955F45}" type="slidenum">
              <a:rPr lang="en-GB" smtClean="0">
                <a:latin typeface="Times" pitchFamily="18" charset="0"/>
              </a:rPr>
              <a:pPr/>
              <a:t>32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dirty="0" smtClean="0">
                <a:latin typeface="Times" pitchFamily="18" charset="0"/>
              </a:rPr>
              <a:t>WEBSITE: http://www.ub.edu/ori-bio/exchange-students/courses </a:t>
            </a:r>
          </a:p>
        </p:txBody>
      </p:sp>
    </p:spTree>
    <p:extLst>
      <p:ext uri="{BB962C8B-B14F-4D97-AF65-F5344CB8AC3E}">
        <p14:creationId xmlns:p14="http://schemas.microsoft.com/office/powerpoint/2010/main" val="3284221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4847121-1BA2-4CF6-8F80-AE95A0955F45}" type="slidenum">
              <a:rPr lang="en-GB" smtClean="0">
                <a:latin typeface="Times" pitchFamily="18" charset="0"/>
              </a:rPr>
              <a:pPr/>
              <a:t>33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dirty="0" smtClean="0">
                <a:latin typeface="Times" pitchFamily="18" charset="0"/>
              </a:rPr>
              <a:t>WEBSITE: http://www.ub.edu/ori-bio/exchange-students/courses </a:t>
            </a:r>
          </a:p>
        </p:txBody>
      </p:sp>
    </p:spTree>
    <p:extLst>
      <p:ext uri="{BB962C8B-B14F-4D97-AF65-F5344CB8AC3E}">
        <p14:creationId xmlns:p14="http://schemas.microsoft.com/office/powerpoint/2010/main" val="416506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D1630A8-98B5-4151-BE08-A1B0A37C5ABE}" type="slidenum">
              <a:rPr lang="en-GB" smtClean="0">
                <a:latin typeface="Times" pitchFamily="18" charset="0"/>
              </a:rPr>
              <a:pPr/>
              <a:t>3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82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8C4D18-FABD-4DCB-9BB8-E20E15F54249}" type="slidenum">
              <a:rPr lang="en-GB" smtClean="0">
                <a:latin typeface="Times" pitchFamily="18" charset="0"/>
              </a:rPr>
              <a:pPr/>
              <a:t>34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707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A291D6-39C5-4383-93E4-D997C609A834}" type="slidenum">
              <a:rPr lang="en-GB" smtClean="0">
                <a:latin typeface="Times" pitchFamily="18" charset="0"/>
              </a:rPr>
              <a:pPr/>
              <a:t>35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75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7CD9D4F-C0CC-489B-8C8A-41B19CB189E4}" type="slidenum">
              <a:rPr lang="en-GB" smtClean="0">
                <a:latin typeface="Times" pitchFamily="18" charset="0"/>
              </a:rPr>
              <a:pPr/>
              <a:t>36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48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E1D671D-13A1-4EE7-B583-38ABE5394EAD}" type="slidenum">
              <a:rPr lang="en-GB" smtClean="0">
                <a:latin typeface="Times" pitchFamily="18" charset="0"/>
              </a:rPr>
              <a:pPr/>
              <a:t>37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14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E1D671D-13A1-4EE7-B583-38ABE5394EAD}" type="slidenum">
              <a:rPr lang="en-GB" smtClean="0">
                <a:latin typeface="Times" pitchFamily="18" charset="0"/>
              </a:rPr>
              <a:pPr/>
              <a:t>38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04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388619-6B45-4B3B-BE86-50AC8535E080}" type="slidenum">
              <a:rPr lang="en-GB" smtClean="0">
                <a:latin typeface="Times" pitchFamily="18" charset="0"/>
              </a:rPr>
              <a:pPr/>
              <a:t>47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88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53D627-78F4-40B7-845E-5FA6DB2A0E4B}" type="slidenum">
              <a:rPr lang="en-GB" smtClean="0">
                <a:latin typeface="Times" pitchFamily="18" charset="0"/>
              </a:rPr>
              <a:pPr/>
              <a:t>48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3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7CB834-3B40-4D83-BDE7-501B8096CA35}" type="slidenum">
              <a:rPr lang="en-GB" smtClean="0">
                <a:latin typeface="Times" pitchFamily="18" charset="0"/>
              </a:rPr>
              <a:pPr/>
              <a:t>49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8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 eaLnBrk="0" hangingPunct="0"/>
            <a:fld id="{B72F9CA9-9C87-405A-BB86-B4BEC623EADC}" type="slidenum">
              <a:rPr lang="en-GB" sz="1300">
                <a:latin typeface="Times" pitchFamily="18" charset="0"/>
              </a:rPr>
              <a:pPr algn="r" defTabSz="990600" eaLnBrk="0" hangingPunct="0"/>
              <a:t>4</a:t>
            </a:fld>
            <a:endParaRPr lang="en-GB" sz="1300">
              <a:latin typeface="Times" pitchFamily="18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Times" pitchFamily="18" charset="0"/>
              </a:rPr>
              <a:t>Facebook???</a:t>
            </a:r>
          </a:p>
          <a:p>
            <a:r>
              <a:rPr lang="en-GB" smtClean="0">
                <a:latin typeface="Times" pitchFamily="18" charset="0"/>
              </a:rPr>
              <a:t>Horari</a:t>
            </a:r>
          </a:p>
          <a:p>
            <a:r>
              <a:rPr lang="en-GB" smtClean="0">
                <a:latin typeface="Times" pitchFamily="18" charset="0"/>
              </a:rPr>
              <a:t>Dies de festa ??</a:t>
            </a:r>
          </a:p>
        </p:txBody>
      </p:sp>
    </p:spTree>
    <p:extLst>
      <p:ext uri="{BB962C8B-B14F-4D97-AF65-F5344CB8AC3E}">
        <p14:creationId xmlns:p14="http://schemas.microsoft.com/office/powerpoint/2010/main" val="94318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3E134-B853-7747-AE3D-0DA6227776F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67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3E134-B853-7747-AE3D-0DA6227776F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15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3E134-B853-7747-AE3D-0DA6227776F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9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A99822-603D-4C61-BDFD-772EE822D8CF}" type="slidenum">
              <a:rPr lang="en-GB" smtClean="0">
                <a:latin typeface="Times" pitchFamily="18" charset="0"/>
              </a:rPr>
              <a:pPr/>
              <a:t>16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358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84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Times" pitchFamily="18" charset="0"/>
              </a:rPr>
              <a:t>Pero tamb</a:t>
            </a:r>
            <a:r>
              <a:rPr lang="en-GB" altLang="ja-JP" smtClean="0">
                <a:latin typeface="Arial" charset="0"/>
                <a:cs typeface="ＭＳ Ｐゴシック"/>
              </a:rPr>
              <a:t>é</a:t>
            </a:r>
            <a:r>
              <a:rPr lang="en-GB" altLang="ja-JP" smtClean="0">
                <a:latin typeface="Times" pitchFamily="18" charset="0"/>
                <a:cs typeface="ＭＳ Ｐゴシック"/>
              </a:rPr>
              <a:t> poden realitzar-les </a:t>
            </a:r>
          </a:p>
          <a:p>
            <a:r>
              <a:rPr lang="en-GB" altLang="ja-JP" smtClean="0">
                <a:latin typeface="Times" pitchFamily="18" charset="0"/>
                <a:cs typeface="ＭＳ Ｐゴシック"/>
              </a:rPr>
              <a:t>	- estudiants de primer cicle </a:t>
            </a:r>
          </a:p>
          <a:p>
            <a:r>
              <a:rPr lang="en-GB" altLang="ja-JP" smtClean="0">
                <a:latin typeface="Times" pitchFamily="18" charset="0"/>
                <a:cs typeface="ＭＳ Ｐゴシック"/>
              </a:rPr>
              <a:t>		- que hagin fet un minim de un curs sencer (60 cr</a:t>
            </a:r>
            <a:r>
              <a:rPr lang="en-GB" altLang="ja-JP" smtClean="0">
                <a:latin typeface="Arial" charset="0"/>
                <a:cs typeface="ＭＳ Ｐゴシック"/>
              </a:rPr>
              <a:t>è</a:t>
            </a:r>
            <a:r>
              <a:rPr lang="en-GB" altLang="ja-JP" smtClean="0">
                <a:latin typeface="Times" pitchFamily="18" charset="0"/>
                <a:cs typeface="ＭＳ Ｐゴシック"/>
              </a:rPr>
              <a:t>dits)</a:t>
            </a:r>
          </a:p>
          <a:p>
            <a:r>
              <a:rPr lang="en-GB" altLang="ja-JP" smtClean="0">
                <a:latin typeface="Times" pitchFamily="18" charset="0"/>
                <a:cs typeface="ＭＳ Ｐゴシック"/>
              </a:rPr>
              <a:t>		- idealment, que hagin  fet TOTES les OBLIGATORIES</a:t>
            </a:r>
          </a:p>
          <a:p>
            <a:endParaRPr lang="en-GB" altLang="ja-JP" smtClean="0">
              <a:latin typeface="Times" pitchFamily="18" charset="0"/>
              <a:cs typeface="ＭＳ Ｐゴシック"/>
            </a:endParaRPr>
          </a:p>
          <a:p>
            <a:r>
              <a:rPr lang="en-GB" altLang="ja-JP" smtClean="0">
                <a:latin typeface="Times" pitchFamily="18" charset="0"/>
                <a:cs typeface="ＭＳ Ｐゴシック"/>
              </a:rPr>
              <a:t>	 </a:t>
            </a:r>
          </a:p>
          <a:p>
            <a:r>
              <a:rPr lang="en-GB" altLang="ja-JP" smtClean="0">
                <a:latin typeface="Times" pitchFamily="18" charset="0"/>
                <a:cs typeface="ＭＳ Ｐゴシック"/>
              </a:rPr>
              <a:t>	- estudiantsllicenciats que cursin </a:t>
            </a:r>
          </a:p>
          <a:p>
            <a:r>
              <a:rPr lang="en-GB" altLang="ja-JP" smtClean="0">
                <a:latin typeface="Times" pitchFamily="18" charset="0"/>
                <a:cs typeface="ＭＳ Ｐゴシック"/>
              </a:rPr>
              <a:t>			- el Master Experimental, o </a:t>
            </a:r>
          </a:p>
          <a:p>
            <a:r>
              <a:rPr lang="en-GB" altLang="ja-JP" smtClean="0">
                <a:latin typeface="Times" pitchFamily="18" charset="0"/>
                <a:cs typeface="ＭＳ Ｐゴシック"/>
              </a:rPr>
              <a:t>			- el Doctorat.</a:t>
            </a:r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67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88D8EFD-CC2A-491E-BDC8-33EC4C33D3A4}" type="slidenum">
              <a:rPr lang="en-GB" smtClean="0">
                <a:latin typeface="Times" pitchFamily="18" charset="0"/>
              </a:rPr>
              <a:pPr/>
              <a:t>18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dirty="0" err="1" smtClean="0">
                <a:latin typeface="Times" pitchFamily="18" charset="0"/>
              </a:rPr>
              <a:t>Especificar</a:t>
            </a:r>
            <a:r>
              <a:rPr lang="en-GB" dirty="0" smtClean="0">
                <a:latin typeface="Times" pitchFamily="18" charset="0"/>
              </a:rPr>
              <a:t> les </a:t>
            </a:r>
            <a:r>
              <a:rPr lang="en-GB" dirty="0" err="1" smtClean="0">
                <a:latin typeface="Times" pitchFamily="18" charset="0"/>
              </a:rPr>
              <a:t>aulas</a:t>
            </a:r>
            <a:r>
              <a:rPr lang="en-GB" dirty="0" smtClean="0">
                <a:latin typeface="Times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264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35BC14-FB52-49F4-9E2E-BE686604A697}" type="slidenum">
              <a:rPr lang="en-GB" smtClean="0">
                <a:latin typeface="Times" pitchFamily="18" charset="0"/>
              </a:rPr>
              <a:pPr/>
              <a:t>19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7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2D9CB-2B67-46AA-BC3D-7478BDD9EEEA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A2C79-4071-40E9-825A-CBD3D94CB7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48842-9221-4911-B28C-188C9C404E64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46E36-1A28-46E1-8895-9EAB79B5AA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5967A-F17D-4224-927B-296F08964F32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1534F-890E-4512-9332-88F2BEBC73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36F99-73FC-4E0A-9B39-B2F9BAB9D7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1DF33-5CC3-477B-B27A-54E5F4612BF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1C95-40CF-4F63-ADAE-20E6B2D1C2A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FA66D-F748-442B-AD3F-AC2F86EC1A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54428-3156-45B3-B61E-E3CAE9DEF8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1E905-6CA8-41DD-B367-5C34B94FDA9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5F506-E4B9-4CDF-B2F7-689F6449EB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BB81C-3079-4BD1-8FE5-98C0C485BA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23403-01C8-415A-90C9-093CEECA86AA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4490E-7C66-44DC-940F-5123623317F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43DE7-1B0B-45F3-B71B-5E52408F7D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BF217-ED1C-4893-9E71-BEA6A93839B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1574-DA24-487C-BF35-6FDCA47972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ol i ta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e taula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 rtlCol="0">
            <a:normAutofit/>
          </a:bodyPr>
          <a:lstStyle/>
          <a:p>
            <a:pPr lvl="0"/>
            <a:endParaRPr lang="es-ES" noProof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CF6C2-574E-4985-9420-F5B8AB0ADB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1387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164" y="444730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4" y="1906544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30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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4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26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4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4" y="1577849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940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4" y="444730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3" y="2017060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4" y="1906544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30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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4" y="444730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1036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4" y="4801577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4" y="6263391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7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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162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3" y="443756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164" y="4801577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4" y="6263391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7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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9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8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81282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4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4" y="1577849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03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555F3-75E1-480D-B290-DA418287AB9F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BAB1-98D9-42DF-A911-9D90E346F8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4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4164" y="1577849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8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4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4164" y="1577849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085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4164" y="452720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74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2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8" y="914402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2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4" y="452720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457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4" y="4801577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4" y="6263391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26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4" y="428064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11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tos, imagen y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1" y="914402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163" y="4267202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2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5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4" y="461684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640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4" y="4801577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4" y="6263391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2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6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2813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4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4" y="1577849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4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083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3" y="2857537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7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4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5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61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CE8B2-31DF-4AE6-A766-125E3474992F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BC05C-DA50-4322-8250-2CE53E3E6C7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ca-E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ca-E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83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164" y="444730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4" y="1906544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30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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4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47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4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4" y="1577849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261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4" y="444730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3" y="2017060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4" y="1906544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30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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4" y="444730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3966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4" y="4801577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4" y="6263391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7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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080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3" y="443756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164" y="4801577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4" y="6263391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7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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9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8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0832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4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4" y="1577849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271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4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4164" y="1577849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75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4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4164" y="1577849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85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4164" y="452720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94DF3-E0ED-41E9-9241-E4FE8FD77035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2F050-7520-4FA6-BF15-FAFA878955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2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8" y="914402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2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4" y="452720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881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4" y="4801577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4" y="6263391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367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4" y="428064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105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tos, imagen y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1" y="914402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163" y="4267202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2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5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4" y="461684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2505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4" y="4801577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4" y="6263391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2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6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599097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4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4" y="1577849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4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990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3" y="2857537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7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4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5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7005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ca-E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ca-E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01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310E7-0CFD-4357-BA64-CFC831C09C0C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53C97-0A77-4AD3-85B7-04B2B81B15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F517B-E02F-4421-8C99-64FEF5F3E978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7F4F3-F031-4E20-9B2E-EA8AD218035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BE4C-69B4-424F-BBA4-447C2C9070C7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FEAC7-951E-41E4-B689-C6BA6C1056F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B7A2D-8DF0-438D-ADB9-FC99372932DB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7872C-F4F0-4ED4-8D80-65F984BFA4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A2BA89-D3C7-4A4F-BD23-B81856AF0A5A}" type="datetimeFigureOut">
              <a:rPr lang="es-ES"/>
              <a:pPr>
                <a:defRPr/>
              </a:pPr>
              <a:t>10/09/2022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09E90C-512A-45F7-918D-51988CD4AB8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0" r:id="rId2"/>
    <p:sldLayoutId id="2147483769" r:id="rId3"/>
    <p:sldLayoutId id="2147483768" r:id="rId4"/>
    <p:sldLayoutId id="2147483767" r:id="rId5"/>
    <p:sldLayoutId id="2147483766" r:id="rId6"/>
    <p:sldLayoutId id="2147483765" r:id="rId7"/>
    <p:sldLayoutId id="2147483764" r:id="rId8"/>
    <p:sldLayoutId id="2147483763" r:id="rId9"/>
    <p:sldLayoutId id="2147483762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GB" smtClean="0"/>
          </a:p>
        </p:txBody>
      </p:sp>
      <p:sp>
        <p:nvSpPr>
          <p:cNvPr id="1331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F527FD-0E13-411A-8802-071E6E6EB9D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2" r:id="rId2"/>
    <p:sldLayoutId id="2147483781" r:id="rId3"/>
    <p:sldLayoutId id="2147483780" r:id="rId4"/>
    <p:sldLayoutId id="2147483779" r:id="rId5"/>
    <p:sldLayoutId id="2147483778" r:id="rId6"/>
    <p:sldLayoutId id="2147483777" r:id="rId7"/>
    <p:sldLayoutId id="2147483776" r:id="rId8"/>
    <p:sldLayoutId id="2147483775" r:id="rId9"/>
    <p:sldLayoutId id="2147483774" r:id="rId10"/>
    <p:sldLayoutId id="2147483773" r:id="rId11"/>
    <p:sldLayoutId id="21474838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4" y="2133602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4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60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4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527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4" y="2133602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1665B-C24A-4702-B522-6A4334602E03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4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60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889E0-CAB2-4699-909D-B9A88D47ACBE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4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357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17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.edu/biologia/" TargetMode="External"/><Relationship Id="rId7" Type="http://schemas.openxmlformats.org/officeDocument/2006/relationships/hyperlink" Target="https://www.ub.edu/portal/web/biologia/graus/-/ensenyament/detallEnsenyament/6007686/2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ub.edu/portal/web/biologia/graus/-/ensenyament/detallEnsenyament/6006953/24" TargetMode="External"/><Relationship Id="rId5" Type="http://schemas.openxmlformats.org/officeDocument/2006/relationships/hyperlink" Target="https://www.ub.edu/portal/web/biologia/graus/-/ensenyament/detallEnsenyament/6006941/24" TargetMode="External"/><Relationship Id="rId4" Type="http://schemas.openxmlformats.org/officeDocument/2006/relationships/hyperlink" Target="https://www.ub.edu/portal/web/biologia/graus/-/ensenyament/detallEnsenyament/6006891/2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b.edu/portal/web/biologia/masters-oficials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.edu/uri/comu/professo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hyperlink" Target="http://www.ub.edu/ori-bio/sites/default/files/PERMIS%20ASSIGNATURES%20ALTRES%20FACULTATS.doc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becbarcelona.eu/research-groups/" TargetMode="External"/><Relationship Id="rId13" Type="http://schemas.openxmlformats.org/officeDocument/2006/relationships/hyperlink" Target="https://www.ibe.upf-csic.es/" TargetMode="External"/><Relationship Id="rId18" Type="http://schemas.openxmlformats.org/officeDocument/2006/relationships/hyperlink" Target="http://www.icm.csic.es/" TargetMode="External"/><Relationship Id="rId3" Type="http://schemas.openxmlformats.org/officeDocument/2006/relationships/hyperlink" Target="https://www.ub.edu/portal/web/farmacia/recerca" TargetMode="External"/><Relationship Id="rId7" Type="http://schemas.openxmlformats.org/officeDocument/2006/relationships/hyperlink" Target="http://www.ub.edu/in2ub/index.php?option=com_content&amp;view=article&amp;id=27&amp;Itemid=210&amp;lang=en" TargetMode="External"/><Relationship Id="rId12" Type="http://schemas.openxmlformats.org/officeDocument/2006/relationships/hyperlink" Target="https://www.cragenomica.es/" TargetMode="External"/><Relationship Id="rId17" Type="http://schemas.openxmlformats.org/officeDocument/2006/relationships/hyperlink" Target="http://www.ceab.csic.es/" TargetMode="External"/><Relationship Id="rId2" Type="http://schemas.openxmlformats.org/officeDocument/2006/relationships/hyperlink" Target="http://www.ub.edu/biologia/queoferim/en/index/recerca.htm" TargetMode="External"/><Relationship Id="rId16" Type="http://schemas.openxmlformats.org/officeDocument/2006/relationships/hyperlink" Target="https://www.iibb.csic.es/en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neurociencies.ub.edu/research/" TargetMode="External"/><Relationship Id="rId11" Type="http://schemas.openxmlformats.org/officeDocument/2006/relationships/hyperlink" Target="http://www.idibell.cat/modul/research/en" TargetMode="External"/><Relationship Id="rId5" Type="http://schemas.openxmlformats.org/officeDocument/2006/relationships/hyperlink" Target="http://www.ub.edu/ibub/" TargetMode="External"/><Relationship Id="rId15" Type="http://schemas.openxmlformats.org/officeDocument/2006/relationships/hyperlink" Target="http://www.ibmb.csic.es/research" TargetMode="External"/><Relationship Id="rId10" Type="http://schemas.openxmlformats.org/officeDocument/2006/relationships/hyperlink" Target="http://www.idibaps.org/arees-recerca/en_index.html" TargetMode="External"/><Relationship Id="rId4" Type="http://schemas.openxmlformats.org/officeDocument/2006/relationships/hyperlink" Target="http://www.ub.edu/medicina/queoferim/en/index/recerca.htm" TargetMode="External"/><Relationship Id="rId9" Type="http://schemas.openxmlformats.org/officeDocument/2006/relationships/hyperlink" Target="https://www.irbbarcelona.org/en/research" TargetMode="External"/><Relationship Id="rId14" Type="http://schemas.openxmlformats.org/officeDocument/2006/relationships/hyperlink" Target="http://www.creaf.cat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b.edu/portal/web/biologia/graus/-/ensenyament/detallEnsenyament/6006891/24" TargetMode="External"/><Relationship Id="rId2" Type="http://schemas.openxmlformats.org/officeDocument/2006/relationships/hyperlink" Target="https://www.ub.edu/portal/web/biologia/graus/-/ensenyament/detallEnsenyament/6006880/24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ub.edu/portal/web/biologia/graus/-/ensenyament/detallEnsenyament/6007686/24" TargetMode="External"/><Relationship Id="rId5" Type="http://schemas.openxmlformats.org/officeDocument/2006/relationships/hyperlink" Target="https://www.ub.edu/portal/web/biologia/graus/-/ensenyament/detallEnsenyament/6006953/24" TargetMode="External"/><Relationship Id="rId4" Type="http://schemas.openxmlformats.org/officeDocument/2006/relationships/hyperlink" Target="https://www.ub.edu/portal/web/biologia/graus/-/ensenyament/detallEnsenyament/6006941/2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b.edu/portal/web/biologia/graus/-/ensenyament/detallEnsenyament/6006953/2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.edu/biologia/bio/practiques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.edu/carnet/en/alumnat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.edu/monub/ajuda/how-obtain-password.pdf" TargetMode="External"/><Relationship Id="rId2" Type="http://schemas.openxmlformats.org/officeDocument/2006/relationships/hyperlink" Target="http://www.ub.edu/monub/ajuda/index_en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hyperlink" Target="https://auten.ub.edu/auten/NovaPasswordAlum?lang=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ori-bio@ub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hyperlink" Target="mailto:martacamps@ub.edu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campusvirtual.ub.edu/" TargetMode="Externa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nuvol.edau.ub.edu/adfs/ls/?wa=wsignin1.0&amp;wtrealm=urn:federation:MicrosoftOnline&amp;wctx=wa%3Dwsignin1.0%26rpsnv%3D4%26ct%3D1415726063%26rver%3D6.1.6206.0%26wp%3DMBI_KEY%26wreply%3Dhttps://www.outlook.com/owa/%26id%3D260563%26whr%3Dub.edu%26CBCXT%3Dout" TargetMode="Externa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jherg007@alumnes.ub.edu" TargetMode="Externa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mailto:jherg007@alumnes.ub.edu" TargetMode="Externa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ub.edu/ori-bio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ítulo 2"/>
          <p:cNvSpPr>
            <a:spLocks noGrp="1"/>
          </p:cNvSpPr>
          <p:nvPr>
            <p:ph type="subTitle" idx="1"/>
          </p:nvPr>
        </p:nvSpPr>
        <p:spPr>
          <a:xfrm>
            <a:off x="460375" y="6067426"/>
            <a:ext cx="6400800" cy="609600"/>
          </a:xfrm>
        </p:spPr>
        <p:txBody>
          <a:bodyPr/>
          <a:lstStyle/>
          <a:p>
            <a:pPr algn="l" eaLnBrk="1" hangingPunct="1"/>
            <a:r>
              <a:rPr lang="es-ES_tradnl" altLang="ca-ES" sz="2800" dirty="0" err="1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September</a:t>
            </a:r>
            <a:r>
              <a:rPr lang="es-ES_tradnl" altLang="ca-ES" sz="28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 9th  2022 </a:t>
            </a:r>
          </a:p>
        </p:txBody>
      </p:sp>
      <p:sp>
        <p:nvSpPr>
          <p:cNvPr id="3075" name="AutoShape 7" descr="Resultat d'imatges de logo u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a-ES" altLang="ca-ES" sz="1800">
              <a:latin typeface="Arial" panose="020B0604020202020204" pitchFamily="34" charset="0"/>
            </a:endParaRPr>
          </a:p>
        </p:txBody>
      </p:sp>
      <p:pic>
        <p:nvPicPr>
          <p:cNvPr id="3076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29325"/>
            <a:ext cx="2743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ítu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a-ES" altLang="ca-ES" smtClean="0">
              <a:ea typeface="ＭＳ Ｐゴシック" panose="020B0600070205080204" pitchFamily="34" charset="-128"/>
            </a:endParaRPr>
          </a:p>
        </p:txBody>
      </p:sp>
      <p:pic>
        <p:nvPicPr>
          <p:cNvPr id="3078" name="Imagen 5" descr="EXTERIOR MARGALF DIAGONA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ítulo 1"/>
          <p:cNvSpPr txBox="1">
            <a:spLocks/>
          </p:cNvSpPr>
          <p:nvPr/>
        </p:nvSpPr>
        <p:spPr bwMode="auto">
          <a:xfrm rot="-945728">
            <a:off x="533400" y="1622425"/>
            <a:ext cx="82423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ca-ES" sz="4400">
                <a:latin typeface="Mistral" panose="03090702030407020403" pitchFamily="66" charset="0"/>
              </a:rPr>
              <a:t>Benvinguts a la Facultat de Biologia UB </a:t>
            </a:r>
            <a:r>
              <a:rPr lang="es-ES_tradnl" altLang="ca-ES" sz="4400"/>
              <a:t/>
            </a:r>
            <a:br>
              <a:rPr lang="es-ES_tradnl" altLang="ca-ES" sz="4400"/>
            </a:br>
            <a:endParaRPr lang="es-ES_tradnl" altLang="ca-ES" sz="4400"/>
          </a:p>
        </p:txBody>
      </p:sp>
    </p:spTree>
    <p:extLst>
      <p:ext uri="{BB962C8B-B14F-4D97-AF65-F5344CB8AC3E}">
        <p14:creationId xmlns:p14="http://schemas.microsoft.com/office/powerpoint/2010/main" val="14633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1341" y="210173"/>
            <a:ext cx="7808976" cy="1088136"/>
          </a:xfrm>
        </p:spPr>
        <p:txBody>
          <a:bodyPr>
            <a:normAutofit/>
          </a:bodyPr>
          <a:lstStyle/>
          <a:p>
            <a:r>
              <a:rPr lang="es-ES" sz="4800" dirty="0" err="1"/>
              <a:t>The</a:t>
            </a:r>
            <a:r>
              <a:rPr lang="es-ES" sz="4800" dirty="0"/>
              <a:t> </a:t>
            </a:r>
            <a:r>
              <a:rPr lang="es-ES" sz="4800" dirty="0" err="1"/>
              <a:t>Faculty</a:t>
            </a:r>
            <a:r>
              <a:rPr lang="es-ES" sz="4800" dirty="0"/>
              <a:t> of </a:t>
            </a:r>
            <a:r>
              <a:rPr lang="es-ES" sz="4800" dirty="0" err="1"/>
              <a:t>Biology</a:t>
            </a:r>
            <a:endParaRPr lang="es-ES" sz="4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6205" y="1445579"/>
            <a:ext cx="7754112" cy="484632"/>
          </a:xfrm>
        </p:spPr>
        <p:txBody>
          <a:bodyPr>
            <a:noAutofit/>
          </a:bodyPr>
          <a:lstStyle/>
          <a:p>
            <a:r>
              <a:rPr lang="es-ES" sz="2400" dirty="0"/>
              <a:t>at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University</a:t>
            </a:r>
            <a:r>
              <a:rPr lang="es-ES" sz="2400" dirty="0"/>
              <a:t> of Barcelona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1" y="2281619"/>
            <a:ext cx="8302003" cy="3240909"/>
          </a:xfrm>
          <a:prstGeom prst="rect">
            <a:avLst/>
          </a:prstGeom>
        </p:spPr>
      </p:pic>
      <p:pic>
        <p:nvPicPr>
          <p:cNvPr id="5" name="1 Imagen">
            <a:extLst>
              <a:ext uri="{FF2B5EF4-FFF2-40B4-BE49-F238E27FC236}">
                <a16:creationId xmlns:a16="http://schemas.microsoft.com/office/drawing/2014/main" id="{4441A634-F0A9-487C-A65C-DF43FAAB54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94" y="602498"/>
            <a:ext cx="2220870" cy="666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8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Faculty</a:t>
            </a:r>
            <a:r>
              <a:rPr lang="es-ES" dirty="0"/>
              <a:t>  in </a:t>
            </a:r>
            <a:r>
              <a:rPr lang="es-ES" dirty="0" err="1"/>
              <a:t>Numbers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4164" y="1796462"/>
            <a:ext cx="8574087" cy="455301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Founded in 1974 (</a:t>
            </a:r>
            <a:r>
              <a:rPr lang="en-US" dirty="0" smtClean="0"/>
              <a:t>pioneer </a:t>
            </a:r>
            <a:r>
              <a:rPr lang="en-US" dirty="0"/>
              <a:t>in Spain)</a:t>
            </a:r>
          </a:p>
          <a:p>
            <a:r>
              <a:rPr lang="en-US" dirty="0"/>
              <a:t>Position of the University of Barcelona (UB) in Biosciences according to the QS University Ranking</a:t>
            </a:r>
          </a:p>
          <a:p>
            <a:pPr lvl="3"/>
            <a:r>
              <a:rPr lang="en-US" sz="2300" dirty="0"/>
              <a:t>Spain </a:t>
            </a:r>
            <a:r>
              <a:rPr lang="en-US" sz="2300" dirty="0" smtClean="0"/>
              <a:t>1</a:t>
            </a:r>
            <a:endParaRPr lang="en-US" sz="2300" dirty="0"/>
          </a:p>
          <a:p>
            <a:pPr lvl="3"/>
            <a:r>
              <a:rPr lang="en-US" sz="2300" dirty="0"/>
              <a:t>Europe 23</a:t>
            </a:r>
          </a:p>
          <a:p>
            <a:pPr lvl="3"/>
            <a:r>
              <a:rPr lang="en-US" sz="2300" dirty="0"/>
              <a:t>World 70</a:t>
            </a:r>
          </a:p>
          <a:p>
            <a:r>
              <a:rPr lang="en-US" dirty="0"/>
              <a:t>About 370 professors and </a:t>
            </a:r>
            <a:r>
              <a:rPr lang="en-US" dirty="0" smtClean="0"/>
              <a:t>2,870 </a:t>
            </a:r>
            <a:r>
              <a:rPr lang="en-US" dirty="0"/>
              <a:t>students including undergraduates, master students and PhD students</a:t>
            </a:r>
          </a:p>
          <a:p>
            <a:r>
              <a:rPr lang="en-US" dirty="0"/>
              <a:t>Located in an active and stimulating campus that includes the Faculties of Physics, Chemistry, Pharmacy, Earth Sciences as well as the Scientific Park of Barcelona that </a:t>
            </a:r>
            <a:r>
              <a:rPr lang="en-US" dirty="0" smtClean="0"/>
              <a:t>hosts </a:t>
            </a:r>
            <a:r>
              <a:rPr lang="en-US" dirty="0"/>
              <a:t>the Institute for Bioengineering of Catalonia (IBEC), Institute for Research in Biomedicine (IRB) and the Institute of Molecular Biology of Barcelona (IBMB-CSIC), among others</a:t>
            </a:r>
          </a:p>
          <a:p>
            <a:pPr marL="1260475" lvl="3" indent="0">
              <a:buNone/>
            </a:pPr>
            <a:endParaRPr lang="en-US" dirty="0"/>
          </a:p>
          <a:p>
            <a:pPr marL="1260475" lvl="3" indent="0">
              <a:buNone/>
            </a:pPr>
            <a:endParaRPr lang="en-US" dirty="0"/>
          </a:p>
          <a:p>
            <a:pPr marL="1260475" lvl="3" indent="0">
              <a:buNone/>
            </a:pPr>
            <a:endParaRPr lang="en-US" dirty="0"/>
          </a:p>
          <a:p>
            <a:pPr lvl="3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1 Imagen">
            <a:extLst>
              <a:ext uri="{FF2B5EF4-FFF2-40B4-BE49-F238E27FC236}">
                <a16:creationId xmlns:a16="http://schemas.microsoft.com/office/drawing/2014/main" id="{AE448BAB-637B-2D40-B4B8-FFE26125E9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r="47768"/>
          <a:stretch/>
        </p:blipFill>
        <p:spPr bwMode="auto">
          <a:xfrm>
            <a:off x="7918677" y="6002695"/>
            <a:ext cx="1463434" cy="9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95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Faculty</a:t>
            </a:r>
            <a:r>
              <a:rPr lang="es-ES" dirty="0"/>
              <a:t>  </a:t>
            </a:r>
            <a:r>
              <a:rPr lang="es-ES" dirty="0" err="1" smtClean="0"/>
              <a:t>location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4164" y="1850164"/>
            <a:ext cx="8574087" cy="4553018"/>
          </a:xfrm>
        </p:spPr>
        <p:txBody>
          <a:bodyPr>
            <a:normAutofit/>
          </a:bodyPr>
          <a:lstStyle/>
          <a:p>
            <a:pPr marL="1260475" lvl="3" indent="0">
              <a:buNone/>
            </a:pPr>
            <a:endParaRPr lang="en-US" dirty="0"/>
          </a:p>
          <a:p>
            <a:pPr marL="1260475" lvl="3" indent="0">
              <a:buNone/>
            </a:pPr>
            <a:endParaRPr lang="en-US" dirty="0"/>
          </a:p>
          <a:p>
            <a:pPr marL="1260475" lvl="3" indent="0">
              <a:buNone/>
            </a:pPr>
            <a:endParaRPr lang="en-US" dirty="0"/>
          </a:p>
          <a:p>
            <a:pPr lvl="3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1 Imagen">
            <a:extLst>
              <a:ext uri="{FF2B5EF4-FFF2-40B4-BE49-F238E27FC236}">
                <a16:creationId xmlns:a16="http://schemas.microsoft.com/office/drawing/2014/main" id="{AE448BAB-637B-2D40-B4B8-FFE26125E9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r="47768"/>
          <a:stretch/>
        </p:blipFill>
        <p:spPr bwMode="auto">
          <a:xfrm>
            <a:off x="7918677" y="6002695"/>
            <a:ext cx="1463434" cy="9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www.ub.edu/web/ub/galeries/imatges/noticies/2012/07/CampusDiagonal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34240" r="6426" b="-4641"/>
          <a:stretch/>
        </p:blipFill>
        <p:spPr bwMode="auto">
          <a:xfrm>
            <a:off x="293085" y="1700807"/>
            <a:ext cx="8544013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QuadreDeText 3"/>
          <p:cNvSpPr txBox="1"/>
          <p:nvPr/>
        </p:nvSpPr>
        <p:spPr>
          <a:xfrm>
            <a:off x="7023654" y="2758305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</a:p>
        </p:txBody>
      </p:sp>
      <p:sp>
        <p:nvSpPr>
          <p:cNvPr id="7" name="QuadreDeText 5"/>
          <p:cNvSpPr txBox="1"/>
          <p:nvPr/>
        </p:nvSpPr>
        <p:spPr>
          <a:xfrm>
            <a:off x="8008872" y="2899976"/>
            <a:ext cx="793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  <a:endParaRPr lang="ca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ca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endParaRPr lang="ca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QuadreDeText 6"/>
          <p:cNvSpPr txBox="1"/>
          <p:nvPr/>
        </p:nvSpPr>
        <p:spPr>
          <a:xfrm>
            <a:off x="6134794" y="3000896"/>
            <a:ext cx="874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endParaRPr lang="ca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7"/>
          <p:cNvSpPr txBox="1"/>
          <p:nvPr/>
        </p:nvSpPr>
        <p:spPr>
          <a:xfrm>
            <a:off x="5714976" y="2835078"/>
            <a:ext cx="70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ca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a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8"/>
          <p:cNvSpPr txBox="1"/>
          <p:nvPr/>
        </p:nvSpPr>
        <p:spPr>
          <a:xfrm>
            <a:off x="5187578" y="2284314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</a:p>
        </p:txBody>
      </p:sp>
      <p:sp>
        <p:nvSpPr>
          <p:cNvPr id="11" name="QuadreDeText 11"/>
          <p:cNvSpPr txBox="1"/>
          <p:nvPr/>
        </p:nvSpPr>
        <p:spPr>
          <a:xfrm>
            <a:off x="7966756" y="2180440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</a:p>
        </p:txBody>
      </p:sp>
      <p:sp>
        <p:nvSpPr>
          <p:cNvPr id="12" name="QuadreDeText 13"/>
          <p:cNvSpPr txBox="1"/>
          <p:nvPr/>
        </p:nvSpPr>
        <p:spPr>
          <a:xfrm>
            <a:off x="611560" y="3007529"/>
            <a:ext cx="811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UB</a:t>
            </a:r>
          </a:p>
        </p:txBody>
      </p:sp>
      <p:sp>
        <p:nvSpPr>
          <p:cNvPr id="13" name="QuadreDeText 15"/>
          <p:cNvSpPr txBox="1"/>
          <p:nvPr/>
        </p:nvSpPr>
        <p:spPr>
          <a:xfrm>
            <a:off x="6866936" y="3338558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endParaRPr lang="ca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QuadreDeText 19"/>
          <p:cNvSpPr txBox="1"/>
          <p:nvPr/>
        </p:nvSpPr>
        <p:spPr>
          <a:xfrm>
            <a:off x="5004048" y="1876506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CSIC</a:t>
            </a:r>
          </a:p>
        </p:txBody>
      </p:sp>
      <p:sp>
        <p:nvSpPr>
          <p:cNvPr id="16" name="QuadreDeText 16"/>
          <p:cNvSpPr txBox="1"/>
          <p:nvPr/>
        </p:nvSpPr>
        <p:spPr>
          <a:xfrm>
            <a:off x="5752438" y="4247563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</a:t>
            </a:r>
          </a:p>
        </p:txBody>
      </p:sp>
      <p:sp>
        <p:nvSpPr>
          <p:cNvPr id="17" name="QuadreDeText 17"/>
          <p:cNvSpPr txBox="1"/>
          <p:nvPr/>
        </p:nvSpPr>
        <p:spPr>
          <a:xfrm>
            <a:off x="6240921" y="4318779"/>
            <a:ext cx="405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IRB</a:t>
            </a:r>
          </a:p>
        </p:txBody>
      </p:sp>
      <p:sp>
        <p:nvSpPr>
          <p:cNvPr id="18" name="QuadreDeText 18"/>
          <p:cNvSpPr txBox="1"/>
          <p:nvPr/>
        </p:nvSpPr>
        <p:spPr>
          <a:xfrm>
            <a:off x="6005232" y="4126673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IBEC</a:t>
            </a:r>
          </a:p>
        </p:txBody>
      </p:sp>
    </p:spTree>
    <p:extLst>
      <p:ext uri="{BB962C8B-B14F-4D97-AF65-F5344CB8AC3E}">
        <p14:creationId xmlns:p14="http://schemas.microsoft.com/office/powerpoint/2010/main" val="26967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Departments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4164" y="1842097"/>
            <a:ext cx="5089021" cy="2088757"/>
          </a:xfrm>
        </p:spPr>
        <p:txBody>
          <a:bodyPr>
            <a:noAutofit/>
          </a:bodyPr>
          <a:lstStyle/>
          <a:p>
            <a:r>
              <a:rPr lang="en-US" sz="1800" dirty="0"/>
              <a:t>Dept. Biochemistry and Molecular Medicine</a:t>
            </a:r>
          </a:p>
          <a:p>
            <a:r>
              <a:rPr lang="en-US" sz="1800" dirty="0"/>
              <a:t>Dept. Cell Biology, Physiology and Immunology</a:t>
            </a:r>
          </a:p>
          <a:p>
            <a:r>
              <a:rPr lang="en-US" sz="1800" dirty="0"/>
              <a:t>Dept. Evolutionary Biology, Ecology and Environmental Sciences</a:t>
            </a:r>
          </a:p>
          <a:p>
            <a:r>
              <a:rPr lang="en-US" sz="1800" dirty="0"/>
              <a:t>Dept. Genetics, Microbiology and Statistics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1102008" y="2144122"/>
            <a:ext cx="7166257" cy="4549230"/>
            <a:chOff x="423396" y="989261"/>
            <a:chExt cx="8643388" cy="5486931"/>
          </a:xfrm>
        </p:grpSpPr>
        <p:pic>
          <p:nvPicPr>
            <p:cNvPr id="6" name="Picture 18" descr="C:\Users\Gustavo\Usumayr\Gustavo\Imágenes\Fotografíes seleccionades per la Facultat\Fotos manipulades\facultat-3 G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0477" y="989261"/>
              <a:ext cx="3286307" cy="191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3" descr="AA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195279">
              <a:off x="5893816" y="3668317"/>
              <a:ext cx="1439863" cy="12525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12" descr="Colomer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67939" y="5172854"/>
              <a:ext cx="1503363" cy="13033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 descr="Bioquímica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08231" y="4766989"/>
              <a:ext cx="1476375" cy="1668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 descr="3ar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57598" y="3442531"/>
              <a:ext cx="2052637" cy="13192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9" descr="Sustained_memory_Sakai_NN_200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9639446">
              <a:off x="1957928" y="4525644"/>
              <a:ext cx="1743075" cy="1392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0" descr="slide0016_image06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783802">
              <a:off x="1727922" y="3589344"/>
              <a:ext cx="1425575" cy="1104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2706" y="5299299"/>
              <a:ext cx="2189163" cy="1135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5" descr="Campylobacter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23396" y="3455705"/>
              <a:ext cx="1047750" cy="16049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 descr="lactobacillus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765748">
              <a:off x="7513131" y="3434256"/>
              <a:ext cx="1281113" cy="1944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0" descr="stem cells cortex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828560" y="4883129"/>
              <a:ext cx="1495425" cy="1300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9" name="1 Imagen">
            <a:extLst>
              <a:ext uri="{FF2B5EF4-FFF2-40B4-BE49-F238E27FC236}">
                <a16:creationId xmlns:a16="http://schemas.microsoft.com/office/drawing/2014/main" id="{AE448BAB-637B-2D40-B4B8-FFE26125E90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r="47768"/>
          <a:stretch/>
        </p:blipFill>
        <p:spPr bwMode="auto">
          <a:xfrm>
            <a:off x="7918677" y="6002695"/>
            <a:ext cx="1463434" cy="9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2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Bachelor Degrees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4164" y="2032460"/>
            <a:ext cx="7657073" cy="3992563"/>
          </a:xfrm>
        </p:spPr>
        <p:txBody>
          <a:bodyPr>
            <a:noAutofit/>
          </a:bodyPr>
          <a:lstStyle/>
          <a:p>
            <a:r>
              <a:rPr lang="en-US" sz="2000" dirty="0"/>
              <a:t>- </a:t>
            </a:r>
            <a:r>
              <a:rPr lang="en-US" sz="2000" b="1" dirty="0"/>
              <a:t>Biology</a:t>
            </a:r>
            <a:r>
              <a:rPr lang="en-US" sz="2000" dirty="0"/>
              <a:t> 707 students (ranked as the nº1 degree in Biology among 17 Spanish universities)</a:t>
            </a:r>
          </a:p>
          <a:p>
            <a:r>
              <a:rPr lang="en-US" sz="2000" dirty="0"/>
              <a:t>- </a:t>
            </a:r>
            <a:r>
              <a:rPr lang="en-US" sz="2000" b="1" dirty="0"/>
              <a:t>Biochemistry</a:t>
            </a:r>
            <a:r>
              <a:rPr lang="en-US" sz="2000" dirty="0"/>
              <a:t>: 232 students</a:t>
            </a:r>
          </a:p>
          <a:p>
            <a:r>
              <a:rPr lang="en-US" sz="2000" dirty="0"/>
              <a:t>- </a:t>
            </a:r>
            <a:r>
              <a:rPr lang="en-US" sz="2000" b="1" dirty="0"/>
              <a:t>Biotechnology</a:t>
            </a:r>
            <a:r>
              <a:rPr lang="en-US" sz="2000" dirty="0"/>
              <a:t>: 330 students</a:t>
            </a:r>
          </a:p>
          <a:p>
            <a:r>
              <a:rPr lang="en-US" sz="2000" dirty="0"/>
              <a:t>- </a:t>
            </a:r>
            <a:r>
              <a:rPr lang="en-US" sz="2000" b="1" dirty="0"/>
              <a:t>Environmental sciences</a:t>
            </a:r>
            <a:r>
              <a:rPr lang="en-US" sz="2000" dirty="0"/>
              <a:t>: 306 students </a:t>
            </a:r>
          </a:p>
          <a:p>
            <a:pPr marL="0" indent="0">
              <a:buNone/>
            </a:pPr>
            <a:r>
              <a:rPr lang="en-US" sz="2000" dirty="0"/>
              <a:t>(ranked as nº2 degree in Environmental sciences among 17 Spanish universities)</a:t>
            </a:r>
          </a:p>
          <a:p>
            <a:r>
              <a:rPr lang="en-US" sz="2000" dirty="0"/>
              <a:t>- </a:t>
            </a:r>
            <a:r>
              <a:rPr lang="en-US" sz="2000" b="1" dirty="0"/>
              <a:t>Biomedical sciences</a:t>
            </a:r>
            <a:r>
              <a:rPr lang="en-US" sz="2000" dirty="0"/>
              <a:t>: 468 students</a:t>
            </a:r>
          </a:p>
          <a:p>
            <a:pPr marL="0" indent="0">
              <a:buNone/>
            </a:pPr>
            <a:r>
              <a:rPr lang="en-US" sz="2000" dirty="0"/>
              <a:t>Also participate in the Degrees of Bioinformatics and Marine Sciences</a:t>
            </a:r>
          </a:p>
        </p:txBody>
      </p:sp>
      <p:pic>
        <p:nvPicPr>
          <p:cNvPr id="5" name="Picture 6" descr="Imatge relacionada">
            <a:extLst>
              <a:ext uri="{FF2B5EF4-FFF2-40B4-BE49-F238E27FC236}">
                <a16:creationId xmlns:a16="http://schemas.microsoft.com/office/drawing/2014/main" id="{3BBBEF66-75BB-4517-B20E-E3C7D511A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44" y="2497577"/>
            <a:ext cx="3231207" cy="203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 Imagen">
            <a:extLst>
              <a:ext uri="{FF2B5EF4-FFF2-40B4-BE49-F238E27FC236}">
                <a16:creationId xmlns:a16="http://schemas.microsoft.com/office/drawing/2014/main" id="{01286DE2-D5B9-FD45-BA32-0A7F48CD7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r="47768"/>
          <a:stretch/>
        </p:blipFill>
        <p:spPr bwMode="auto">
          <a:xfrm>
            <a:off x="7941237" y="5930125"/>
            <a:ext cx="1463434" cy="9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23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Programs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4164" y="2133602"/>
            <a:ext cx="7076747" cy="39925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Master programs:</a:t>
            </a:r>
          </a:p>
          <a:p>
            <a:pPr lvl="1"/>
            <a:r>
              <a:rPr lang="en-US" dirty="0"/>
              <a:t>Advanced Immunology (partly in English)</a:t>
            </a:r>
          </a:p>
          <a:p>
            <a:pPr lvl="1"/>
            <a:r>
              <a:rPr lang="en-US" dirty="0"/>
              <a:t>Advanced Microbiology</a:t>
            </a:r>
          </a:p>
          <a:p>
            <a:pPr lvl="1"/>
            <a:r>
              <a:rPr lang="en-US" dirty="0"/>
              <a:t>Aquaculture</a:t>
            </a:r>
          </a:p>
          <a:p>
            <a:pPr lvl="1"/>
            <a:r>
              <a:rPr lang="en-US" dirty="0"/>
              <a:t>Biodiversity</a:t>
            </a:r>
          </a:p>
          <a:p>
            <a:pPr lvl="1"/>
            <a:r>
              <a:rPr lang="en-US" dirty="0"/>
              <a:t>Biological Anthropology</a:t>
            </a:r>
          </a:p>
          <a:p>
            <a:pPr lvl="1"/>
            <a:r>
              <a:rPr lang="en-US" dirty="0"/>
              <a:t>Ecology, Environmental Management and Restoration</a:t>
            </a:r>
          </a:p>
          <a:p>
            <a:pPr lvl="1"/>
            <a:r>
              <a:rPr lang="en-US" dirty="0"/>
              <a:t>Environmental Agrobiology</a:t>
            </a:r>
          </a:p>
          <a:p>
            <a:pPr lvl="1"/>
            <a:r>
              <a:rPr lang="en-US" dirty="0"/>
              <a:t>Genetics and Genomics (fully in English)</a:t>
            </a:r>
          </a:p>
          <a:p>
            <a:pPr lvl="1"/>
            <a:r>
              <a:rPr lang="en-US" dirty="0"/>
              <a:t>Integrative Physiology</a:t>
            </a:r>
          </a:p>
          <a:p>
            <a:pPr lvl="1"/>
            <a:r>
              <a:rPr lang="en-US" dirty="0"/>
              <a:t>Neurosciences (partly in English)</a:t>
            </a:r>
          </a:p>
          <a:p>
            <a:pPr lvl="1"/>
            <a:r>
              <a:rPr lang="en-US" dirty="0"/>
              <a:t>Oceanography and Marine Environment </a:t>
            </a:r>
            <a:r>
              <a:rPr lang="en-US" dirty="0" smtClean="0"/>
              <a:t>Management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Biomedicine </a:t>
            </a:r>
            <a:r>
              <a:rPr lang="en-US" dirty="0">
                <a:solidFill>
                  <a:schemeClr val="tx1"/>
                </a:solidFill>
              </a:rPr>
              <a:t>(partly in English)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Molecular Biotechnology </a:t>
            </a:r>
            <a:r>
              <a:rPr lang="en-US" dirty="0">
                <a:solidFill>
                  <a:schemeClr val="tx1"/>
                </a:solidFill>
              </a:rPr>
              <a:t>(partly in English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6" descr="Imatge relacionada">
            <a:extLst>
              <a:ext uri="{FF2B5EF4-FFF2-40B4-BE49-F238E27FC236}">
                <a16:creationId xmlns:a16="http://schemas.microsoft.com/office/drawing/2014/main" id="{DC53BA8A-7F62-438A-8FD6-2A70B8BB6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088" y="1993603"/>
            <a:ext cx="3055163" cy="19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 Imagen">
            <a:extLst>
              <a:ext uri="{FF2B5EF4-FFF2-40B4-BE49-F238E27FC236}">
                <a16:creationId xmlns:a16="http://schemas.microsoft.com/office/drawing/2014/main" id="{D7C2DE29-6EF8-F040-940E-8E5AAA2500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r="47768"/>
          <a:stretch/>
        </p:blipFill>
        <p:spPr bwMode="auto">
          <a:xfrm>
            <a:off x="7875135" y="5930125"/>
            <a:ext cx="1463434" cy="9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6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001000" cy="3968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2800" b="1" dirty="0" smtClean="0">
                <a:solidFill>
                  <a:srgbClr val="3333CC"/>
                </a:solidFill>
              </a:rPr>
              <a:t>3 Buildings at Faculty of Biology</a:t>
            </a:r>
          </a:p>
        </p:txBody>
      </p:sp>
      <p:pic>
        <p:nvPicPr>
          <p:cNvPr id="34818" name="Picture 31" descr="bio-faculta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68538" y="2303463"/>
            <a:ext cx="5040312" cy="4211637"/>
          </a:xfrm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2124075" y="1125538"/>
            <a:ext cx="53340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GB"/>
              <a:t> </a:t>
            </a:r>
            <a:r>
              <a:rPr lang="en-GB" b="1"/>
              <a:t>Edifici Margalef </a:t>
            </a:r>
            <a:r>
              <a:rPr lang="en-GB"/>
              <a:t>(center, roundish)</a:t>
            </a:r>
          </a:p>
          <a:p>
            <a:pPr eaLnBrk="0" hangingPunct="0">
              <a:buFontTx/>
              <a:buChar char="•"/>
            </a:pPr>
            <a:r>
              <a:rPr lang="en-GB"/>
              <a:t> </a:t>
            </a:r>
            <a:r>
              <a:rPr lang="en-GB" b="1"/>
              <a:t>Aulari</a:t>
            </a:r>
            <a:r>
              <a:rPr lang="en-GB"/>
              <a:t> (right, square)</a:t>
            </a:r>
          </a:p>
          <a:p>
            <a:pPr eaLnBrk="0" hangingPunct="0">
              <a:buFontTx/>
              <a:buChar char="•"/>
            </a:pPr>
            <a:r>
              <a:rPr lang="en-GB"/>
              <a:t> </a:t>
            </a:r>
            <a:r>
              <a:rPr lang="en-GB" b="1"/>
              <a:t>Edifici Prevosti </a:t>
            </a:r>
            <a:r>
              <a:rPr lang="en-GB"/>
              <a:t>o Annex (left, L-shaped)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491880" y="2915652"/>
            <a:ext cx="7553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Aulari</a:t>
            </a:r>
            <a:endParaRPr lang="ca-ES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sp>
        <p:nvSpPr>
          <p:cNvPr id="7" name="6 Rectángulo"/>
          <p:cNvSpPr/>
          <p:nvPr/>
        </p:nvSpPr>
        <p:spPr>
          <a:xfrm rot="5400000">
            <a:off x="6558802" y="3933056"/>
            <a:ext cx="158030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Edifici </a:t>
            </a:r>
            <a:r>
              <a:rPr lang="ca-ES" b="1" dirty="0" err="1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Prevosti</a:t>
            </a:r>
            <a:endParaRPr lang="ca-ES" b="1" dirty="0" smtClean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788024" y="2132856"/>
            <a:ext cx="18272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Edifici  Margalef </a:t>
            </a:r>
            <a:endParaRPr lang="ca-ES" b="1" dirty="0" smtClean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076056" y="4869160"/>
            <a:ext cx="119564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Hivernacle</a:t>
            </a:r>
            <a:endParaRPr lang="ca-ES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noràmica Facultat-1 G"/>
          <p:cNvPicPr>
            <a:picLocks noChangeAspect="1" noChangeArrowheads="1"/>
          </p:cNvPicPr>
          <p:nvPr/>
        </p:nvPicPr>
        <p:blipFill>
          <a:blip r:embed="rId2" cstate="print"/>
          <a:srcRect r="3"/>
          <a:stretch>
            <a:fillRect/>
          </a:stretch>
        </p:blipFill>
        <p:spPr bwMode="auto">
          <a:xfrm>
            <a:off x="0" y="2636912"/>
            <a:ext cx="9144000" cy="226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10 Grupo"/>
          <p:cNvGrpSpPr>
            <a:grpSpLocks/>
          </p:cNvGrpSpPr>
          <p:nvPr/>
        </p:nvGrpSpPr>
        <p:grpSpPr bwMode="auto">
          <a:xfrm>
            <a:off x="4214813" y="223838"/>
            <a:ext cx="2786062" cy="2819400"/>
            <a:chOff x="4214810" y="224554"/>
            <a:chExt cx="2786082" cy="2819229"/>
          </a:xfrm>
        </p:grpSpPr>
        <p:pic>
          <p:nvPicPr>
            <p:cNvPr id="3074" name="Picture 2" descr="G:\Facultat de Biologia 230409\P10604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4810" y="224554"/>
              <a:ext cx="2786082" cy="20895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3 Flecha derecha"/>
            <p:cNvSpPr/>
            <p:nvPr/>
          </p:nvSpPr>
          <p:spPr>
            <a:xfrm rot="7603935">
              <a:off x="4527588" y="2329442"/>
              <a:ext cx="1142931" cy="285752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11 Grupo"/>
          <p:cNvGrpSpPr>
            <a:grpSpLocks/>
          </p:cNvGrpSpPr>
          <p:nvPr/>
        </p:nvGrpSpPr>
        <p:grpSpPr bwMode="auto">
          <a:xfrm>
            <a:off x="857250" y="4887040"/>
            <a:ext cx="1357313" cy="1710312"/>
            <a:chOff x="857224" y="4589495"/>
            <a:chExt cx="1357322" cy="1710507"/>
          </a:xfrm>
        </p:grpSpPr>
        <p:sp>
          <p:nvSpPr>
            <p:cNvPr id="5" name="4 Flecha derecha"/>
            <p:cNvSpPr/>
            <p:nvPr/>
          </p:nvSpPr>
          <p:spPr>
            <a:xfrm rot="15421425">
              <a:off x="1054014" y="5018184"/>
              <a:ext cx="1143130" cy="285752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857224" y="5715160"/>
              <a:ext cx="1357322" cy="584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3200" b="1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Aulari</a:t>
              </a:r>
            </a:p>
          </p:txBody>
        </p:sp>
      </p:grpSp>
      <p:grpSp>
        <p:nvGrpSpPr>
          <p:cNvPr id="12" name="12 Grupo"/>
          <p:cNvGrpSpPr>
            <a:grpSpLocks/>
          </p:cNvGrpSpPr>
          <p:nvPr/>
        </p:nvGrpSpPr>
        <p:grpSpPr bwMode="auto">
          <a:xfrm>
            <a:off x="6084168" y="4292600"/>
            <a:ext cx="2749550" cy="1744920"/>
            <a:chOff x="6071495" y="4741894"/>
            <a:chExt cx="2748874" cy="1745358"/>
          </a:xfrm>
        </p:grpSpPr>
        <p:sp>
          <p:nvSpPr>
            <p:cNvPr id="7" name="6 Flecha derecha"/>
            <p:cNvSpPr>
              <a:spLocks noChangeArrowheads="1"/>
            </p:cNvSpPr>
            <p:nvPr/>
          </p:nvSpPr>
          <p:spPr bwMode="auto">
            <a:xfrm rot="-4691268">
              <a:off x="7625711" y="5170698"/>
              <a:ext cx="1143287" cy="285680"/>
            </a:xfrm>
            <a:prstGeom prst="rightArrow">
              <a:avLst>
                <a:gd name="adj1" fmla="val 50000"/>
                <a:gd name="adj2" fmla="val 50006"/>
              </a:avLst>
            </a:prstGeom>
            <a:solidFill>
              <a:srgbClr val="F79646"/>
            </a:solidFill>
            <a:ln w="25400" algn="ctr">
              <a:solidFill>
                <a:srgbClr val="B66D31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6071495" y="5902330"/>
              <a:ext cx="2748874" cy="5849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a-ES" sz="3200" b="1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Edifici </a:t>
              </a:r>
              <a:r>
                <a:rPr lang="ca-ES" sz="3200" b="1" dirty="0" err="1">
                  <a:solidFill>
                    <a:srgbClr val="C0504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Prevosti</a:t>
              </a:r>
              <a:endParaRPr lang="ca-ES" sz="3200" b="1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9" name="8 Flecha derecha"/>
          <p:cNvSpPr/>
          <p:nvPr/>
        </p:nvSpPr>
        <p:spPr>
          <a:xfrm rot="16908732">
            <a:off x="4559477" y="5202789"/>
            <a:ext cx="845395" cy="22149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267744" y="5437822"/>
            <a:ext cx="30112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Hivernacle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(</a:t>
            </a:r>
            <a:r>
              <a:rPr lang="ca-ES" sz="3200" b="1" dirty="0" err="1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Greenhouse</a:t>
            </a:r>
            <a:r>
              <a:rPr lang="ca-ES" sz="3200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)</a:t>
            </a:r>
            <a:endParaRPr lang="ca-ES" sz="32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sp>
        <p:nvSpPr>
          <p:cNvPr id="36871" name="Rectangle 14"/>
          <p:cNvSpPr>
            <a:spLocks noChangeArrowheads="1"/>
          </p:cNvSpPr>
          <p:nvPr/>
        </p:nvSpPr>
        <p:spPr bwMode="auto">
          <a:xfrm>
            <a:off x="250825" y="908050"/>
            <a:ext cx="4246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 dirty="0"/>
              <a:t>http://www.ub.edu/biologia/queoferim/index/espais.htm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001000" cy="6842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b="1" dirty="0" err="1" smtClean="0">
                <a:solidFill>
                  <a:srgbClr val="3333CC"/>
                </a:solidFill>
              </a:rPr>
              <a:t>Aulari</a:t>
            </a:r>
            <a:endParaRPr lang="en-GB" b="1" dirty="0" smtClean="0">
              <a:solidFill>
                <a:srgbClr val="3333CC"/>
              </a:solidFill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257154"/>
            <a:ext cx="8229600" cy="4525963"/>
          </a:xfrm>
        </p:spPr>
        <p:txBody>
          <a:bodyPr/>
          <a:lstStyle/>
          <a:p>
            <a:pPr eaLnBrk="1" hangingPunct="1"/>
            <a:r>
              <a:rPr lang="en-GB" dirty="0" smtClean="0"/>
              <a:t>Erasmus Office * (1st Floor) </a:t>
            </a:r>
          </a:p>
          <a:p>
            <a:pPr eaLnBrk="1" hangingPunct="1"/>
            <a:r>
              <a:rPr lang="en-GB" dirty="0" err="1" smtClean="0"/>
              <a:t>Aula</a:t>
            </a:r>
            <a:r>
              <a:rPr lang="en-GB" dirty="0" smtClean="0"/>
              <a:t> de </a:t>
            </a:r>
            <a:r>
              <a:rPr lang="en-GB" dirty="0" err="1" smtClean="0"/>
              <a:t>Graus</a:t>
            </a:r>
            <a:r>
              <a:rPr lang="en-GB" dirty="0" smtClean="0"/>
              <a:t> (1st Floor)</a:t>
            </a:r>
          </a:p>
          <a:p>
            <a:r>
              <a:rPr lang="en-GB" dirty="0" smtClean="0"/>
              <a:t>Now </a:t>
            </a:r>
            <a:r>
              <a:rPr lang="en-GB" dirty="0" err="1" smtClean="0"/>
              <a:t>Aules</a:t>
            </a:r>
            <a:r>
              <a:rPr lang="en-GB" dirty="0" smtClean="0"/>
              <a:t> A1-A17 </a:t>
            </a:r>
          </a:p>
          <a:p>
            <a:r>
              <a:rPr lang="en-GB" dirty="0" smtClean="0"/>
              <a:t>Computer rooms iA1 and iA2</a:t>
            </a:r>
          </a:p>
          <a:p>
            <a:r>
              <a:rPr lang="en-GB" dirty="0" smtClean="0"/>
              <a:t>Laboratories for practices (Ground Floor). Now lab A1-A9 </a:t>
            </a:r>
          </a:p>
          <a:p>
            <a:r>
              <a:rPr lang="en-GB" dirty="0" smtClean="0"/>
              <a:t>Cafeteria (Ground Floor)</a:t>
            </a:r>
          </a:p>
          <a:p>
            <a:r>
              <a:rPr lang="en-US" b="1" dirty="0"/>
              <a:t>Dept. </a:t>
            </a:r>
            <a:r>
              <a:rPr lang="en-US" dirty="0"/>
              <a:t>Genetics, Microbiology and </a:t>
            </a:r>
            <a:r>
              <a:rPr lang="en-US" b="1" dirty="0" smtClean="0"/>
              <a:t>Statistics</a:t>
            </a:r>
            <a:r>
              <a:rPr lang="en-GB" b="1" dirty="0" smtClean="0"/>
              <a:t> </a:t>
            </a:r>
            <a:r>
              <a:rPr lang="en-GB" dirty="0" smtClean="0"/>
              <a:t>(Second Floor)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5688013" cy="755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b="1" dirty="0" err="1" smtClean="0">
                <a:solidFill>
                  <a:srgbClr val="3333CC"/>
                </a:solidFill>
              </a:rPr>
              <a:t>Edifici</a:t>
            </a:r>
            <a:r>
              <a:rPr lang="en-GB" b="1" dirty="0" smtClean="0">
                <a:solidFill>
                  <a:srgbClr val="3333CC"/>
                </a:solidFill>
              </a:rPr>
              <a:t> </a:t>
            </a:r>
            <a:r>
              <a:rPr lang="en-GB" b="1" dirty="0" err="1" smtClean="0">
                <a:solidFill>
                  <a:srgbClr val="3333CC"/>
                </a:solidFill>
              </a:rPr>
              <a:t>Margalef</a:t>
            </a:r>
            <a:endParaRPr lang="en-GB" b="1" dirty="0" smtClean="0">
              <a:solidFill>
                <a:srgbClr val="3333CC"/>
              </a:solidFill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916832"/>
            <a:ext cx="8001000" cy="4267200"/>
          </a:xfrm>
        </p:spPr>
        <p:txBody>
          <a:bodyPr/>
          <a:lstStyle/>
          <a:p>
            <a:pPr marL="571500" indent="-571500" eaLnBrk="1" hangingPunct="1"/>
            <a:r>
              <a:rPr lang="en-GB" dirty="0" smtClean="0"/>
              <a:t>Computer Rooms (GF)*</a:t>
            </a:r>
          </a:p>
          <a:p>
            <a:pPr marL="571500" indent="-571500" eaLnBrk="1" hangingPunct="1"/>
            <a:r>
              <a:rPr lang="en-GB" dirty="0"/>
              <a:t>Bookshop and Photoco</a:t>
            </a:r>
            <a:r>
              <a:rPr lang="en-GB" altLang="ja-JP" dirty="0">
                <a:cs typeface="ＭＳ Ｐゴシック"/>
              </a:rPr>
              <a:t>py Service (GF).</a:t>
            </a:r>
            <a:endParaRPr lang="en-GB" dirty="0"/>
          </a:p>
          <a:p>
            <a:pPr marL="571500" indent="-571500" eaLnBrk="1" hangingPunct="1"/>
            <a:r>
              <a:rPr lang="en-GB" dirty="0" err="1" smtClean="0"/>
              <a:t>Aula</a:t>
            </a:r>
            <a:r>
              <a:rPr lang="en-GB" dirty="0" smtClean="0"/>
              <a:t> Magna (GF) &amp; other </a:t>
            </a:r>
            <a:r>
              <a:rPr lang="en-GB" dirty="0" err="1" smtClean="0"/>
              <a:t>aulas</a:t>
            </a:r>
            <a:r>
              <a:rPr lang="en-GB" dirty="0" smtClean="0"/>
              <a:t> M1-M6</a:t>
            </a:r>
          </a:p>
          <a:p>
            <a:pPr marL="571500" indent="-571500" eaLnBrk="1" hangingPunct="1"/>
            <a:r>
              <a:rPr lang="en-US" b="1" dirty="0"/>
              <a:t>Dept. Evolutionary Biology, Ecology and Environmental </a:t>
            </a:r>
            <a:r>
              <a:rPr lang="en-US" b="1" dirty="0" smtClean="0"/>
              <a:t>Sciences</a:t>
            </a:r>
          </a:p>
          <a:p>
            <a:pPr marL="571500" indent="-571500" eaLnBrk="1" hangingPunct="1"/>
            <a:r>
              <a:rPr lang="en-US" b="1" dirty="0"/>
              <a:t>Dept.</a:t>
            </a:r>
            <a:r>
              <a:rPr lang="en-US" dirty="0"/>
              <a:t> </a:t>
            </a:r>
            <a:r>
              <a:rPr lang="en-US" dirty="0" smtClean="0"/>
              <a:t>Cell Biology, </a:t>
            </a:r>
            <a:r>
              <a:rPr lang="en-US" b="1" dirty="0" smtClean="0"/>
              <a:t>Physiology </a:t>
            </a:r>
            <a:r>
              <a:rPr lang="en-US" b="1" dirty="0"/>
              <a:t>and </a:t>
            </a:r>
            <a:r>
              <a:rPr lang="en-US" b="1" dirty="0" smtClean="0"/>
              <a:t>Immunology</a:t>
            </a:r>
            <a:endParaRPr lang="en-US" b="1" dirty="0"/>
          </a:p>
        </p:txBody>
      </p:sp>
      <p:pic>
        <p:nvPicPr>
          <p:cNvPr id="6" name="Picture 11" descr="P4260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4142"/>
            <a:ext cx="3168352" cy="2375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656" y="0"/>
            <a:ext cx="9011344" cy="1417638"/>
          </a:xfrm>
        </p:spPr>
        <p:txBody>
          <a:bodyPr/>
          <a:lstStyle/>
          <a:p>
            <a:r>
              <a:rPr lang="ca-ES" sz="3200" dirty="0" err="1" smtClean="0">
                <a:solidFill>
                  <a:srgbClr val="0070C0"/>
                </a:solidFill>
              </a:rPr>
              <a:t>Welcome</a:t>
            </a:r>
            <a:r>
              <a:rPr lang="ca-ES" sz="3200" dirty="0" smtClean="0">
                <a:solidFill>
                  <a:srgbClr val="0070C0"/>
                </a:solidFill>
              </a:rPr>
              <a:t> </a:t>
            </a:r>
            <a:r>
              <a:rPr lang="ca-ES" sz="3200" dirty="0" err="1" smtClean="0">
                <a:solidFill>
                  <a:srgbClr val="0070C0"/>
                </a:solidFill>
              </a:rPr>
              <a:t>Session</a:t>
            </a:r>
            <a:r>
              <a:rPr lang="ca-ES" sz="3200" dirty="0" smtClean="0">
                <a:solidFill>
                  <a:srgbClr val="0070C0"/>
                </a:solidFill>
              </a:rPr>
              <a:t> for </a:t>
            </a:r>
            <a:r>
              <a:rPr lang="ca-ES" sz="3200" dirty="0" err="1" smtClean="0">
                <a:solidFill>
                  <a:srgbClr val="0070C0"/>
                </a:solidFill>
              </a:rPr>
              <a:t>the</a:t>
            </a:r>
            <a:r>
              <a:rPr lang="ca-ES" sz="3200" dirty="0" smtClean="0">
                <a:solidFill>
                  <a:srgbClr val="0070C0"/>
                </a:solidFill>
              </a:rPr>
              <a:t> </a:t>
            </a:r>
            <a:r>
              <a:rPr lang="ca-ES" sz="3200" dirty="0" err="1" smtClean="0">
                <a:solidFill>
                  <a:srgbClr val="0070C0"/>
                </a:solidFill>
              </a:rPr>
              <a:t>Incoming</a:t>
            </a:r>
            <a:r>
              <a:rPr lang="ca-ES" sz="3200" dirty="0" smtClean="0">
                <a:solidFill>
                  <a:srgbClr val="0070C0"/>
                </a:solidFill>
              </a:rPr>
              <a:t> </a:t>
            </a:r>
            <a:r>
              <a:rPr lang="ca-ES" sz="3200" dirty="0" err="1" smtClean="0">
                <a:solidFill>
                  <a:srgbClr val="0070C0"/>
                </a:solidFill>
              </a:rPr>
              <a:t>Students</a:t>
            </a:r>
            <a:endParaRPr lang="ca-ES" sz="32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8092" y="1052736"/>
            <a:ext cx="8620472" cy="4525963"/>
          </a:xfrm>
        </p:spPr>
        <p:txBody>
          <a:bodyPr/>
          <a:lstStyle/>
          <a:p>
            <a:pPr marL="0" indent="0">
              <a:buNone/>
            </a:pPr>
            <a:r>
              <a:rPr lang="ca-ES" sz="2800" dirty="0">
                <a:solidFill>
                  <a:srgbClr val="0070C0"/>
                </a:solidFill>
              </a:rPr>
              <a:t>Schedule </a:t>
            </a:r>
            <a:endParaRPr lang="ca-ES" sz="2800" dirty="0" smtClean="0">
              <a:solidFill>
                <a:srgbClr val="0070C0"/>
              </a:solidFill>
            </a:endParaRPr>
          </a:p>
          <a:p>
            <a:r>
              <a:rPr lang="ca-ES" sz="2400" dirty="0" smtClean="0"/>
              <a:t>10:00 Serveis Lingüístics (Catalan Language </a:t>
            </a:r>
            <a:r>
              <a:rPr lang="ca-ES" sz="2400" dirty="0" err="1" smtClean="0"/>
              <a:t>Courses</a:t>
            </a:r>
            <a:r>
              <a:rPr lang="ca-ES" sz="2400" dirty="0" smtClean="0"/>
              <a:t>) (Elisenda </a:t>
            </a:r>
            <a:r>
              <a:rPr lang="ca-ES" sz="2400" dirty="0" err="1" smtClean="0"/>
              <a:t>Vilageliu</a:t>
            </a:r>
            <a:r>
              <a:rPr lang="ca-ES" sz="2400" dirty="0" smtClean="0"/>
              <a:t>)</a:t>
            </a:r>
          </a:p>
          <a:p>
            <a:r>
              <a:rPr lang="ca-ES" sz="2400" dirty="0" smtClean="0"/>
              <a:t>10:30 </a:t>
            </a:r>
            <a:r>
              <a:rPr lang="ca-ES" sz="2400" dirty="0" err="1"/>
              <a:t>Estudios</a:t>
            </a:r>
            <a:r>
              <a:rPr lang="ca-ES" sz="2400" dirty="0"/>
              <a:t> </a:t>
            </a:r>
            <a:r>
              <a:rPr lang="ca-ES" sz="2400" dirty="0" err="1"/>
              <a:t>Hispánicos</a:t>
            </a:r>
            <a:r>
              <a:rPr lang="ca-ES" sz="2400" dirty="0"/>
              <a:t>  (</a:t>
            </a:r>
            <a:r>
              <a:rPr lang="ca-ES" sz="2400" dirty="0" err="1"/>
              <a:t>Spanish</a:t>
            </a:r>
            <a:r>
              <a:rPr lang="ca-ES" sz="2400" dirty="0"/>
              <a:t> Language </a:t>
            </a:r>
            <a:r>
              <a:rPr lang="ca-ES" sz="2400" dirty="0" err="1"/>
              <a:t>Courses</a:t>
            </a:r>
            <a:r>
              <a:rPr lang="ca-ES" sz="2400" dirty="0"/>
              <a:t>) (</a:t>
            </a:r>
            <a:r>
              <a:rPr lang="es-ES" sz="2400" dirty="0" err="1"/>
              <a:t>Dàmaris</a:t>
            </a:r>
            <a:r>
              <a:rPr lang="es-ES" sz="2400" dirty="0"/>
              <a:t> Álvarez)</a:t>
            </a:r>
          </a:p>
          <a:p>
            <a:r>
              <a:rPr lang="ca-ES" sz="2400" dirty="0" smtClean="0"/>
              <a:t>10:45 </a:t>
            </a:r>
            <a:r>
              <a:rPr lang="ca-ES" sz="2400" dirty="0" err="1" smtClean="0"/>
              <a:t>Presentation</a:t>
            </a:r>
            <a:r>
              <a:rPr lang="ca-ES" sz="2400" dirty="0" smtClean="0"/>
              <a:t> of </a:t>
            </a:r>
            <a:r>
              <a:rPr lang="ca-ES" sz="2400" dirty="0" err="1" smtClean="0"/>
              <a:t>the</a:t>
            </a:r>
            <a:r>
              <a:rPr lang="ca-ES" sz="2400" dirty="0" smtClean="0"/>
              <a:t> </a:t>
            </a:r>
            <a:r>
              <a:rPr lang="ca-ES" sz="2400" dirty="0" err="1" smtClean="0"/>
              <a:t>Incoming</a:t>
            </a:r>
            <a:r>
              <a:rPr lang="ca-ES" sz="2400" dirty="0" smtClean="0"/>
              <a:t> </a:t>
            </a:r>
            <a:r>
              <a:rPr lang="ca-ES" sz="2400" dirty="0" err="1" smtClean="0"/>
              <a:t>students</a:t>
            </a:r>
            <a:r>
              <a:rPr lang="ca-ES" sz="2400" dirty="0" smtClean="0"/>
              <a:t>’ </a:t>
            </a:r>
            <a:r>
              <a:rPr lang="ca-ES" sz="2400" dirty="0" err="1" smtClean="0"/>
              <a:t>group</a:t>
            </a:r>
            <a:r>
              <a:rPr lang="ca-ES" sz="2400" dirty="0" smtClean="0"/>
              <a:t> </a:t>
            </a:r>
          </a:p>
          <a:p>
            <a:r>
              <a:rPr lang="ca-ES" sz="2400" dirty="0" smtClean="0"/>
              <a:t>11:00 </a:t>
            </a:r>
            <a:r>
              <a:rPr lang="ca-ES" sz="2400" dirty="0" err="1" smtClean="0"/>
              <a:t>Presentation</a:t>
            </a:r>
            <a:r>
              <a:rPr lang="ca-ES" sz="2400" dirty="0" smtClean="0"/>
              <a:t> of </a:t>
            </a:r>
            <a:r>
              <a:rPr lang="ca-ES" sz="2400" dirty="0" err="1" smtClean="0"/>
              <a:t>the</a:t>
            </a:r>
            <a:r>
              <a:rPr lang="ca-ES" sz="2400" dirty="0" smtClean="0"/>
              <a:t> UB </a:t>
            </a:r>
            <a:r>
              <a:rPr lang="ca-ES" sz="2400" dirty="0" err="1" smtClean="0"/>
              <a:t>and</a:t>
            </a:r>
            <a:r>
              <a:rPr lang="ca-ES" sz="2400" dirty="0" smtClean="0"/>
              <a:t> </a:t>
            </a:r>
            <a:r>
              <a:rPr lang="ca-ES" sz="2400" dirty="0" err="1" smtClean="0"/>
              <a:t>Faculty</a:t>
            </a:r>
            <a:r>
              <a:rPr lang="ca-ES" sz="2400" dirty="0" smtClean="0"/>
              <a:t> of Biology , </a:t>
            </a:r>
            <a:r>
              <a:rPr lang="ca-ES" sz="2400" dirty="0" err="1" smtClean="0"/>
              <a:t>Courses</a:t>
            </a:r>
            <a:r>
              <a:rPr lang="ca-ES" sz="2400" dirty="0" smtClean="0"/>
              <a:t>, </a:t>
            </a:r>
            <a:r>
              <a:rPr lang="ca-ES" sz="2400" dirty="0" err="1" smtClean="0"/>
              <a:t>registration</a:t>
            </a:r>
            <a:r>
              <a:rPr lang="ca-ES" sz="2400" dirty="0" smtClean="0"/>
              <a:t> .... </a:t>
            </a:r>
            <a:r>
              <a:rPr lang="ca-ES" sz="2400" dirty="0" err="1"/>
              <a:t>a</a:t>
            </a:r>
            <a:r>
              <a:rPr lang="ca-ES" sz="2400" dirty="0" err="1" smtClean="0"/>
              <a:t>nd</a:t>
            </a:r>
            <a:r>
              <a:rPr lang="ca-ES" sz="2400" dirty="0" smtClean="0"/>
              <a:t> </a:t>
            </a:r>
            <a:r>
              <a:rPr lang="ca-ES" sz="2400" dirty="0" err="1" smtClean="0"/>
              <a:t>more</a:t>
            </a:r>
            <a:r>
              <a:rPr lang="ca-ES" sz="2400" dirty="0" smtClean="0"/>
              <a:t> </a:t>
            </a:r>
            <a:r>
              <a:rPr lang="ca-ES" sz="2400" dirty="0" err="1" smtClean="0"/>
              <a:t>information</a:t>
            </a:r>
            <a:r>
              <a:rPr lang="ca-ES" sz="2400" dirty="0" smtClean="0"/>
              <a:t> (ORI-BIO) </a:t>
            </a:r>
          </a:p>
          <a:p>
            <a:r>
              <a:rPr lang="ca-ES" sz="2400" dirty="0" smtClean="0"/>
              <a:t>12:00 Erasmus Student Network (ESN) </a:t>
            </a:r>
            <a:r>
              <a:rPr lang="ca-ES" sz="2400" dirty="0" err="1" smtClean="0"/>
              <a:t>presentation</a:t>
            </a:r>
            <a:r>
              <a:rPr lang="ca-ES" sz="2400" dirty="0" smtClean="0"/>
              <a:t> (Alex Castillo) </a:t>
            </a:r>
          </a:p>
          <a:p>
            <a:r>
              <a:rPr lang="ca-ES" sz="2400" dirty="0" smtClean="0"/>
              <a:t>12:30  </a:t>
            </a:r>
            <a:r>
              <a:rPr lang="ca-ES" sz="2400" dirty="0" err="1" smtClean="0"/>
              <a:t>Visit</a:t>
            </a:r>
            <a:r>
              <a:rPr lang="ca-ES" sz="2400" dirty="0" smtClean="0"/>
              <a:t> of </a:t>
            </a:r>
            <a:r>
              <a:rPr lang="ca-ES" sz="2400" dirty="0" err="1" smtClean="0"/>
              <a:t>the</a:t>
            </a:r>
            <a:r>
              <a:rPr lang="ca-ES" sz="2400" dirty="0" smtClean="0"/>
              <a:t> </a:t>
            </a:r>
            <a:r>
              <a:rPr lang="ca-ES" sz="2400" dirty="0" err="1" smtClean="0"/>
              <a:t>Faculty</a:t>
            </a:r>
            <a:r>
              <a:rPr lang="ca-ES" sz="2400" dirty="0"/>
              <a:t> </a:t>
            </a:r>
            <a:r>
              <a:rPr lang="ca-ES" sz="2400" dirty="0" err="1" smtClean="0"/>
              <a:t>and</a:t>
            </a:r>
            <a:r>
              <a:rPr lang="ca-ES" sz="2400" dirty="0" smtClean="0"/>
              <a:t> </a:t>
            </a:r>
            <a:r>
              <a:rPr lang="ca-ES" sz="2400" dirty="0" err="1" smtClean="0"/>
              <a:t>Library</a:t>
            </a:r>
            <a:r>
              <a:rPr lang="ca-ES" sz="2400" dirty="0" smtClean="0"/>
              <a:t>  </a:t>
            </a:r>
          </a:p>
          <a:p>
            <a:r>
              <a:rPr lang="ca-ES" sz="2400" dirty="0" smtClean="0"/>
              <a:t>13:00 Pica-pica </a:t>
            </a:r>
          </a:p>
        </p:txBody>
      </p:sp>
    </p:spTree>
    <p:extLst>
      <p:ext uri="{BB962C8B-B14F-4D97-AF65-F5344CB8AC3E}">
        <p14:creationId xmlns:p14="http://schemas.microsoft.com/office/powerpoint/2010/main" val="283691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8001000" cy="828675"/>
          </a:xfrm>
        </p:spPr>
        <p:txBody>
          <a:bodyPr/>
          <a:lstStyle/>
          <a:p>
            <a:pPr eaLnBrk="1" hangingPunct="1"/>
            <a:r>
              <a:rPr lang="en-GB" b="1" dirty="0" err="1" smtClean="0">
                <a:solidFill>
                  <a:srgbClr val="3333CC"/>
                </a:solidFill>
              </a:rPr>
              <a:t>Edifici</a:t>
            </a:r>
            <a:r>
              <a:rPr lang="en-GB" b="1" dirty="0" smtClean="0">
                <a:solidFill>
                  <a:srgbClr val="3333CC"/>
                </a:solidFill>
              </a:rPr>
              <a:t> </a:t>
            </a:r>
            <a:r>
              <a:rPr lang="en-GB" b="1" dirty="0" err="1" smtClean="0">
                <a:solidFill>
                  <a:srgbClr val="3333CC"/>
                </a:solidFill>
              </a:rPr>
              <a:t>Prevosti</a:t>
            </a:r>
            <a:endParaRPr lang="en-GB" b="1" dirty="0" smtClean="0">
              <a:solidFill>
                <a:srgbClr val="3333CC"/>
              </a:solidFill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268760"/>
            <a:ext cx="7993063" cy="453548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/>
              <a:t>Laboratories for practices: laboratories lab P1-P8</a:t>
            </a:r>
          </a:p>
          <a:p>
            <a:pPr eaLnBrk="1" hangingPunct="1"/>
            <a:r>
              <a:rPr lang="en-GB" dirty="0"/>
              <a:t>Library (-1 level).</a:t>
            </a:r>
          </a:p>
          <a:p>
            <a:pPr eaLnBrk="1" hangingPunct="1"/>
            <a:r>
              <a:rPr lang="en-GB" dirty="0" err="1"/>
              <a:t>Aulas</a:t>
            </a:r>
            <a:r>
              <a:rPr lang="en-GB" dirty="0"/>
              <a:t> P1 and P2 </a:t>
            </a:r>
          </a:p>
          <a:p>
            <a:pPr eaLnBrk="1" hangingPunct="1"/>
            <a:r>
              <a:rPr lang="en-GB" dirty="0"/>
              <a:t>Computer rooms iP1-iP3</a:t>
            </a:r>
          </a:p>
          <a:p>
            <a:pPr eaLnBrk="1" hangingPunct="1"/>
            <a:r>
              <a:rPr lang="en-US" b="1" dirty="0"/>
              <a:t>Dept. Biochemistry and Molecular Medicine</a:t>
            </a:r>
          </a:p>
          <a:p>
            <a:pPr eaLnBrk="1" hangingPunct="1"/>
            <a:r>
              <a:rPr lang="en-US" b="1" dirty="0"/>
              <a:t>Dept. Cell Biology</a:t>
            </a:r>
            <a:r>
              <a:rPr lang="en-US" dirty="0"/>
              <a:t>, Physiology and Immunology</a:t>
            </a:r>
          </a:p>
          <a:p>
            <a:pPr eaLnBrk="1" hangingPunct="1"/>
            <a:r>
              <a:rPr lang="en-US" b="1" dirty="0"/>
              <a:t>Dept. Genetics, Microbiology </a:t>
            </a:r>
            <a:r>
              <a:rPr lang="en-US" dirty="0"/>
              <a:t>and Statistics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050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162800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>
                <a:solidFill>
                  <a:srgbClr val="3333CC"/>
                </a:solidFill>
              </a:rPr>
              <a:t>Courses offered at </a:t>
            </a:r>
            <a:r>
              <a:rPr lang="en-GB" sz="2800" dirty="0" err="1" smtClean="0">
                <a:solidFill>
                  <a:srgbClr val="3333CC"/>
                </a:solidFill>
              </a:rPr>
              <a:t>Facultat</a:t>
            </a:r>
            <a:r>
              <a:rPr lang="en-GB" sz="2800" dirty="0" smtClean="0">
                <a:solidFill>
                  <a:srgbClr val="3333CC"/>
                </a:solidFill>
              </a:rPr>
              <a:t> de </a:t>
            </a:r>
            <a:r>
              <a:rPr lang="en-GB" sz="2800" dirty="0" err="1" smtClean="0">
                <a:solidFill>
                  <a:srgbClr val="3333CC"/>
                </a:solidFill>
              </a:rPr>
              <a:t>Biologia</a:t>
            </a:r>
            <a:r>
              <a:rPr lang="en-GB" sz="2800" dirty="0" smtClean="0">
                <a:solidFill>
                  <a:srgbClr val="3333CC"/>
                </a:solidFill>
              </a:rPr>
              <a:t/>
            </a:r>
            <a:br>
              <a:rPr lang="en-GB" sz="2800" dirty="0" smtClean="0">
                <a:solidFill>
                  <a:srgbClr val="3333CC"/>
                </a:solidFill>
              </a:rPr>
            </a:br>
            <a:r>
              <a:rPr lang="en-GB" sz="2800" dirty="0" smtClean="0">
                <a:solidFill>
                  <a:srgbClr val="3333CC"/>
                </a:solidFill>
              </a:rPr>
              <a:t/>
            </a:r>
            <a:br>
              <a:rPr lang="en-GB" sz="2800" dirty="0" smtClean="0">
                <a:solidFill>
                  <a:srgbClr val="3333CC"/>
                </a:solidFill>
              </a:rPr>
            </a:br>
            <a:r>
              <a:rPr lang="en-GB" sz="2800" b="1" dirty="0" smtClean="0">
                <a:solidFill>
                  <a:srgbClr val="3333CC"/>
                </a:solidFill>
              </a:rPr>
              <a:t>Undergraduate programmes  </a:t>
            </a:r>
            <a:r>
              <a:rPr lang="en-GB" sz="1800" dirty="0" smtClean="0">
                <a:hlinkClick r:id="rId3"/>
              </a:rPr>
              <a:t>http://www.ub.edu/biologia/</a:t>
            </a:r>
            <a:endParaRPr lang="en-GB" sz="2000" dirty="0" smtClean="0"/>
          </a:p>
        </p:txBody>
      </p:sp>
      <p:sp>
        <p:nvSpPr>
          <p:cNvPr id="73730" name="Rectangle 2051"/>
          <p:cNvSpPr>
            <a:spLocks noGrp="1" noChangeArrowheads="1"/>
          </p:cNvSpPr>
          <p:nvPr>
            <p:ph idx="1"/>
          </p:nvPr>
        </p:nvSpPr>
        <p:spPr>
          <a:xfrm>
            <a:off x="-252536" y="1340768"/>
            <a:ext cx="3314779" cy="5157192"/>
          </a:xfrm>
        </p:spPr>
        <p:txBody>
          <a:bodyPr rtlCol="0">
            <a:normAutofit/>
          </a:bodyPr>
          <a:lstStyle/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800" dirty="0" smtClean="0"/>
          </a:p>
          <a:p>
            <a:pPr marL="571500" indent="-5715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000" dirty="0" smtClean="0"/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800" b="1" dirty="0" smtClean="0"/>
              <a:t>BSc Biology	</a:t>
            </a:r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800" dirty="0" smtClean="0"/>
              <a:t>	</a:t>
            </a:r>
            <a:endParaRPr lang="es-ES" sz="1800" dirty="0" smtClean="0">
              <a:solidFill>
                <a:schemeClr val="hlink"/>
              </a:solidFill>
            </a:endParaRPr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800" dirty="0" smtClean="0"/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800" b="1" dirty="0" smtClean="0"/>
              <a:t>BSc Biochemistry</a:t>
            </a:r>
            <a:r>
              <a:rPr lang="en-GB" sz="1800" dirty="0" smtClean="0"/>
              <a:t>	</a:t>
            </a:r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s-ES" sz="1800" dirty="0" smtClean="0">
              <a:solidFill>
                <a:schemeClr val="hlink"/>
              </a:solidFill>
            </a:endParaRPr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800" dirty="0" smtClean="0"/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800" b="1" dirty="0" smtClean="0"/>
              <a:t>BSc</a:t>
            </a:r>
            <a:r>
              <a:rPr lang="en-GB" sz="1800" b="1" dirty="0"/>
              <a:t>  Environmental </a:t>
            </a:r>
            <a:r>
              <a:rPr lang="en-GB" sz="1800" b="1" dirty="0" smtClean="0"/>
              <a:t>Sciences</a:t>
            </a:r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800" b="1" dirty="0" smtClean="0"/>
              <a:t>                                    		</a:t>
            </a:r>
            <a:endParaRPr lang="en-GB" sz="1800" dirty="0" smtClean="0"/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800" b="1" dirty="0" smtClean="0"/>
              <a:t>BSc Biotechnology</a:t>
            </a:r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GB" sz="1800" b="1" dirty="0" smtClean="0"/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800" dirty="0" smtClean="0"/>
              <a:t>	</a:t>
            </a:r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800" b="1" dirty="0" smtClean="0"/>
              <a:t>BSc Biomedical Sciences</a:t>
            </a:r>
            <a:r>
              <a:rPr lang="en-GB" sz="1800" dirty="0" smtClean="0"/>
              <a:t>	</a:t>
            </a:r>
          </a:p>
          <a:p>
            <a:pPr marL="571500" indent="-5715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800" dirty="0" smtClean="0"/>
          </a:p>
          <a:p>
            <a:pPr marL="571500" indent="-5715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1800" dirty="0" smtClean="0"/>
              <a:t>			</a:t>
            </a:r>
          </a:p>
          <a:p>
            <a:pPr marL="571500" indent="-5715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800" dirty="0" smtClean="0"/>
          </a:p>
        </p:txBody>
      </p:sp>
      <p:sp>
        <p:nvSpPr>
          <p:cNvPr id="48131" name="Text Box 12"/>
          <p:cNvSpPr txBox="1">
            <a:spLocks noChangeArrowheads="1"/>
          </p:cNvSpPr>
          <p:nvPr/>
        </p:nvSpPr>
        <p:spPr bwMode="auto">
          <a:xfrm>
            <a:off x="3276600" y="3505200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2051"/>
          <p:cNvSpPr txBox="1">
            <a:spLocks noChangeArrowheads="1"/>
          </p:cNvSpPr>
          <p:nvPr/>
        </p:nvSpPr>
        <p:spPr bwMode="auto">
          <a:xfrm>
            <a:off x="2542599" y="1412776"/>
            <a:ext cx="6696744" cy="579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0" marR="0" lvl="1" indent="-4953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800" dirty="0">
                <a:solidFill>
                  <a:srgbClr val="0000FF"/>
                </a:solidFill>
              </a:rPr>
              <a:t>https://www.ub.edu/portal/web/biologia/graus/-/ensenyament/detallEnsenyament/6006880/24</a:t>
            </a:r>
            <a:endParaRPr lang="es-ES" sz="1800" dirty="0" smtClean="0">
              <a:solidFill>
                <a:srgbClr val="0000FF"/>
              </a:solidFill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800" dirty="0" smtClean="0">
              <a:solidFill>
                <a:prstClr val="black"/>
              </a:solidFill>
              <a:hlinkClick r:id="rId4"/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800" dirty="0" smtClean="0">
                <a:solidFill>
                  <a:prstClr val="black"/>
                </a:solidFill>
                <a:hlinkClick r:id="rId4"/>
              </a:rPr>
              <a:t>https</a:t>
            </a:r>
            <a:r>
              <a:rPr lang="en-GB" sz="1800" dirty="0">
                <a:solidFill>
                  <a:prstClr val="black"/>
                </a:solidFill>
                <a:hlinkClick r:id="rId4"/>
              </a:rPr>
              <a:t>://www.ub.edu/portal/web/biologia/graus/-/</a:t>
            </a:r>
            <a:r>
              <a:rPr lang="en-GB" sz="1800" dirty="0" smtClean="0">
                <a:solidFill>
                  <a:prstClr val="black"/>
                </a:solidFill>
                <a:hlinkClick r:id="rId4"/>
              </a:rPr>
              <a:t>ensenyament/detallEnsenyament/6006891/24</a:t>
            </a:r>
            <a:endParaRPr lang="en-GB" sz="1800" dirty="0" smtClean="0">
              <a:solidFill>
                <a:prstClr val="black"/>
              </a:solidFill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800" dirty="0" smtClean="0">
                <a:solidFill>
                  <a:srgbClr val="0000FF"/>
                </a:solidFill>
                <a:hlinkClick r:id="rId5"/>
              </a:rPr>
              <a:t>https</a:t>
            </a:r>
            <a:r>
              <a:rPr lang="es-ES" sz="1800" dirty="0">
                <a:solidFill>
                  <a:srgbClr val="0000FF"/>
                </a:solidFill>
                <a:hlinkClick r:id="rId5"/>
              </a:rPr>
              <a:t>://www.ub.edu/portal/web/biologia/graus/-/</a:t>
            </a:r>
            <a:r>
              <a:rPr lang="es-ES" sz="1800" dirty="0" smtClean="0">
                <a:solidFill>
                  <a:srgbClr val="0000FF"/>
                </a:solidFill>
                <a:hlinkClick r:id="rId5"/>
              </a:rPr>
              <a:t>ensenyament/detallEnsenyament/6006941/24</a:t>
            </a:r>
            <a:endParaRPr lang="es-ES" sz="1800" dirty="0" smtClean="0">
              <a:solidFill>
                <a:srgbClr val="0000FF"/>
              </a:solidFill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0" marR="0" lvl="1" indent="-4953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hlinkClick r:id="rId6"/>
              </a:rPr>
              <a:t>https</a:t>
            </a:r>
            <a:r>
              <a:rPr lang="en-GB" sz="1800" dirty="0">
                <a:solidFill>
                  <a:prstClr val="black"/>
                </a:solidFill>
                <a:hlinkClick r:id="rId6"/>
              </a:rPr>
              <a:t>://www.ub.edu/portal/web/biologia/graus/-/</a:t>
            </a:r>
            <a:r>
              <a:rPr lang="en-GB" sz="1800" dirty="0" smtClean="0">
                <a:solidFill>
                  <a:prstClr val="black"/>
                </a:solidFill>
                <a:hlinkClick r:id="rId6"/>
              </a:rPr>
              <a:t>ensenyament/detallEnsenyament/6006953/24</a:t>
            </a:r>
            <a:endParaRPr lang="en-GB" sz="1800" dirty="0" smtClean="0">
              <a:solidFill>
                <a:prstClr val="black"/>
              </a:solidFill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800" dirty="0">
                <a:solidFill>
                  <a:prstClr val="black"/>
                </a:solidFill>
              </a:rPr>
              <a:t>	</a:t>
            </a:r>
            <a:endParaRPr lang="en-GB" sz="1800" dirty="0" smtClean="0">
              <a:solidFill>
                <a:prstClr val="black"/>
              </a:solidFill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800" dirty="0">
                <a:solidFill>
                  <a:prstClr val="black"/>
                </a:solidFill>
                <a:hlinkClick r:id="rId7"/>
              </a:rPr>
              <a:t>https://www.ub.edu/portal/web/biologia/graus/-/</a:t>
            </a:r>
            <a:r>
              <a:rPr lang="en-GB" sz="1800" dirty="0" smtClean="0">
                <a:solidFill>
                  <a:prstClr val="black"/>
                </a:solidFill>
                <a:hlinkClick r:id="rId7"/>
              </a:rPr>
              <a:t>ensenyament/detallEnsenyament/6007686/24</a:t>
            </a:r>
            <a:endParaRPr lang="en-GB" sz="1800" dirty="0" smtClean="0">
              <a:solidFill>
                <a:prstClr val="black"/>
              </a:solidFill>
            </a:endParaRPr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0" marR="0" lvl="1" indent="-4953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179512" y="2564904"/>
            <a:ext cx="8640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179512" y="3429000"/>
            <a:ext cx="8640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179512" y="4420716"/>
            <a:ext cx="8640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79512" y="5301208"/>
            <a:ext cx="8640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79512" y="6309320"/>
            <a:ext cx="864096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7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113338"/>
          </a:xfrm>
        </p:spPr>
        <p:txBody>
          <a:bodyPr rtlCol="0"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500" dirty="0" smtClean="0">
                <a:solidFill>
                  <a:srgbClr val="3333CC"/>
                </a:solidFill>
              </a:rPr>
              <a:t>Courses offered at </a:t>
            </a:r>
            <a:r>
              <a:rPr lang="en-GB" sz="2500" dirty="0" err="1" smtClean="0">
                <a:solidFill>
                  <a:srgbClr val="3333CC"/>
                </a:solidFill>
              </a:rPr>
              <a:t>Facultat</a:t>
            </a:r>
            <a:r>
              <a:rPr lang="en-GB" sz="2500" dirty="0" smtClean="0">
                <a:solidFill>
                  <a:srgbClr val="3333CC"/>
                </a:solidFill>
              </a:rPr>
              <a:t> de </a:t>
            </a:r>
            <a:r>
              <a:rPr lang="en-GB" sz="2500" dirty="0" err="1" smtClean="0">
                <a:solidFill>
                  <a:srgbClr val="3333CC"/>
                </a:solidFill>
              </a:rPr>
              <a:t>Biologia</a:t>
            </a:r>
            <a:endParaRPr lang="en-GB" sz="2500" dirty="0" smtClean="0">
              <a:solidFill>
                <a:srgbClr val="3333CC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500" b="1" dirty="0" smtClean="0">
                <a:solidFill>
                  <a:srgbClr val="3333CC"/>
                </a:solidFill>
              </a:rPr>
              <a:t>Postgraduate programmes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600" dirty="0">
                <a:solidFill>
                  <a:srgbClr val="3333CC"/>
                </a:solidFill>
                <a:hlinkClick r:id="rId2"/>
              </a:rPr>
              <a:t>https://</a:t>
            </a:r>
            <a:r>
              <a:rPr lang="en-GB" sz="1600" dirty="0" smtClean="0">
                <a:solidFill>
                  <a:srgbClr val="3333CC"/>
                </a:solidFill>
                <a:hlinkClick r:id="rId2"/>
              </a:rPr>
              <a:t>www.ub.edu/portal/web/biologia/masters-oficials</a:t>
            </a:r>
            <a:endParaRPr lang="en-GB" sz="1600" dirty="0" smtClean="0">
              <a:solidFill>
                <a:srgbClr val="3333CC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600" dirty="0" smtClean="0">
              <a:solidFill>
                <a:srgbClr val="3333CC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600" dirty="0">
              <a:solidFill>
                <a:srgbClr val="3333CC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</a:t>
            </a:r>
            <a:r>
              <a:rPr lang="en-GB" sz="1800" dirty="0" err="1" smtClean="0"/>
              <a:t>d’</a:t>
            </a:r>
            <a:r>
              <a:rPr lang="en-GB" sz="1800" b="1" dirty="0" err="1" smtClean="0"/>
              <a:t>Agrobiologia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Ambiental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 en </a:t>
            </a:r>
            <a:r>
              <a:rPr lang="en-GB" sz="1800" b="1" dirty="0" err="1" smtClean="0"/>
              <a:t>Antropologia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Biològica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en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Aqüicultura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en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Biodiversitat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en </a:t>
            </a:r>
            <a:r>
              <a:rPr lang="en-GB" sz="1800" b="1" dirty="0" err="1" smtClean="0"/>
              <a:t>Ciències</a:t>
            </a:r>
            <a:r>
              <a:rPr lang="en-GB" sz="1800" b="1" dirty="0" smtClean="0"/>
              <a:t> del Mar: </a:t>
            </a:r>
            <a:r>
              <a:rPr lang="en-GB" sz="1800" b="1" dirty="0" err="1" smtClean="0"/>
              <a:t>Oceanografia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i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Gestió</a:t>
            </a:r>
            <a:r>
              <a:rPr lang="en-GB" sz="1800" b="1" dirty="0" smtClean="0"/>
              <a:t> del </a:t>
            </a:r>
            <a:r>
              <a:rPr lang="en-GB" sz="1800" b="1" dirty="0" err="1" smtClean="0"/>
              <a:t>Medi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Marí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en </a:t>
            </a:r>
            <a:r>
              <a:rPr lang="en-GB" sz="1800" b="1" dirty="0" err="1" smtClean="0"/>
              <a:t>Ecologia</a:t>
            </a:r>
            <a:r>
              <a:rPr lang="en-GB" sz="1800" b="1" dirty="0" smtClean="0"/>
              <a:t>, </a:t>
            </a:r>
            <a:r>
              <a:rPr lang="en-GB" sz="1800" b="1" dirty="0" err="1" smtClean="0"/>
              <a:t>Gestió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i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Restauració</a:t>
            </a:r>
            <a:r>
              <a:rPr lang="en-GB" sz="1800" b="1" dirty="0" smtClean="0"/>
              <a:t> del </a:t>
            </a:r>
            <a:r>
              <a:rPr lang="en-GB" sz="1800" b="1" dirty="0" err="1" smtClean="0"/>
              <a:t>Medi</a:t>
            </a:r>
            <a:r>
              <a:rPr lang="en-GB" sz="1800" b="1" dirty="0" smtClean="0"/>
              <a:t> Natural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en </a:t>
            </a:r>
            <a:r>
              <a:rPr lang="en-GB" sz="1800" b="1" dirty="0" err="1" smtClean="0"/>
              <a:t>Fisiologia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Integrativa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en </a:t>
            </a:r>
            <a:r>
              <a:rPr lang="en-GB" sz="1800" b="1" dirty="0" err="1" smtClean="0"/>
              <a:t>Genètica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i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Genòmica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en </a:t>
            </a:r>
            <a:r>
              <a:rPr lang="en-GB" sz="1800" b="1" dirty="0" err="1" smtClean="0"/>
              <a:t>Immunologia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Avançada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Màser</a:t>
            </a:r>
            <a:r>
              <a:rPr lang="en-GB" sz="1800" dirty="0" smtClean="0"/>
              <a:t> en </a:t>
            </a:r>
            <a:r>
              <a:rPr lang="en-GB" sz="1800" b="1" dirty="0" err="1" smtClean="0"/>
              <a:t>Microbiologia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Avançada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en </a:t>
            </a:r>
            <a:r>
              <a:rPr lang="en-GB" sz="1800" b="1" dirty="0" err="1" smtClean="0"/>
              <a:t>Neurociències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en </a:t>
            </a:r>
            <a:r>
              <a:rPr lang="en-GB" sz="1800" b="1" dirty="0" err="1" smtClean="0"/>
              <a:t>Biomedicina</a:t>
            </a: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dirty="0" err="1" smtClean="0"/>
              <a:t>Màster</a:t>
            </a:r>
            <a:r>
              <a:rPr lang="en-GB" sz="1800" dirty="0" smtClean="0"/>
              <a:t> en 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Biotecnoogia</a:t>
            </a:r>
            <a:r>
              <a:rPr lang="en-GB" sz="1800" b="1" dirty="0" smtClean="0"/>
              <a:t> Molecular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GB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18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95288" y="4258367"/>
            <a:ext cx="842486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3333CC"/>
                </a:solidFill>
              </a:rPr>
              <a:t>At other Faculties at UB</a:t>
            </a:r>
            <a:r>
              <a:rPr lang="en-GB" sz="1600" dirty="0" smtClean="0">
                <a:solidFill>
                  <a:srgbClr val="3333CC"/>
                </a:solidFill>
              </a:rPr>
              <a:t>:</a:t>
            </a:r>
          </a:p>
          <a:p>
            <a:pPr>
              <a:defRPr/>
            </a:pPr>
            <a:endParaRPr lang="en-GB" sz="1600" dirty="0" smtClean="0"/>
          </a:p>
          <a:p>
            <a:pPr>
              <a:defRPr/>
            </a:pPr>
            <a:endParaRPr lang="en-GB" sz="1600" dirty="0"/>
          </a:p>
          <a:p>
            <a:pPr>
              <a:buFont typeface="Arial" pitchFamily="34" charset="0"/>
              <a:buChar char="•"/>
              <a:defRPr/>
            </a:pPr>
            <a:endParaRPr lang="en-GB" sz="1600" dirty="0" smtClean="0"/>
          </a:p>
          <a:p>
            <a:pPr>
              <a:buFont typeface="Arial" pitchFamily="34" charset="0"/>
              <a:buChar char="•"/>
              <a:defRPr/>
            </a:pPr>
            <a:endParaRPr lang="en-GB" sz="1600" dirty="0"/>
          </a:p>
          <a:p>
            <a:pPr>
              <a:buFont typeface="Arial" pitchFamily="34" charset="0"/>
              <a:buChar char="•"/>
              <a:defRPr/>
            </a:pP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71732" y="-6638"/>
            <a:ext cx="8229600" cy="1143000"/>
          </a:xfrm>
        </p:spPr>
        <p:txBody>
          <a:bodyPr/>
          <a:lstStyle/>
          <a:p>
            <a:pPr eaLnBrk="1" hangingPunct="1"/>
            <a:r>
              <a:rPr lang="en-GB" sz="3400" b="1" dirty="0" smtClean="0">
                <a:solidFill>
                  <a:srgbClr val="3333CC"/>
                </a:solidFill>
              </a:rPr>
              <a:t>Subjects from Faculties other than Biology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700332" y="863352"/>
            <a:ext cx="8001000" cy="4267200"/>
          </a:xfrm>
        </p:spPr>
        <p:txBody>
          <a:bodyPr/>
          <a:lstStyle/>
          <a:p>
            <a:pPr marL="571500" indent="-571500" eaLnBrk="1" hangingPunct="1">
              <a:buFont typeface="Wingdings" pitchFamily="2" charset="2"/>
              <a:buNone/>
            </a:pPr>
            <a:r>
              <a:rPr lang="en-GB" sz="2400" dirty="0" smtClean="0"/>
              <a:t>Cannot exceed 49% of the total.</a:t>
            </a:r>
          </a:p>
          <a:p>
            <a:pPr marL="571500" indent="-571500" algn="just" eaLnBrk="1" hangingPunct="1">
              <a:buFont typeface="Wingdings" pitchFamily="2" charset="2"/>
              <a:buNone/>
            </a:pPr>
            <a:r>
              <a:rPr lang="en-GB" sz="2400" dirty="0" smtClean="0"/>
              <a:t>We need to request permission to the </a:t>
            </a:r>
            <a:r>
              <a:rPr lang="en-GB" sz="2400" dirty="0" smtClean="0">
                <a:hlinkClick r:id="rId3"/>
              </a:rPr>
              <a:t>person in charge of international exchanges of the faculty </a:t>
            </a:r>
            <a:r>
              <a:rPr lang="en-GB" sz="2400" dirty="0" smtClean="0"/>
              <a:t>that offers the course you are interested in. </a:t>
            </a:r>
            <a:r>
              <a:rPr lang="en-GB" sz="2400" b="1" dirty="0" smtClean="0"/>
              <a:t>Should be a written permission filling </a:t>
            </a:r>
            <a:r>
              <a:rPr lang="en-GB" sz="2400" b="1" dirty="0"/>
              <a:t> </a:t>
            </a:r>
            <a:r>
              <a:rPr lang="en-GB" sz="2400" b="1" dirty="0" smtClean="0">
                <a:hlinkClick r:id="rId4"/>
              </a:rPr>
              <a:t>this document </a:t>
            </a:r>
            <a:endParaRPr lang="en-GB" sz="2400" b="1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21583" t="23797" r="21412" b="7298"/>
          <a:stretch/>
        </p:blipFill>
        <p:spPr>
          <a:xfrm>
            <a:off x="1712500" y="2796190"/>
            <a:ext cx="5976664" cy="40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086600" cy="685800"/>
          </a:xfrm>
        </p:spPr>
        <p:txBody>
          <a:bodyPr/>
          <a:lstStyle/>
          <a:p>
            <a:pPr eaLnBrk="1" hangingPunct="1"/>
            <a:r>
              <a:rPr lang="en-GB" sz="3400" b="1" smtClean="0">
                <a:solidFill>
                  <a:srgbClr val="3333CC"/>
                </a:solidFill>
              </a:rPr>
              <a:t>Laboratory Training (Project)</a:t>
            </a:r>
            <a:endParaRPr lang="en-GB" sz="3400" b="1" smtClean="0">
              <a:solidFill>
                <a:schemeClr val="accent2"/>
              </a:solidFill>
            </a:endParaRPr>
          </a:p>
        </p:txBody>
      </p:sp>
      <p:graphicFrame>
        <p:nvGraphicFramePr>
          <p:cNvPr id="101482" name="Group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347682"/>
              </p:ext>
            </p:extLst>
          </p:nvPr>
        </p:nvGraphicFramePr>
        <p:xfrm>
          <a:off x="875183" y="2690581"/>
          <a:ext cx="7546033" cy="2918047"/>
        </p:xfrm>
        <a:graphic>
          <a:graphicData uri="http://schemas.openxmlformats.org/drawingml/2006/table">
            <a:tbl>
              <a:tblPr/>
              <a:tblGrid>
                <a:gridCol w="1622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2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1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Verdana" pitchFamily="34" charset="0"/>
                        </a:rPr>
                        <a:t>Code 1st semester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Verdana" pitchFamily="34" charset="0"/>
                        </a:rPr>
                        <a:t>Code 2nd semester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Name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Verdana" pitchFamily="34" charset="0"/>
                        </a:rPr>
                        <a:t>ECTS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1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399430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399431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</a:t>
                      </a:r>
                      <a:r>
                        <a:rPr kumimoji="0" lang="en-GB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àctiques</a:t>
                      </a:r>
                      <a:r>
                        <a:rPr kumimoji="0" lang="en-GB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 de </a:t>
                      </a:r>
                      <a:r>
                        <a:rPr kumimoji="0" lang="en-GB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laboratoris</a:t>
                      </a:r>
                      <a:r>
                        <a:rPr kumimoji="0" lang="en-GB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 per a </a:t>
                      </a:r>
                      <a:r>
                        <a:rPr kumimoji="0" lang="en-GB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Estudiants</a:t>
                      </a:r>
                      <a:r>
                        <a:rPr kumimoji="0" lang="en-GB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 Estrangers.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4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399432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399433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</a:t>
                      </a:r>
                      <a:r>
                        <a:rPr kumimoji="0" lang="en-GB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àctiques</a:t>
                      </a:r>
                      <a:r>
                        <a:rPr kumimoji="0" lang="en-GB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 de </a:t>
                      </a:r>
                      <a:r>
                        <a:rPr kumimoji="0" lang="en-GB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laboratoris</a:t>
                      </a:r>
                      <a:r>
                        <a:rPr kumimoji="0" lang="en-GB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 per a </a:t>
                      </a:r>
                      <a:r>
                        <a:rPr kumimoji="0" lang="en-GB" altLang="ja-JP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Estudiants</a:t>
                      </a:r>
                      <a:r>
                        <a:rPr kumimoji="0" lang="en-GB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4" charset="-128"/>
                        </a:rPr>
                        <a:t> Estrangers.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1938" name="Text Box 83"/>
          <p:cNvSpPr txBox="1">
            <a:spLocks noChangeArrowheads="1"/>
          </p:cNvSpPr>
          <p:nvPr/>
        </p:nvSpPr>
        <p:spPr bwMode="auto">
          <a:xfrm>
            <a:off x="457200" y="1400175"/>
            <a:ext cx="838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GB" sz="2000" dirty="0" smtClean="0">
                <a:latin typeface="+mn-lt"/>
              </a:rPr>
              <a:t> If you are an Erasmus </a:t>
            </a:r>
            <a:r>
              <a:rPr lang="en-GB" sz="2000" dirty="0" err="1" smtClean="0">
                <a:latin typeface="+mn-lt"/>
              </a:rPr>
              <a:t>Excchange</a:t>
            </a:r>
            <a:r>
              <a:rPr lang="en-GB" sz="2000" dirty="0" smtClean="0">
                <a:latin typeface="+mn-lt"/>
              </a:rPr>
              <a:t> student performing an internship in a laboratory, you should register it. </a:t>
            </a:r>
          </a:p>
          <a:p>
            <a:pPr eaLnBrk="0" hangingPunct="0">
              <a:defRPr/>
            </a:pPr>
            <a:r>
              <a:rPr lang="en-GB" sz="2000" dirty="0" smtClean="0">
                <a:latin typeface="+mn-lt"/>
              </a:rPr>
              <a:t> </a:t>
            </a:r>
            <a:endParaRPr lang="en-GB" sz="2000" dirty="0">
              <a:latin typeface="+mn-lt"/>
            </a:endParaRPr>
          </a:p>
          <a:p>
            <a:pPr eaLnBrk="0" hangingPunct="0">
              <a:buFontTx/>
              <a:buChar char="•"/>
              <a:defRPr/>
            </a:pPr>
            <a:r>
              <a:rPr lang="en-GB" sz="2000" dirty="0">
                <a:latin typeface="+mn-lt"/>
              </a:rPr>
              <a:t> Two options:</a:t>
            </a:r>
          </a:p>
        </p:txBody>
      </p:sp>
    </p:spTree>
    <p:extLst>
      <p:ext uri="{BB962C8B-B14F-4D97-AF65-F5344CB8AC3E}">
        <p14:creationId xmlns:p14="http://schemas.microsoft.com/office/powerpoint/2010/main" val="33891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7300" y="641651"/>
            <a:ext cx="78488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  <a:hlinkClick r:id="rId2"/>
              </a:rPr>
              <a:t>Faculty of Biology 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  <a:hlinkClick r:id="rId3"/>
              </a:rPr>
              <a:t>Faculty of Pharmacy and Food Sciences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  <a:hlinkClick r:id="rId4"/>
              </a:rPr>
              <a:t>Faculty of Medicine and Health Sciences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Other Research Institutions</a:t>
            </a:r>
            <a:r>
              <a:rPr lang="en-US" sz="1600" i="1" dirty="0">
                <a:latin typeface="+mn-lt"/>
              </a:rPr>
              <a:t>  (If you find a research group in an institution other than the faculty of biology please, contact us because it might be necessary to make some traineeship agreement with the </a:t>
            </a:r>
            <a:r>
              <a:rPr lang="en-US" sz="1600" i="1" dirty="0" smtClean="0">
                <a:latin typeface="+mn-lt"/>
              </a:rPr>
              <a:t>institution)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n-lt"/>
                <a:hlinkClick r:id="rId5"/>
              </a:rPr>
              <a:t>Institut</a:t>
            </a:r>
            <a:r>
              <a:rPr lang="en-US" sz="1600" dirty="0" smtClean="0">
                <a:latin typeface="+mn-lt"/>
                <a:hlinkClick r:id="rId5"/>
              </a:rPr>
              <a:t> </a:t>
            </a:r>
            <a:r>
              <a:rPr lang="en-US" sz="1600" dirty="0">
                <a:latin typeface="+mn-lt"/>
                <a:hlinkClick r:id="rId5"/>
              </a:rPr>
              <a:t>de </a:t>
            </a:r>
            <a:r>
              <a:rPr lang="en-US" sz="1600" dirty="0" err="1">
                <a:latin typeface="+mn-lt"/>
                <a:hlinkClick r:id="rId5"/>
              </a:rPr>
              <a:t>Biomedicina</a:t>
            </a:r>
            <a:r>
              <a:rPr lang="en-US" sz="1600" dirty="0">
                <a:latin typeface="+mn-lt"/>
                <a:hlinkClick r:id="rId5"/>
              </a:rPr>
              <a:t>  </a:t>
            </a:r>
            <a:r>
              <a:rPr lang="en-US" sz="1600" dirty="0" smtClean="0">
                <a:latin typeface="+mn-lt"/>
                <a:hlinkClick r:id="rId5"/>
              </a:rPr>
              <a:t>UB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n-lt"/>
                <a:hlinkClick r:id="rId6"/>
              </a:rPr>
              <a:t>Institut</a:t>
            </a:r>
            <a:r>
              <a:rPr lang="en-US" sz="1600" dirty="0" smtClean="0">
                <a:latin typeface="+mn-lt"/>
                <a:hlinkClick r:id="rId6"/>
              </a:rPr>
              <a:t> </a:t>
            </a:r>
            <a:r>
              <a:rPr lang="en-US" sz="1600" dirty="0">
                <a:latin typeface="+mn-lt"/>
                <a:hlinkClick r:id="rId6"/>
              </a:rPr>
              <a:t>de </a:t>
            </a:r>
            <a:r>
              <a:rPr lang="en-US" sz="1600" dirty="0" err="1">
                <a:latin typeface="+mn-lt"/>
                <a:hlinkClick r:id="rId6"/>
              </a:rPr>
              <a:t>Neurociències</a:t>
            </a:r>
            <a:r>
              <a:rPr lang="en-US" sz="1600" dirty="0">
                <a:latin typeface="+mn-lt"/>
                <a:hlinkClick r:id="rId6"/>
              </a:rPr>
              <a:t> </a:t>
            </a:r>
            <a:r>
              <a:rPr lang="en-US" sz="1600" dirty="0" smtClean="0">
                <a:latin typeface="+mn-lt"/>
                <a:hlinkClick r:id="rId6"/>
              </a:rPr>
              <a:t>UB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hlinkClick r:id="rId7"/>
              </a:rPr>
              <a:t>Institute </a:t>
            </a:r>
            <a:r>
              <a:rPr lang="en-US" sz="1600" dirty="0">
                <a:latin typeface="+mn-lt"/>
                <a:hlinkClick r:id="rId7"/>
              </a:rPr>
              <a:t>de </a:t>
            </a:r>
            <a:r>
              <a:rPr lang="en-US" sz="1600" dirty="0" err="1">
                <a:latin typeface="+mn-lt"/>
                <a:hlinkClick r:id="rId7"/>
              </a:rPr>
              <a:t>Nanociències</a:t>
            </a:r>
            <a:r>
              <a:rPr lang="en-US" sz="1600" dirty="0">
                <a:latin typeface="+mn-lt"/>
                <a:hlinkClick r:id="rId7"/>
              </a:rPr>
              <a:t> </a:t>
            </a:r>
            <a:r>
              <a:rPr lang="en-US" sz="1600" dirty="0" err="1">
                <a:latin typeface="+mn-lt"/>
                <a:hlinkClick r:id="rId7"/>
              </a:rPr>
              <a:t>i</a:t>
            </a:r>
            <a:r>
              <a:rPr lang="en-US" sz="1600" dirty="0">
                <a:latin typeface="+mn-lt"/>
                <a:hlinkClick r:id="rId7"/>
              </a:rPr>
              <a:t> </a:t>
            </a:r>
            <a:r>
              <a:rPr lang="en-US" sz="1600" dirty="0" err="1">
                <a:latin typeface="+mn-lt"/>
                <a:hlinkClick r:id="rId7"/>
              </a:rPr>
              <a:t>Nanotecnologia</a:t>
            </a:r>
            <a:r>
              <a:rPr lang="en-US" sz="1600" dirty="0">
                <a:latin typeface="+mn-lt"/>
                <a:hlinkClick r:id="rId7"/>
              </a:rPr>
              <a:t> </a:t>
            </a:r>
            <a:r>
              <a:rPr lang="en-US" sz="1600" dirty="0" smtClean="0">
                <a:latin typeface="+mn-lt"/>
                <a:hlinkClick r:id="rId7"/>
              </a:rPr>
              <a:t>UB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hlinkClick r:id="rId8"/>
              </a:rPr>
              <a:t>Institute </a:t>
            </a:r>
            <a:r>
              <a:rPr lang="en-US" sz="1600" dirty="0">
                <a:latin typeface="+mn-lt"/>
                <a:hlinkClick r:id="rId8"/>
              </a:rPr>
              <a:t>for Bioengineering of </a:t>
            </a:r>
            <a:r>
              <a:rPr lang="en-US" sz="1600" dirty="0" smtClean="0">
                <a:latin typeface="+mn-lt"/>
                <a:hlinkClick r:id="rId8"/>
              </a:rPr>
              <a:t>Catalonia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n-lt"/>
                <a:hlinkClick r:id="rId9"/>
              </a:rPr>
              <a:t>Institut</a:t>
            </a:r>
            <a:r>
              <a:rPr lang="en-US" sz="1600" dirty="0" smtClean="0">
                <a:latin typeface="+mn-lt"/>
                <a:hlinkClick r:id="rId9"/>
              </a:rPr>
              <a:t> </a:t>
            </a:r>
            <a:r>
              <a:rPr lang="en-US" sz="1600" dirty="0">
                <a:latin typeface="+mn-lt"/>
                <a:hlinkClick r:id="rId9"/>
              </a:rPr>
              <a:t>de </a:t>
            </a:r>
            <a:r>
              <a:rPr lang="en-US" sz="1600" dirty="0" err="1">
                <a:latin typeface="+mn-lt"/>
                <a:hlinkClick r:id="rId9"/>
              </a:rPr>
              <a:t>Recerca</a:t>
            </a:r>
            <a:r>
              <a:rPr lang="en-US" sz="1600" dirty="0">
                <a:latin typeface="+mn-lt"/>
                <a:hlinkClick r:id="rId9"/>
              </a:rPr>
              <a:t> </a:t>
            </a:r>
            <a:r>
              <a:rPr lang="en-US" sz="1600" dirty="0" err="1" smtClean="0">
                <a:latin typeface="+mn-lt"/>
                <a:hlinkClick r:id="rId9"/>
              </a:rPr>
              <a:t>Biomèdica</a:t>
            </a:r>
            <a:r>
              <a:rPr lang="en-US" sz="1600" dirty="0" smtClean="0">
                <a:latin typeface="+mn-lt"/>
                <a:hlinkClick r:id="rId9"/>
              </a:rPr>
              <a:t> de </a:t>
            </a:r>
            <a:r>
              <a:rPr lang="en-US" sz="1600" dirty="0">
                <a:latin typeface="+mn-lt"/>
                <a:hlinkClick r:id="rId9"/>
              </a:rPr>
              <a:t>Barcelona </a:t>
            </a:r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hlinkClick r:id="rId10"/>
              </a:rPr>
              <a:t>IDIBAPS </a:t>
            </a:r>
            <a:r>
              <a:rPr lang="en-US" sz="1600" dirty="0">
                <a:latin typeface="+mn-lt"/>
              </a:rPr>
              <a:t>(</a:t>
            </a:r>
            <a:r>
              <a:rPr lang="en-US" sz="1600" dirty="0" smtClean="0">
                <a:latin typeface="+mn-lt"/>
              </a:rPr>
              <a:t>Biomedicine)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hlinkClick r:id="rId11"/>
              </a:rPr>
              <a:t>IDIBELL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(</a:t>
            </a:r>
            <a:r>
              <a:rPr lang="en-US" sz="1600" dirty="0" smtClean="0">
                <a:latin typeface="+mn-lt"/>
              </a:rPr>
              <a:t>Biomedicine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n-lt"/>
              <a:hlinkClick r:id="rId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hlinkClick r:id="rId12"/>
              </a:rPr>
              <a:t>CRAG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(</a:t>
            </a:r>
            <a:r>
              <a:rPr lang="en-US" sz="1600" dirty="0" smtClean="0">
                <a:latin typeface="+mn-lt"/>
              </a:rPr>
              <a:t>Agrobiology)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hlinkClick r:id="rId13"/>
              </a:rPr>
              <a:t>IBE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(</a:t>
            </a:r>
            <a:r>
              <a:rPr lang="en-US" sz="1600" dirty="0" err="1">
                <a:latin typeface="+mn-lt"/>
              </a:rPr>
              <a:t>Evolutive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Biology)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hlinkClick r:id="rId14"/>
              </a:rPr>
              <a:t>CREAF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(Ecology)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CSIC (Spanish Research Council)</a:t>
            </a:r>
          </a:p>
          <a:p>
            <a:pPr marL="914400"/>
            <a:r>
              <a:rPr lang="en-US" sz="1600" dirty="0" smtClean="0">
                <a:latin typeface="+mn-lt"/>
              </a:rPr>
              <a:t>o</a:t>
            </a:r>
            <a:r>
              <a:rPr lang="en-US" sz="1600" dirty="0">
                <a:latin typeface="+mn-lt"/>
              </a:rPr>
              <a:t>   </a:t>
            </a:r>
            <a:r>
              <a:rPr lang="en-US" sz="1600" dirty="0">
                <a:latin typeface="+mn-lt"/>
                <a:hlinkClick r:id="rId15"/>
              </a:rPr>
              <a:t>Developmental Biology and Biomedicine </a:t>
            </a:r>
            <a:endParaRPr lang="en-US" sz="1600" dirty="0">
              <a:latin typeface="+mn-lt"/>
            </a:endParaRPr>
          </a:p>
          <a:p>
            <a:pPr marL="914400"/>
            <a:r>
              <a:rPr lang="en-US" sz="1600" dirty="0">
                <a:latin typeface="+mn-lt"/>
              </a:rPr>
              <a:t>o   </a:t>
            </a:r>
            <a:r>
              <a:rPr lang="en-US" sz="1600" dirty="0">
                <a:latin typeface="+mn-lt"/>
                <a:hlinkClick r:id="rId16"/>
              </a:rPr>
              <a:t>Molecular Biology and Biomedicine</a:t>
            </a:r>
            <a:endParaRPr lang="en-US" sz="1600" dirty="0">
              <a:latin typeface="+mn-lt"/>
            </a:endParaRPr>
          </a:p>
          <a:p>
            <a:pPr marL="914400"/>
            <a:r>
              <a:rPr lang="en-US" sz="1600" dirty="0">
                <a:latin typeface="+mn-lt"/>
              </a:rPr>
              <a:t>o   </a:t>
            </a:r>
            <a:r>
              <a:rPr lang="en-US" sz="1600" dirty="0">
                <a:latin typeface="+mn-lt"/>
                <a:hlinkClick r:id="rId17"/>
              </a:rPr>
              <a:t>Ecology</a:t>
            </a:r>
            <a:endParaRPr lang="en-US" sz="1600" dirty="0">
              <a:latin typeface="+mn-lt"/>
            </a:endParaRPr>
          </a:p>
          <a:p>
            <a:pPr marL="914400"/>
            <a:r>
              <a:rPr lang="en-US" sz="1600" dirty="0">
                <a:latin typeface="+mn-lt"/>
              </a:rPr>
              <a:t>o   </a:t>
            </a:r>
            <a:r>
              <a:rPr lang="en-US" sz="1600" dirty="0">
                <a:latin typeface="+mn-lt"/>
                <a:hlinkClick r:id="rId18"/>
              </a:rPr>
              <a:t>Marine </a:t>
            </a:r>
            <a:r>
              <a:rPr lang="en-US" sz="1600" dirty="0" smtClean="0">
                <a:latin typeface="+mn-lt"/>
                <a:hlinkClick r:id="rId18"/>
              </a:rPr>
              <a:t>Science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 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907704" y="20786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accent2"/>
                </a:solidFill>
              </a:rPr>
              <a:t> </a:t>
            </a:r>
            <a:r>
              <a:rPr lang="en-GB" sz="2400" b="1" dirty="0">
                <a:solidFill>
                  <a:srgbClr val="3333CC"/>
                </a:solidFill>
              </a:rPr>
              <a:t>Laboratory Training (Project) … (cont.)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247261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76672"/>
            <a:ext cx="70866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500" dirty="0" smtClean="0">
                <a:solidFill>
                  <a:schemeClr val="accent2"/>
                </a:solidFill>
              </a:rPr>
              <a:t/>
            </a:r>
            <a:br>
              <a:rPr lang="en-GB" sz="2500" dirty="0" smtClean="0">
                <a:solidFill>
                  <a:schemeClr val="accent2"/>
                </a:solidFill>
              </a:rPr>
            </a:br>
            <a:r>
              <a:rPr lang="en-GB" sz="2500" dirty="0" smtClean="0">
                <a:solidFill>
                  <a:schemeClr val="accent2"/>
                </a:solidFill>
              </a:rPr>
              <a:t> </a:t>
            </a:r>
            <a:r>
              <a:rPr lang="en-GB" sz="3400" b="1" dirty="0" smtClean="0">
                <a:solidFill>
                  <a:srgbClr val="3333CC"/>
                </a:solidFill>
              </a:rPr>
              <a:t>Laboratory Training (Project) … (cont.)</a:t>
            </a:r>
          </a:p>
        </p:txBody>
      </p:sp>
      <p:sp>
        <p:nvSpPr>
          <p:cNvPr id="83970" name="Text Box 29"/>
          <p:cNvSpPr txBox="1">
            <a:spLocks noChangeArrowheads="1"/>
          </p:cNvSpPr>
          <p:nvPr/>
        </p:nvSpPr>
        <p:spPr bwMode="auto">
          <a:xfrm>
            <a:off x="457200" y="1844675"/>
            <a:ext cx="8382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sz="2000" dirty="0">
                <a:latin typeface="+mn-lt"/>
              </a:rPr>
              <a:t>Please, </a:t>
            </a:r>
            <a:r>
              <a:rPr lang="en-US" sz="2000" dirty="0" smtClean="0">
                <a:latin typeface="+mn-lt"/>
              </a:rPr>
              <a:t>indicate </a:t>
            </a:r>
            <a:r>
              <a:rPr lang="en-US" sz="2000" dirty="0">
                <a:latin typeface="+mn-lt"/>
              </a:rPr>
              <a:t>us the name of the professor (and department and the telephone) who will host you (he/she will have to grade your performance at the end of the course) </a:t>
            </a:r>
          </a:p>
          <a:p>
            <a:pPr algn="just" eaLnBrk="0" hangingPunct="0">
              <a:buFontTx/>
              <a:buChar char="•"/>
              <a:defRPr/>
            </a:pPr>
            <a:endParaRPr lang="en-GB" sz="2400" dirty="0" smtClean="0">
              <a:latin typeface="+mn-lt"/>
            </a:endParaRPr>
          </a:p>
          <a:p>
            <a:pPr eaLnBrk="0" hangingPunct="0">
              <a:defRPr/>
            </a:pPr>
            <a:r>
              <a:rPr lang="en-GB" sz="2000" dirty="0" smtClean="0">
                <a:latin typeface="+mn-lt"/>
              </a:rPr>
              <a:t>If </a:t>
            </a:r>
            <a:r>
              <a:rPr lang="en-GB" sz="2000" dirty="0">
                <a:latin typeface="+mn-lt"/>
              </a:rPr>
              <a:t>the lab is </a:t>
            </a:r>
            <a:r>
              <a:rPr lang="en-GB" sz="2000" b="1" u="sng" dirty="0">
                <a:latin typeface="+mn-lt"/>
              </a:rPr>
              <a:t>outside</a:t>
            </a:r>
            <a:r>
              <a:rPr lang="en-GB" sz="2000" dirty="0">
                <a:latin typeface="+mn-lt"/>
              </a:rPr>
              <a:t> the University of Barcelona, you will need to fill in a specific document at the </a:t>
            </a:r>
            <a:r>
              <a:rPr lang="en-GB" sz="2000" dirty="0" smtClean="0">
                <a:latin typeface="+mn-lt"/>
              </a:rPr>
              <a:t>ORI</a:t>
            </a:r>
          </a:p>
          <a:p>
            <a:pPr eaLnBrk="0" hangingPunct="0">
              <a:defRPr/>
            </a:pPr>
            <a:endParaRPr lang="en-GB" sz="2000" dirty="0">
              <a:latin typeface="+mn-lt"/>
            </a:endParaRPr>
          </a:p>
          <a:p>
            <a:pPr eaLnBrk="0" hangingPunct="0">
              <a:defRPr/>
            </a:pPr>
            <a:r>
              <a:rPr lang="en-GB" sz="2000" dirty="0" smtClean="0">
                <a:latin typeface="+mn-lt"/>
              </a:rPr>
              <a:t>At </a:t>
            </a:r>
            <a:r>
              <a:rPr lang="en-GB" sz="2000" dirty="0">
                <a:latin typeface="+mn-lt"/>
              </a:rPr>
              <a:t>the end of your training, </a:t>
            </a:r>
            <a:r>
              <a:rPr lang="en-GB" sz="2000" dirty="0" smtClean="0">
                <a:latin typeface="+mn-lt"/>
              </a:rPr>
              <a:t>will contact your supervisor who will be asked to send us  your assessment.</a:t>
            </a:r>
            <a:endParaRPr lang="en-GB" sz="2000" dirty="0">
              <a:latin typeface="+mn-lt"/>
            </a:endParaRPr>
          </a:p>
          <a:p>
            <a:pPr lvl="1" eaLnBrk="0" hangingPunct="0">
              <a:buFont typeface="Symbol" pitchFamily="18" charset="2"/>
              <a:buNone/>
              <a:defRPr/>
            </a:pPr>
            <a:endParaRPr lang="en-GB" sz="2000" dirty="0"/>
          </a:p>
          <a:p>
            <a:pPr lvl="1" eaLnBrk="0" hangingPunct="0">
              <a:buFont typeface="Symbol" pitchFamily="18" charset="2"/>
              <a:buNone/>
              <a:defRPr/>
            </a:pPr>
            <a:endParaRPr lang="en-GB" sz="2000" dirty="0"/>
          </a:p>
          <a:p>
            <a:pPr lvl="1" eaLnBrk="0" hangingPunct="0">
              <a:buFont typeface="Symbol" pitchFamily="18" charset="2"/>
              <a:buChar char=""/>
              <a:defRPr/>
            </a:pPr>
            <a:endParaRPr lang="en-GB" sz="2000" dirty="0"/>
          </a:p>
          <a:p>
            <a:pPr lvl="1" eaLnBrk="0" hangingPunct="0">
              <a:defRPr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350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457200"/>
            <a:ext cx="8001000" cy="1216025"/>
          </a:xfrm>
        </p:spPr>
        <p:txBody>
          <a:bodyPr/>
          <a:lstStyle/>
          <a:p>
            <a:pPr eaLnBrk="1" hangingPunct="1"/>
            <a:r>
              <a:rPr lang="en-GB" sz="3400" b="1" smtClean="0">
                <a:solidFill>
                  <a:srgbClr val="3333CC"/>
                </a:solidFill>
              </a:rPr>
              <a:t>Recommended course load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908300"/>
          </a:xfrm>
        </p:spPr>
        <p:txBody>
          <a:bodyPr/>
          <a:lstStyle/>
          <a:p>
            <a:pPr marL="571500" indent="-571500" algn="ctr" eaLnBrk="1" hangingPunct="1">
              <a:buFont typeface="Wingdings" pitchFamily="2" charset="2"/>
              <a:buNone/>
            </a:pPr>
            <a:endParaRPr lang="en-GB" dirty="0" smtClean="0"/>
          </a:p>
          <a:p>
            <a:pPr marL="571500" indent="-571500" algn="ctr" eaLnBrk="1" hangingPunct="1">
              <a:buFont typeface="Wingdings" pitchFamily="2" charset="2"/>
              <a:buNone/>
            </a:pPr>
            <a:r>
              <a:rPr lang="en-GB" sz="2800" b="1" dirty="0" smtClean="0"/>
              <a:t>Maximum: 30 ECTS / semester</a:t>
            </a:r>
          </a:p>
          <a:p>
            <a:pPr marL="571500" indent="-571500" algn="ctr" eaLnBrk="1" hangingPunct="1">
              <a:buFont typeface="Wingdings" pitchFamily="2" charset="2"/>
              <a:buNone/>
            </a:pPr>
            <a:r>
              <a:rPr lang="en-GB" sz="2800" dirty="0" smtClean="0"/>
              <a:t>Minimum: 15 ECTS / semester</a:t>
            </a:r>
          </a:p>
          <a:p>
            <a:pPr marL="571500" indent="-571500" eaLnBrk="1" hangingPunct="1">
              <a:buFont typeface="Wingdings" pitchFamily="2" charset="2"/>
              <a:buNone/>
            </a:pPr>
            <a:endParaRPr lang="en-GB" sz="2800" dirty="0" smtClean="0"/>
          </a:p>
          <a:p>
            <a:pPr marL="571500" indent="-571500" eaLnBrk="1" hangingPunct="1">
              <a:buFont typeface="Wingdings" pitchFamily="2" charset="2"/>
              <a:buNone/>
            </a:pPr>
            <a:endParaRPr lang="en-GB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3789040"/>
            <a:ext cx="76327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400" b="1" dirty="0">
                <a:latin typeface="+mn-lt"/>
              </a:rPr>
              <a:t>Catalan courses </a:t>
            </a:r>
            <a:r>
              <a:rPr lang="en-GB" sz="2400" b="1" dirty="0" smtClean="0">
                <a:latin typeface="+mn-lt"/>
              </a:rPr>
              <a:t>(3ECTS) (</a:t>
            </a:r>
            <a:r>
              <a:rPr lang="en-GB" sz="2400" b="1" dirty="0" err="1" smtClean="0">
                <a:latin typeface="+mn-lt"/>
              </a:rPr>
              <a:t>Seveis</a:t>
            </a:r>
            <a:r>
              <a:rPr lang="en-GB" sz="2400" b="1" dirty="0" smtClean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Lingüístics</a:t>
            </a:r>
            <a:r>
              <a:rPr lang="en-GB" sz="2400" b="1" dirty="0">
                <a:latin typeface="+mn-lt"/>
              </a:rPr>
              <a:t>) and Spanish courses </a:t>
            </a:r>
            <a:r>
              <a:rPr lang="en-GB" sz="2400" b="1" dirty="0" smtClean="0">
                <a:latin typeface="+mn-lt"/>
              </a:rPr>
              <a:t>(5 ECTS) (</a:t>
            </a:r>
            <a:r>
              <a:rPr lang="en-GB" sz="2400" b="1" dirty="0" err="1" smtClean="0">
                <a:latin typeface="+mn-lt"/>
              </a:rPr>
              <a:t>Estudios</a:t>
            </a:r>
            <a:r>
              <a:rPr lang="en-GB" sz="2400" b="1" dirty="0" smtClean="0">
                <a:latin typeface="+mn-lt"/>
              </a:rPr>
              <a:t> </a:t>
            </a:r>
            <a:r>
              <a:rPr lang="en-GB" sz="2400" b="1" dirty="0" err="1">
                <a:latin typeface="+mn-lt"/>
              </a:rPr>
              <a:t>Hispánicos</a:t>
            </a:r>
            <a:r>
              <a:rPr lang="en-GB" sz="2400" b="1" dirty="0">
                <a:latin typeface="+mn-lt"/>
              </a:rPr>
              <a:t>) count credits as well.</a:t>
            </a:r>
          </a:p>
        </p:txBody>
      </p:sp>
    </p:spTree>
    <p:extLst>
      <p:ext uri="{BB962C8B-B14F-4D97-AF65-F5344CB8AC3E}">
        <p14:creationId xmlns:p14="http://schemas.microsoft.com/office/powerpoint/2010/main" val="22174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507288" cy="1072208"/>
          </a:xfrm>
        </p:spPr>
        <p:txBody>
          <a:bodyPr/>
          <a:lstStyle/>
          <a:p>
            <a:r>
              <a:rPr lang="en-GB" sz="3400" b="1" dirty="0" smtClean="0">
                <a:solidFill>
                  <a:srgbClr val="3333CC"/>
                </a:solidFill>
              </a:rPr>
              <a:t>Required documents for your enrolment at UB</a:t>
            </a:r>
            <a:endParaRPr lang="en-GB" sz="3400" b="1" dirty="0" smtClean="0">
              <a:solidFill>
                <a:srgbClr val="FF0000"/>
              </a:solidFill>
            </a:endParaRP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268760"/>
            <a:ext cx="8208912" cy="4411696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GB" sz="2400" dirty="0" smtClean="0"/>
              <a:t>ID / passport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400" dirty="0" smtClean="0"/>
              <a:t>European Health Card photocopy + Insurance (accidents and repatriation) 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400" dirty="0" smtClean="0"/>
              <a:t>Address in Barcelona and telephone number 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GB" sz="24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2400" i="1" dirty="0" smtClean="0"/>
              <a:t>Most of you haver already sent them !!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004048" y="5301208"/>
            <a:ext cx="331236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dirty="0" err="1" smtClean="0"/>
              <a:t>Don’t</a:t>
            </a:r>
            <a:r>
              <a:rPr lang="ca-ES" dirty="0" smtClean="0"/>
              <a:t> </a:t>
            </a:r>
            <a:r>
              <a:rPr lang="ca-ES" dirty="0" err="1" smtClean="0"/>
              <a:t>forget</a:t>
            </a:r>
            <a:r>
              <a:rPr lang="ca-ES" dirty="0" smtClean="0"/>
              <a:t> to </a:t>
            </a:r>
            <a:r>
              <a:rPr lang="ca-ES" dirty="0" err="1" smtClean="0"/>
              <a:t>send</a:t>
            </a:r>
            <a:r>
              <a:rPr lang="ca-ES" dirty="0" smtClean="0"/>
              <a:t> us </a:t>
            </a:r>
            <a:r>
              <a:rPr lang="ca-ES" dirty="0" err="1" smtClean="0"/>
              <a:t>the</a:t>
            </a:r>
            <a:r>
              <a:rPr lang="ca-ES" dirty="0" smtClean="0"/>
              <a:t> </a:t>
            </a:r>
            <a:r>
              <a:rPr lang="ca-ES" b="1" dirty="0" err="1" smtClean="0"/>
              <a:t>certificate</a:t>
            </a:r>
            <a:r>
              <a:rPr lang="ca-ES" b="1" dirty="0" smtClean="0"/>
              <a:t> of </a:t>
            </a:r>
            <a:r>
              <a:rPr lang="ca-ES" b="1" dirty="0" err="1" smtClean="0"/>
              <a:t>arrival</a:t>
            </a:r>
            <a:r>
              <a:rPr lang="ca-ES" b="1" dirty="0" smtClean="0"/>
              <a:t> </a:t>
            </a:r>
            <a:r>
              <a:rPr lang="ca-ES" dirty="0" err="1" smtClean="0"/>
              <a:t>if</a:t>
            </a:r>
            <a:r>
              <a:rPr lang="ca-ES" dirty="0" smtClean="0"/>
              <a:t> </a:t>
            </a:r>
            <a:r>
              <a:rPr lang="ca-ES" dirty="0" err="1" smtClean="0"/>
              <a:t>your</a:t>
            </a:r>
            <a:r>
              <a:rPr lang="ca-ES" dirty="0" smtClean="0"/>
              <a:t> </a:t>
            </a:r>
            <a:r>
              <a:rPr lang="ca-ES" dirty="0" err="1" smtClean="0"/>
              <a:t>university</a:t>
            </a:r>
            <a:r>
              <a:rPr lang="ca-ES" dirty="0" smtClean="0"/>
              <a:t> </a:t>
            </a:r>
            <a:r>
              <a:rPr lang="ca-ES" dirty="0" err="1" smtClean="0"/>
              <a:t>requires</a:t>
            </a:r>
            <a:r>
              <a:rPr lang="ca-ES" dirty="0" smtClean="0"/>
              <a:t> </a:t>
            </a:r>
            <a:r>
              <a:rPr lang="ca-ES" dirty="0" err="1" smtClean="0"/>
              <a:t>it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7485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60748" y="1196752"/>
            <a:ext cx="79980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smtClean="0"/>
              <a:t>We </a:t>
            </a:r>
            <a:r>
              <a:rPr lang="en-US" dirty="0"/>
              <a:t>are processing the courses’ registration (it can still take some days</a:t>
            </a:r>
            <a:r>
              <a:rPr lang="en-US" dirty="0" smtClean="0"/>
              <a:t>)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r>
              <a:rPr lang="en-US" dirty="0" smtClean="0"/>
              <a:t>As </a:t>
            </a:r>
            <a:r>
              <a:rPr lang="en-US" dirty="0"/>
              <a:t>soon as the secretary of the Faculty gets </a:t>
            </a:r>
            <a:r>
              <a:rPr lang="en-US" dirty="0" smtClean="0"/>
              <a:t>you </a:t>
            </a:r>
            <a:r>
              <a:rPr lang="en-US" dirty="0"/>
              <a:t>registered, we will send you via email your registration </a:t>
            </a:r>
            <a:r>
              <a:rPr lang="en-US" dirty="0" smtClean="0"/>
              <a:t>form</a:t>
            </a:r>
          </a:p>
          <a:p>
            <a:pPr algn="just"/>
            <a:endParaRPr lang="en-US" dirty="0" smtClean="0"/>
          </a:p>
          <a:p>
            <a:pPr marL="285750" indent="-285750" algn="just">
              <a:buFontTx/>
              <a:buChar char="-"/>
            </a:pPr>
            <a:r>
              <a:rPr lang="en-US" dirty="0" smtClean="0"/>
              <a:t>Only </a:t>
            </a:r>
            <a:r>
              <a:rPr lang="en-US" dirty="0"/>
              <a:t>1 registration modification will be </a:t>
            </a:r>
            <a:r>
              <a:rPr lang="en-US" dirty="0" smtClean="0"/>
              <a:t>allowed 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r>
              <a:rPr lang="en-US" dirty="0" smtClean="0"/>
              <a:t>In that case, you can send us an </a:t>
            </a:r>
            <a:r>
              <a:rPr lang="en-US" dirty="0"/>
              <a:t>email with the changes you want to </a:t>
            </a:r>
            <a:r>
              <a:rPr lang="en-US" dirty="0" smtClean="0"/>
              <a:t>make, with the list of courses that you would like to add and the list of courses that you would like to remove </a:t>
            </a:r>
            <a:r>
              <a:rPr lang="en-US" dirty="0" err="1" smtClean="0"/>
              <a:t>specifiying</a:t>
            </a:r>
            <a:r>
              <a:rPr lang="en-US" dirty="0" smtClean="0"/>
              <a:t> the code.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r>
              <a:rPr lang="en-US" dirty="0" smtClean="0"/>
              <a:t>The period for modifications will start on September 19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1520" y="0"/>
            <a:ext cx="8507288" cy="10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400" b="1" dirty="0" smtClean="0">
                <a:solidFill>
                  <a:srgbClr val="3333CC"/>
                </a:solidFill>
              </a:rPr>
              <a:t>Courses’ Registration at UB</a:t>
            </a:r>
            <a:endParaRPr lang="en-GB" sz="3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65212" y="1773608"/>
            <a:ext cx="8229600" cy="1447800"/>
          </a:xfrm>
        </p:spPr>
        <p:txBody>
          <a:bodyPr/>
          <a:lstStyle/>
          <a:p>
            <a:pPr eaLnBrk="1" hangingPunct="1"/>
            <a:r>
              <a:rPr lang="en-GB" sz="3200" dirty="0" smtClean="0">
                <a:solidFill>
                  <a:srgbClr val="3333CC"/>
                </a:solidFill>
              </a:rPr>
              <a:t>Welcome Session for Incoming Students </a:t>
            </a:r>
            <a:br>
              <a:rPr lang="en-GB" sz="3200" dirty="0" smtClean="0">
                <a:solidFill>
                  <a:srgbClr val="3333CC"/>
                </a:solidFill>
              </a:rPr>
            </a:br>
            <a:r>
              <a:rPr lang="en-GB" sz="3200" b="1" dirty="0" err="1" smtClean="0">
                <a:solidFill>
                  <a:srgbClr val="3333CC"/>
                </a:solidFill>
              </a:rPr>
              <a:t>Facultat</a:t>
            </a:r>
            <a:r>
              <a:rPr lang="en-GB" sz="3200" b="1" dirty="0" smtClean="0">
                <a:solidFill>
                  <a:srgbClr val="3333CC"/>
                </a:solidFill>
              </a:rPr>
              <a:t> de </a:t>
            </a:r>
            <a:r>
              <a:rPr lang="en-GB" sz="3200" b="1" dirty="0" err="1" smtClean="0">
                <a:solidFill>
                  <a:srgbClr val="3333CC"/>
                </a:solidFill>
              </a:rPr>
              <a:t>Biologia</a:t>
            </a:r>
            <a:r>
              <a:rPr lang="en-GB" sz="3200" b="1" dirty="0" smtClean="0">
                <a:solidFill>
                  <a:srgbClr val="3333CC"/>
                </a:solidFill>
              </a:rPr>
              <a:t> UB</a:t>
            </a:r>
            <a:br>
              <a:rPr lang="en-GB" sz="3200" b="1" dirty="0" smtClean="0">
                <a:solidFill>
                  <a:srgbClr val="3333CC"/>
                </a:solidFill>
              </a:rPr>
            </a:br>
            <a:endParaRPr lang="en-GB" sz="3200" b="1" dirty="0" smtClean="0">
              <a:solidFill>
                <a:srgbClr val="3333CC"/>
              </a:solidFill>
            </a:endParaRPr>
          </a:p>
        </p:txBody>
      </p:sp>
      <p:sp>
        <p:nvSpPr>
          <p:cNvPr id="286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46212" y="3010296"/>
            <a:ext cx="74676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3333CC"/>
                </a:solidFill>
              </a:rPr>
              <a:t>September 9th  2022</a:t>
            </a:r>
          </a:p>
        </p:txBody>
      </p:sp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1979712" y="4033409"/>
            <a:ext cx="540059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2400" dirty="0">
                <a:latin typeface="Calibri" pitchFamily="34" charset="0"/>
              </a:rPr>
              <a:t>by </a:t>
            </a:r>
            <a:r>
              <a:rPr lang="en-GB" sz="2400" dirty="0" smtClean="0">
                <a:latin typeface="Calibri" pitchFamily="34" charset="0"/>
              </a:rPr>
              <a:t>ORI BIOLOGIA Team </a:t>
            </a:r>
          </a:p>
          <a:p>
            <a:pPr algn="ctr" eaLnBrk="0" hangingPunct="0"/>
            <a:r>
              <a:rPr lang="en-GB" sz="2400" dirty="0" smtClean="0">
                <a:latin typeface="Calibri" pitchFamily="34" charset="0"/>
              </a:rPr>
              <a:t>(Laura </a:t>
            </a:r>
            <a:r>
              <a:rPr lang="en-GB" sz="2400" dirty="0" err="1" smtClean="0">
                <a:latin typeface="Calibri" pitchFamily="34" charset="0"/>
              </a:rPr>
              <a:t>Gabarrón</a:t>
            </a:r>
            <a:r>
              <a:rPr lang="en-GB" sz="2400" dirty="0" smtClean="0">
                <a:latin typeface="Calibri" pitchFamily="34" charset="0"/>
              </a:rPr>
              <a:t>, Cristina Madrid, </a:t>
            </a:r>
          </a:p>
          <a:p>
            <a:pPr algn="ctr" eaLnBrk="0" hangingPunct="0"/>
            <a:r>
              <a:rPr lang="en-GB" sz="2400" dirty="0" smtClean="0">
                <a:latin typeface="Calibri" pitchFamily="34" charset="0"/>
              </a:rPr>
              <a:t>Marta Camps  )</a:t>
            </a:r>
            <a:endParaRPr lang="en-GB" sz="2400" dirty="0">
              <a:latin typeface="Calibri" pitchFamily="34" charset="0"/>
            </a:endParaRPr>
          </a:p>
          <a:p>
            <a:pPr algn="ctr" eaLnBrk="0" hangingPunct="0"/>
            <a:endParaRPr lang="en-GB" sz="2400" dirty="0"/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64" y="6153957"/>
            <a:ext cx="2203100" cy="66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88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eaLnBrk="1" hangingPunct="1"/>
            <a:r>
              <a:rPr lang="en-GB" sz="3400" b="1" dirty="0" smtClean="0">
                <a:solidFill>
                  <a:srgbClr val="3333CC"/>
                </a:solidFill>
              </a:rPr>
              <a:t>Most of the Bachelor courses have </a:t>
            </a:r>
            <a:r>
              <a:rPr lang="en-GB" sz="3400" b="1" dirty="0" err="1" smtClean="0">
                <a:solidFill>
                  <a:srgbClr val="3333CC"/>
                </a:solidFill>
              </a:rPr>
              <a:t>Practicals</a:t>
            </a:r>
            <a:endParaRPr lang="en-GB" sz="3400" b="1" dirty="0" smtClean="0">
              <a:solidFill>
                <a:srgbClr val="3333CC"/>
              </a:solidFill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68413"/>
            <a:ext cx="7772400" cy="5256212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en-GB" sz="2800" dirty="0" smtClean="0"/>
              <a:t>We only register you at the lectures of the courses.</a:t>
            </a:r>
          </a:p>
          <a:p>
            <a:pPr algn="just" eaLnBrk="1" hangingPunct="1">
              <a:buFont typeface="Wingdings" pitchFamily="2" charset="2"/>
              <a:buNone/>
            </a:pPr>
            <a:endParaRPr lang="en-GB" sz="2800" dirty="0" smtClean="0"/>
          </a:p>
          <a:p>
            <a:pPr algn="just" eaLnBrk="1" hangingPunct="1">
              <a:buFont typeface="Wingdings" pitchFamily="2" charset="2"/>
              <a:buNone/>
            </a:pPr>
            <a:r>
              <a:rPr lang="en-GB" sz="2800" dirty="0" smtClean="0"/>
              <a:t>But most subjects include sessions of </a:t>
            </a:r>
            <a:r>
              <a:rPr lang="en-GB" sz="2800" dirty="0" err="1" smtClean="0"/>
              <a:t>practicals</a:t>
            </a:r>
            <a:r>
              <a:rPr lang="en-GB" sz="2800" dirty="0" smtClean="0"/>
              <a:t>, field trips, seminars… in addition to the lectures.</a:t>
            </a:r>
          </a:p>
          <a:p>
            <a:pPr algn="just" eaLnBrk="1" hangingPunct="1">
              <a:buFont typeface="Wingdings" pitchFamily="2" charset="2"/>
              <a:buNone/>
            </a:pPr>
            <a:endParaRPr lang="en-GB" sz="2800" dirty="0" smtClean="0"/>
          </a:p>
          <a:p>
            <a:pPr algn="just" eaLnBrk="1" hangingPunct="1">
              <a:buFont typeface="Wingdings" pitchFamily="2" charset="2"/>
              <a:buNone/>
            </a:pPr>
            <a:r>
              <a:rPr lang="en-GB" sz="2800" dirty="0" smtClean="0"/>
              <a:t>In general, </a:t>
            </a:r>
            <a:r>
              <a:rPr lang="en-GB" sz="2800" b="1" u="sng" dirty="0" smtClean="0"/>
              <a:t>ask your professor</a:t>
            </a:r>
            <a:r>
              <a:rPr lang="en-GB" sz="2800" dirty="0" smtClean="0"/>
              <a:t> to register you to a particular group.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0" y="530411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3400" b="1" dirty="0" smtClean="0">
                <a:solidFill>
                  <a:srgbClr val="3333CC"/>
                </a:solidFill>
              </a:rPr>
              <a:t>How to find the details of your courses (schedule, room…)  ??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2856"/>
            <a:ext cx="7772400" cy="5256212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en-GB" sz="2800" dirty="0" smtClean="0"/>
              <a:t>- Find your course in corresponding the Bachelor.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sz="2800" dirty="0" smtClean="0"/>
              <a:t>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16024" y="3068960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00" lvl="1" indent="-495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600" b="1" dirty="0">
                <a:latin typeface="+mn-lt"/>
              </a:rPr>
              <a:t>BSc Biology	</a:t>
            </a:r>
          </a:p>
          <a:p>
            <a:pPr marL="952500" lvl="1" indent="-495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600" b="1" dirty="0" smtClean="0">
              <a:latin typeface="+mn-lt"/>
            </a:endParaRPr>
          </a:p>
          <a:p>
            <a:pPr marL="952500" lvl="1" indent="-4953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600" b="1" dirty="0" smtClean="0">
                <a:latin typeface="+mn-lt"/>
              </a:rPr>
              <a:t>BSc </a:t>
            </a:r>
            <a:r>
              <a:rPr lang="en-GB" sz="1600" b="1" dirty="0">
                <a:latin typeface="+mn-lt"/>
              </a:rPr>
              <a:t>Biochemistry	</a:t>
            </a:r>
          </a:p>
          <a:p>
            <a:pPr marL="952500" lvl="1" indent="-495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 sz="1600" b="1" dirty="0">
              <a:solidFill>
                <a:schemeClr val="hlink"/>
              </a:solidFill>
              <a:latin typeface="+mn-lt"/>
            </a:endParaRPr>
          </a:p>
          <a:p>
            <a:pPr marL="952500" lvl="1" indent="-495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600" b="1" dirty="0" smtClean="0">
                <a:latin typeface="+mn-lt"/>
              </a:rPr>
              <a:t>BSc  </a:t>
            </a:r>
            <a:r>
              <a:rPr lang="en-GB" sz="1600" b="1" dirty="0">
                <a:latin typeface="+mn-lt"/>
              </a:rPr>
              <a:t>Environmental Sciences</a:t>
            </a:r>
          </a:p>
          <a:p>
            <a:pPr marL="952500" lvl="1" indent="-495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600" b="1" dirty="0">
              <a:latin typeface="+mn-lt"/>
            </a:endParaRPr>
          </a:p>
          <a:p>
            <a:pPr marL="952500" lvl="1" indent="-49530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600" b="1" dirty="0" smtClean="0">
                <a:latin typeface="+mn-lt"/>
              </a:rPr>
              <a:t>BSc Biotechnology</a:t>
            </a:r>
          </a:p>
          <a:p>
            <a:pPr marL="952500" lvl="1" indent="-495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600" b="1" dirty="0">
              <a:latin typeface="+mn-lt"/>
            </a:endParaRPr>
          </a:p>
          <a:p>
            <a:pPr marL="952500" lvl="1" indent="-4953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600" b="1" dirty="0" smtClean="0">
                <a:latin typeface="+mn-lt"/>
              </a:rPr>
              <a:t>BSc </a:t>
            </a:r>
            <a:r>
              <a:rPr lang="en-GB" sz="1600" b="1" dirty="0">
                <a:latin typeface="+mn-lt"/>
              </a:rPr>
              <a:t>Biomedical Sciences</a:t>
            </a:r>
            <a:r>
              <a:rPr lang="en-GB" sz="1600" b="1" dirty="0">
                <a:latin typeface="+mj-lt"/>
              </a:rPr>
              <a:t>	</a:t>
            </a:r>
          </a:p>
        </p:txBody>
      </p:sp>
      <p:sp>
        <p:nvSpPr>
          <p:cNvPr id="8" name="Rectangle 2051"/>
          <p:cNvSpPr txBox="1">
            <a:spLocks noChangeArrowheads="1"/>
          </p:cNvSpPr>
          <p:nvPr/>
        </p:nvSpPr>
        <p:spPr bwMode="auto">
          <a:xfrm>
            <a:off x="2772395" y="2492896"/>
            <a:ext cx="6696744" cy="579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0" marR="0" lvl="1" indent="-4953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600" dirty="0">
                <a:solidFill>
                  <a:srgbClr val="0000FF"/>
                </a:solidFill>
                <a:hlinkClick r:id="rId2"/>
              </a:rPr>
              <a:t>https://www.ub.edu/portal/web/biologia/graus/-/</a:t>
            </a:r>
            <a:r>
              <a:rPr lang="es-ES" sz="1600" dirty="0" smtClean="0">
                <a:solidFill>
                  <a:srgbClr val="0000FF"/>
                </a:solidFill>
                <a:hlinkClick r:id="rId2"/>
              </a:rPr>
              <a:t>ensenyament/detallEnsenyament/6006880/24</a:t>
            </a:r>
            <a:endParaRPr lang="es-ES" sz="1600" dirty="0" smtClean="0">
              <a:solidFill>
                <a:srgbClr val="0000FF"/>
              </a:solidFill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 smtClean="0">
                <a:solidFill>
                  <a:prstClr val="black"/>
                </a:solidFill>
                <a:hlinkClick r:id="rId3"/>
              </a:rPr>
              <a:t>https</a:t>
            </a:r>
            <a:r>
              <a:rPr lang="en-GB" sz="1600" dirty="0">
                <a:solidFill>
                  <a:prstClr val="black"/>
                </a:solidFill>
                <a:hlinkClick r:id="rId3"/>
              </a:rPr>
              <a:t>://www.ub.edu/portal/web/biologia/graus/-/</a:t>
            </a:r>
            <a:r>
              <a:rPr lang="en-GB" sz="1600" dirty="0" smtClean="0">
                <a:solidFill>
                  <a:prstClr val="black"/>
                </a:solidFill>
                <a:hlinkClick r:id="rId3"/>
              </a:rPr>
              <a:t>ensenyament/detallEnsenyament/6006891/24</a:t>
            </a:r>
            <a:endParaRPr lang="en-GB" sz="1600" dirty="0" smtClean="0">
              <a:solidFill>
                <a:prstClr val="black"/>
              </a:solidFill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600" dirty="0" smtClean="0">
                <a:solidFill>
                  <a:srgbClr val="0000FF"/>
                </a:solidFill>
                <a:hlinkClick r:id="rId4"/>
              </a:rPr>
              <a:t>https</a:t>
            </a:r>
            <a:r>
              <a:rPr lang="es-ES" sz="1600" dirty="0">
                <a:solidFill>
                  <a:srgbClr val="0000FF"/>
                </a:solidFill>
                <a:hlinkClick r:id="rId4"/>
              </a:rPr>
              <a:t>://www.ub.edu/portal/web/biologia/graus/-/</a:t>
            </a:r>
            <a:r>
              <a:rPr lang="es-ES" sz="1600" dirty="0" smtClean="0">
                <a:solidFill>
                  <a:srgbClr val="0000FF"/>
                </a:solidFill>
                <a:hlinkClick r:id="rId4"/>
              </a:rPr>
              <a:t>ensenyament/detallEnsenyament/6006941/24</a:t>
            </a:r>
            <a:endParaRPr lang="es-ES" sz="1600" dirty="0" smtClean="0">
              <a:solidFill>
                <a:srgbClr val="0000FF"/>
              </a:solidFill>
            </a:endParaRPr>
          </a:p>
          <a:p>
            <a:pPr marL="952500" marR="0" lvl="1" indent="-4953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hlinkClick r:id="rId5"/>
              </a:rPr>
              <a:t>https</a:t>
            </a:r>
            <a:r>
              <a:rPr lang="en-GB" sz="1600" dirty="0">
                <a:solidFill>
                  <a:prstClr val="black"/>
                </a:solidFill>
                <a:hlinkClick r:id="rId5"/>
              </a:rPr>
              <a:t>://www.ub.edu/portal/web/biologia/graus/-/</a:t>
            </a:r>
            <a:r>
              <a:rPr lang="en-GB" sz="1600" dirty="0" smtClean="0">
                <a:solidFill>
                  <a:prstClr val="black"/>
                </a:solidFill>
                <a:hlinkClick r:id="rId5"/>
              </a:rPr>
              <a:t>ensenyament/detallEnsenyament/6006953/24</a:t>
            </a:r>
            <a:endParaRPr lang="en-GB" sz="1600" dirty="0" smtClean="0">
              <a:solidFill>
                <a:prstClr val="black"/>
              </a:solidFill>
            </a:endParaRPr>
          </a:p>
          <a:p>
            <a:pPr marL="952500" lvl="1" indent="-4953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600" dirty="0" smtClean="0">
                <a:solidFill>
                  <a:prstClr val="black"/>
                </a:solidFill>
                <a:hlinkClick r:id="rId6"/>
              </a:rPr>
              <a:t>https</a:t>
            </a:r>
            <a:r>
              <a:rPr lang="en-GB" sz="1600" dirty="0">
                <a:solidFill>
                  <a:prstClr val="black"/>
                </a:solidFill>
                <a:hlinkClick r:id="rId6"/>
              </a:rPr>
              <a:t>://www.ub.edu/portal/web/biologia/graus/-/</a:t>
            </a:r>
            <a:r>
              <a:rPr lang="en-GB" sz="1600" dirty="0" smtClean="0">
                <a:solidFill>
                  <a:prstClr val="black"/>
                </a:solidFill>
                <a:hlinkClick r:id="rId6"/>
              </a:rPr>
              <a:t>ensenyament/detallEnsenyament/6007686/24</a:t>
            </a:r>
            <a:endParaRPr lang="en-GB" sz="1600" dirty="0" smtClean="0">
              <a:solidFill>
                <a:prstClr val="black"/>
              </a:solidFill>
            </a:endParaRPr>
          </a:p>
          <a:p>
            <a:pPr marL="952500" lvl="1" indent="-49530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952500" marR="0" lvl="1" indent="-4953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			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9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62880" y="1531245"/>
            <a:ext cx="822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hlinkClick r:id="rId3"/>
              </a:rPr>
              <a:t>https://www.ub.edu/portal/web/biologia/graus/-/ensenyament/detallEnsenyament/6006953/24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ca-ES" dirty="0" smtClean="0"/>
              <a:t> </a:t>
            </a:r>
            <a:endParaRPr lang="ca-ES" dirty="0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1764000" y="5445224"/>
            <a:ext cx="41044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11560" y="530411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3400" b="1" dirty="0" smtClean="0">
                <a:solidFill>
                  <a:srgbClr val="3333CC"/>
                </a:solidFill>
              </a:rPr>
              <a:t>How to find the details of your courses (schedule, room…)  ??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427927"/>
            <a:ext cx="7620000" cy="370522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62880" y="3573016"/>
            <a:ext cx="2092896" cy="50405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26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8485"/>
            <a:ext cx="8229600" cy="1143000"/>
          </a:xfrm>
        </p:spPr>
        <p:txBody>
          <a:bodyPr/>
          <a:lstStyle/>
          <a:p>
            <a:r>
              <a:rPr lang="en-GB" sz="3400" b="1" dirty="0" smtClean="0">
                <a:solidFill>
                  <a:srgbClr val="3333CC"/>
                </a:solidFill>
              </a:rPr>
              <a:t>How to interpret the schedule information?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961"/>
            <a:ext cx="9467850" cy="6181725"/>
          </a:xfrm>
          <a:prstGeom prst="rect">
            <a:avLst/>
          </a:prstGeom>
          <a:ln>
            <a:noFill/>
          </a:ln>
        </p:spPr>
      </p:pic>
      <p:sp>
        <p:nvSpPr>
          <p:cNvPr id="24" name="Rectángulo 23"/>
          <p:cNvSpPr/>
          <p:nvPr/>
        </p:nvSpPr>
        <p:spPr>
          <a:xfrm>
            <a:off x="35496" y="1628800"/>
            <a:ext cx="1115616" cy="28803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5" name="Rectángulo 24"/>
          <p:cNvSpPr/>
          <p:nvPr/>
        </p:nvSpPr>
        <p:spPr>
          <a:xfrm>
            <a:off x="6336704" y="1641289"/>
            <a:ext cx="1259632" cy="41955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7" name="CuadroTexto 26"/>
          <p:cNvSpPr txBox="1"/>
          <p:nvPr/>
        </p:nvSpPr>
        <p:spPr>
          <a:xfrm rot="17017800">
            <a:off x="703956" y="294576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MONDAY</a:t>
            </a:r>
          </a:p>
        </p:txBody>
      </p:sp>
      <p:sp>
        <p:nvSpPr>
          <p:cNvPr id="28" name="CuadroTexto 27"/>
          <p:cNvSpPr txBox="1"/>
          <p:nvPr/>
        </p:nvSpPr>
        <p:spPr>
          <a:xfrm rot="17017800">
            <a:off x="901909" y="2913891"/>
            <a:ext cx="96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TUESDAY</a:t>
            </a:r>
          </a:p>
        </p:txBody>
      </p:sp>
      <p:sp>
        <p:nvSpPr>
          <p:cNvPr id="29" name="CuadroTexto 28"/>
          <p:cNvSpPr txBox="1"/>
          <p:nvPr/>
        </p:nvSpPr>
        <p:spPr>
          <a:xfrm rot="17017800">
            <a:off x="1082531" y="2822454"/>
            <a:ext cx="1192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WEDNESDAY</a:t>
            </a:r>
          </a:p>
        </p:txBody>
      </p:sp>
      <p:sp>
        <p:nvSpPr>
          <p:cNvPr id="30" name="CuadroTexto 29"/>
          <p:cNvSpPr txBox="1"/>
          <p:nvPr/>
        </p:nvSpPr>
        <p:spPr>
          <a:xfrm rot="17017800">
            <a:off x="1337357" y="2780927"/>
            <a:ext cx="1192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THURSDAY </a:t>
            </a:r>
          </a:p>
        </p:txBody>
      </p:sp>
      <p:sp>
        <p:nvSpPr>
          <p:cNvPr id="31" name="CuadroTexto 30"/>
          <p:cNvSpPr txBox="1"/>
          <p:nvPr/>
        </p:nvSpPr>
        <p:spPr>
          <a:xfrm rot="17017800">
            <a:off x="1540446" y="2822443"/>
            <a:ext cx="1192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FRIDAY</a:t>
            </a:r>
            <a:r>
              <a:rPr lang="en-GB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3294132" y="2822441"/>
            <a:ext cx="848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Schedule 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6588224" y="2780928"/>
            <a:ext cx="848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Classroom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8424442" y="2830244"/>
            <a:ext cx="848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Language</a:t>
            </a:r>
          </a:p>
        </p:txBody>
      </p:sp>
      <p:sp>
        <p:nvSpPr>
          <p:cNvPr id="6" name="Elipse 5"/>
          <p:cNvSpPr/>
          <p:nvPr/>
        </p:nvSpPr>
        <p:spPr>
          <a:xfrm>
            <a:off x="4142376" y="1972395"/>
            <a:ext cx="1005688" cy="44849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CuadroTexto 36"/>
          <p:cNvSpPr txBox="1"/>
          <p:nvPr/>
        </p:nvSpPr>
        <p:spPr>
          <a:xfrm>
            <a:off x="4067944" y="1700809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Year/semester </a:t>
            </a:r>
            <a:endParaRPr lang="en-GB" sz="1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5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914400"/>
          </a:xfrm>
        </p:spPr>
        <p:txBody>
          <a:bodyPr/>
          <a:lstStyle/>
          <a:p>
            <a:pPr eaLnBrk="1" hangingPunct="1"/>
            <a:r>
              <a:rPr lang="en-GB" sz="3400" b="1" smtClean="0">
                <a:solidFill>
                  <a:srgbClr val="3333CC"/>
                </a:solidFill>
              </a:rPr>
              <a:t>Evaluation system</a:t>
            </a:r>
            <a:r>
              <a:rPr lang="en-GB" sz="3400" smtClean="0">
                <a:solidFill>
                  <a:schemeClr val="accent2"/>
                </a:solidFill>
              </a:rPr>
              <a:t>       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341438"/>
            <a:ext cx="8229600" cy="5257800"/>
          </a:xfrm>
        </p:spPr>
        <p:txBody>
          <a:bodyPr/>
          <a:lstStyle/>
          <a:p>
            <a:pPr marL="571500" indent="-571500" eaLnBrk="1" hangingPunct="1">
              <a:buFont typeface="Wingdings" pitchFamily="2" charset="2"/>
              <a:buNone/>
            </a:pPr>
            <a:r>
              <a:rPr lang="en-GB" sz="2000" dirty="0" smtClean="0"/>
              <a:t>Two systems for GRAU:</a:t>
            </a:r>
          </a:p>
          <a:p>
            <a:pPr marL="571500" indent="-571500" eaLnBrk="1" hangingPunct="1">
              <a:buFont typeface="Wingdings" pitchFamily="2" charset="2"/>
              <a:buNone/>
            </a:pPr>
            <a:endParaRPr lang="en-GB" sz="2000" dirty="0" smtClean="0"/>
          </a:p>
          <a:p>
            <a:pPr marL="571500" indent="-571500" eaLnBrk="1" hangingPunct="1">
              <a:buFontTx/>
              <a:buNone/>
            </a:pPr>
            <a:r>
              <a:rPr lang="en-GB" sz="2000" b="1" dirty="0" smtClean="0"/>
              <a:t>AVALUACIÓ CONTINUADA</a:t>
            </a:r>
            <a:r>
              <a:rPr lang="en-GB" sz="2000" dirty="0" smtClean="0"/>
              <a:t>: Default pathway. Based on several items along the semester (papers, tests, oral expositions, etc) including the final exam (“</a:t>
            </a:r>
            <a:r>
              <a:rPr lang="en-GB" sz="2000" dirty="0" err="1" smtClean="0"/>
              <a:t>prova</a:t>
            </a:r>
            <a:r>
              <a:rPr lang="en-GB" sz="2000" dirty="0" smtClean="0"/>
              <a:t> de </a:t>
            </a:r>
            <a:r>
              <a:rPr lang="en-GB" sz="2000" dirty="0" err="1" smtClean="0"/>
              <a:t>síntesi</a:t>
            </a:r>
            <a:r>
              <a:rPr lang="en-GB" sz="2000" dirty="0" smtClean="0"/>
              <a:t>”).   </a:t>
            </a:r>
          </a:p>
          <a:p>
            <a:pPr marL="571500" indent="-571500" eaLnBrk="1" hangingPunct="1">
              <a:buFontTx/>
              <a:buNone/>
            </a:pPr>
            <a:endParaRPr lang="en-GB" sz="2000" dirty="0" smtClean="0"/>
          </a:p>
          <a:p>
            <a:pPr marL="571500" indent="-571500" eaLnBrk="1" hangingPunct="1">
              <a:buFontTx/>
              <a:buNone/>
            </a:pPr>
            <a:r>
              <a:rPr lang="en-GB" sz="2000" b="1" dirty="0" smtClean="0"/>
              <a:t>AVALUACIÓ ÚNICA</a:t>
            </a:r>
            <a:r>
              <a:rPr lang="en-GB" sz="2000" dirty="0" smtClean="0"/>
              <a:t>: Alternative pathway. Final exam at the end of semester </a:t>
            </a:r>
            <a:r>
              <a:rPr lang="en-GB" sz="2000" b="1" i="1" dirty="0" smtClean="0"/>
              <a:t>only</a:t>
            </a:r>
            <a:r>
              <a:rPr lang="en-GB" sz="2000" dirty="0" smtClean="0"/>
              <a:t>.  Need to be requested by the student to the Professor by filling the form prior to the deadline.</a:t>
            </a:r>
            <a:r>
              <a:rPr lang="en-GB" sz="2900" dirty="0" smtClean="0">
                <a:solidFill>
                  <a:schemeClr val="accent2"/>
                </a:solidFill>
              </a:rPr>
              <a:t> </a:t>
            </a:r>
          </a:p>
          <a:p>
            <a:pPr marL="571500" indent="-571500" eaLnBrk="1" hangingPunct="1">
              <a:buFontTx/>
              <a:buNone/>
            </a:pPr>
            <a:endParaRPr lang="en-GB" sz="29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14400"/>
          </a:xfrm>
        </p:spPr>
        <p:txBody>
          <a:bodyPr/>
          <a:lstStyle/>
          <a:p>
            <a:pPr eaLnBrk="1" hangingPunct="1"/>
            <a:r>
              <a:rPr lang="en-GB" sz="3400" b="1" smtClean="0">
                <a:solidFill>
                  <a:srgbClr val="3333CC"/>
                </a:solidFill>
              </a:rPr>
              <a:t>Final Exams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060327"/>
            <a:ext cx="8893175" cy="3240881"/>
          </a:xfrm>
        </p:spPr>
        <p:txBody>
          <a:bodyPr/>
          <a:lstStyle/>
          <a:p>
            <a:pPr marL="571500" indent="-5715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1600" dirty="0" smtClean="0"/>
              <a:t>Timetables for the exams are posted in the web:</a:t>
            </a:r>
          </a:p>
          <a:p>
            <a:pPr marL="571500" indent="-5715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1600" dirty="0" smtClean="0">
              <a:hlinkClick r:id="rId3"/>
            </a:endParaRPr>
          </a:p>
          <a:p>
            <a:pPr marL="571500" indent="-5715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1600" dirty="0"/>
              <a:t>Y</a:t>
            </a:r>
            <a:r>
              <a:rPr lang="en-GB" sz="1600" dirty="0" smtClean="0"/>
              <a:t>ou are granted same rights and duties as regular UB students: no changes of dates or of type of exam</a:t>
            </a:r>
          </a:p>
        </p:txBody>
      </p:sp>
      <p:graphicFrame>
        <p:nvGraphicFramePr>
          <p:cNvPr id="26654" name="Group 30"/>
          <p:cNvGraphicFramePr>
            <a:graphicFrameLocks noGrp="1"/>
          </p:cNvGraphicFramePr>
          <p:nvPr/>
        </p:nvGraphicFramePr>
        <p:xfrm>
          <a:off x="1619250" y="692696"/>
          <a:ext cx="6096000" cy="1224136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Semester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1st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call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2nd </a:t>
                      </a: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call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January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February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June/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July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50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June/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July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July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September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8820150" cy="914400"/>
          </a:xfrm>
        </p:spPr>
        <p:txBody>
          <a:bodyPr/>
          <a:lstStyle/>
          <a:p>
            <a:pPr eaLnBrk="1" hangingPunct="1"/>
            <a:r>
              <a:rPr lang="en-GB" sz="3400" b="1" smtClean="0">
                <a:solidFill>
                  <a:srgbClr val="3333CC"/>
                </a:solidFill>
              </a:rPr>
              <a:t>Exams: how to apply to the 2nd call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839200" cy="5257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900" dirty="0" smtClean="0"/>
              <a:t>Normally, you are no longer in BCN on the dates of the 2nd call for examination.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1900" dirty="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900" dirty="0" smtClean="0"/>
              <a:t>The following arrangement may be done (if professor agrees):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1900" dirty="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900" dirty="0" smtClean="0"/>
              <a:t>1) We send the exam + instructions to the Erasmus coordinator of your home university.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900" dirty="0" smtClean="0"/>
              <a:t>2) He/she warrants that you take the exam the same date and time as the regular students of UB.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900" dirty="0" smtClean="0"/>
              <a:t>3) He/she returns the filled exam by fax to us.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900" dirty="0" smtClean="0"/>
              <a:t>4) We hand it to the professor, who will correct it and grade it.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1900" dirty="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100" b="1" dirty="0" smtClean="0">
                <a:solidFill>
                  <a:srgbClr val="0070C0"/>
                </a:solidFill>
              </a:rPr>
              <a:t>IF YOU FAIL THE 1</a:t>
            </a:r>
            <a:r>
              <a:rPr lang="en-GB" sz="2100" b="1" baseline="30000" dirty="0" smtClean="0">
                <a:solidFill>
                  <a:srgbClr val="0070C0"/>
                </a:solidFill>
              </a:rPr>
              <a:t>ST</a:t>
            </a:r>
            <a:r>
              <a:rPr lang="en-GB" sz="2100" b="1" dirty="0" smtClean="0">
                <a:solidFill>
                  <a:srgbClr val="0070C0"/>
                </a:solidFill>
              </a:rPr>
              <a:t> CALL AND WANT TO APPLY TO THE 2</a:t>
            </a:r>
            <a:r>
              <a:rPr lang="en-GB" sz="2100" b="1" baseline="30000" dirty="0" smtClean="0">
                <a:solidFill>
                  <a:srgbClr val="0070C0"/>
                </a:solidFill>
              </a:rPr>
              <a:t>ND</a:t>
            </a:r>
            <a:r>
              <a:rPr lang="en-GB" sz="2100" b="1" dirty="0" smtClean="0">
                <a:solidFill>
                  <a:srgbClr val="0070C0"/>
                </a:solidFill>
              </a:rPr>
              <a:t> OR YOU WANT TO GIVE IT UP, PLEASE CONTACT US PRIOR TO YOUR DEPARTURE.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19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5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601312" y="171578"/>
            <a:ext cx="8001000" cy="606425"/>
          </a:xfrm>
        </p:spPr>
        <p:txBody>
          <a:bodyPr/>
          <a:lstStyle/>
          <a:p>
            <a:r>
              <a:rPr lang="en-GB" sz="3400" b="1" dirty="0" smtClean="0">
                <a:solidFill>
                  <a:srgbClr val="3333CC"/>
                </a:solidFill>
              </a:rPr>
              <a:t>UB Digital Card 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547111" y="1400281"/>
            <a:ext cx="8229600" cy="4525963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Once </a:t>
            </a:r>
            <a:r>
              <a:rPr lang="en-US" sz="2000" dirty="0"/>
              <a:t>you are registered, you will be able to request your UB Digital </a:t>
            </a:r>
            <a:r>
              <a:rPr lang="en-US" sz="2000" dirty="0" smtClean="0"/>
              <a:t>Card. 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en-US" sz="2000" dirty="0" smtClean="0"/>
          </a:p>
          <a:p>
            <a:pPr marL="0" indent="0"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Please </a:t>
            </a:r>
            <a:r>
              <a:rPr lang="en-US" sz="2000" dirty="0"/>
              <a:t>see the link below</a:t>
            </a:r>
            <a:r>
              <a:rPr lang="en-US" sz="2000" dirty="0" smtClean="0"/>
              <a:t>: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n-GB" sz="2000" dirty="0">
                <a:hlinkClick r:id="rId3"/>
              </a:rPr>
              <a:t>http://</a:t>
            </a:r>
            <a:r>
              <a:rPr lang="en-GB" sz="2000" dirty="0" smtClean="0">
                <a:hlinkClick r:id="rId3"/>
              </a:rPr>
              <a:t>www.ub.edu/carnet/en/alumnat.html</a:t>
            </a:r>
            <a:endParaRPr lang="en-GB" sz="2000" dirty="0" smtClean="0"/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en-GB" sz="2800" dirty="0" smtClean="0"/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en-GB" sz="2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3934"/>
            <a:ext cx="7668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ca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en-GB" altLang="ca-E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 descr="image.png"/>
          <p:cNvSpPr>
            <a:spLocks noChangeAspect="1" noChangeArrowheads="1"/>
          </p:cNvSpPr>
          <p:nvPr/>
        </p:nvSpPr>
        <p:spPr bwMode="auto">
          <a:xfrm>
            <a:off x="3635896" y="651733"/>
            <a:ext cx="26098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601312" y="171578"/>
            <a:ext cx="8001000" cy="606425"/>
          </a:xfrm>
        </p:spPr>
        <p:txBody>
          <a:bodyPr/>
          <a:lstStyle/>
          <a:p>
            <a:r>
              <a:rPr lang="en-GB" sz="3400" b="1" dirty="0">
                <a:solidFill>
                  <a:srgbClr val="3333CC"/>
                </a:solidFill>
              </a:rPr>
              <a:t>M</a:t>
            </a:r>
            <a:r>
              <a:rPr lang="en-GB" sz="3400" b="1" dirty="0" smtClean="0">
                <a:solidFill>
                  <a:srgbClr val="3333CC"/>
                </a:solidFill>
              </a:rPr>
              <a:t>oodle Platform 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547111" y="1400281"/>
            <a:ext cx="8229600" cy="4525963"/>
          </a:xfrm>
        </p:spPr>
        <p:txBody>
          <a:bodyPr/>
          <a:lstStyle/>
          <a:p>
            <a:pPr algn="just">
              <a:lnSpc>
                <a:spcPct val="90000"/>
              </a:lnSpc>
              <a:buNone/>
            </a:pPr>
            <a:r>
              <a:rPr lang="en-US" sz="2000" dirty="0" smtClean="0">
                <a:latin typeface="+mj-lt"/>
              </a:rPr>
              <a:t>Once </a:t>
            </a:r>
            <a:r>
              <a:rPr lang="en-US" sz="2000" dirty="0">
                <a:latin typeface="+mj-lt"/>
              </a:rPr>
              <a:t>you are registered, </a:t>
            </a:r>
            <a:r>
              <a:rPr lang="en-GB" sz="2000" dirty="0" smtClean="0">
                <a:latin typeface="+mj-lt"/>
              </a:rPr>
              <a:t>we’ll send </a:t>
            </a:r>
            <a:r>
              <a:rPr lang="en-GB" sz="2000" dirty="0">
                <a:latin typeface="+mj-lt"/>
              </a:rPr>
              <a:t>you the registration </a:t>
            </a:r>
            <a:r>
              <a:rPr lang="en-GB" sz="2000" dirty="0" smtClean="0">
                <a:latin typeface="+mj-lt"/>
              </a:rPr>
              <a:t>form. The registration form provides each student with a </a:t>
            </a:r>
            <a:r>
              <a:rPr lang="en-GB" sz="2000" b="1" dirty="0" smtClean="0">
                <a:latin typeface="+mj-lt"/>
              </a:rPr>
              <a:t>NIUB</a:t>
            </a:r>
            <a:r>
              <a:rPr lang="en-GB" sz="2000" dirty="0" smtClean="0">
                <a:latin typeface="+mj-lt"/>
              </a:rPr>
              <a:t> and a </a:t>
            </a:r>
            <a:r>
              <a:rPr lang="en-GB" sz="2000" b="1" dirty="0" smtClean="0">
                <a:latin typeface="+mj-lt"/>
              </a:rPr>
              <a:t>Code</a:t>
            </a:r>
            <a:r>
              <a:rPr lang="en-GB" sz="2000" dirty="0" smtClean="0">
                <a:latin typeface="+mj-lt"/>
              </a:rPr>
              <a:t> 4 characters (</a:t>
            </a:r>
            <a:r>
              <a:rPr lang="en-GB" sz="2000" dirty="0" err="1" smtClean="0">
                <a:latin typeface="+mj-lt"/>
              </a:rPr>
              <a:t>Identificador</a:t>
            </a:r>
            <a:r>
              <a:rPr lang="en-GB" sz="2000" dirty="0" smtClean="0">
                <a:latin typeface="+mj-lt"/>
              </a:rPr>
              <a:t>) that enables you access the UB INTRANET</a:t>
            </a:r>
            <a:endParaRPr lang="en-GB" sz="2000" b="1" dirty="0" smtClean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3934"/>
            <a:ext cx="7668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ca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en-GB" altLang="ca-E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 descr="image.png"/>
          <p:cNvSpPr>
            <a:spLocks noChangeAspect="1" noChangeArrowheads="1"/>
          </p:cNvSpPr>
          <p:nvPr/>
        </p:nvSpPr>
        <p:spPr bwMode="auto">
          <a:xfrm>
            <a:off x="3635896" y="651733"/>
            <a:ext cx="26098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89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51520" y="-37256"/>
            <a:ext cx="8820472" cy="772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ca-ES" altLang="ca-ES" sz="3200" b="1" dirty="0" err="1" smtClean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First</a:t>
            </a:r>
            <a:r>
              <a:rPr lang="ca-ES" altLang="ca-ES" sz="3200" b="1" dirty="0" smtClean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, </a:t>
            </a:r>
            <a:r>
              <a:rPr lang="ca-ES" altLang="ca-ES" sz="3200" b="1" dirty="0" err="1">
                <a:solidFill>
                  <a:srgbClr val="3333CC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ca-ES" altLang="ca-ES" sz="3200" b="1" dirty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 </a:t>
            </a:r>
            <a:r>
              <a:rPr lang="ca-ES" altLang="ca-ES" sz="3200" b="1" dirty="0" err="1">
                <a:solidFill>
                  <a:srgbClr val="3333CC"/>
                </a:solidFill>
                <a:latin typeface="+mj-lt"/>
                <a:ea typeface="+mj-ea"/>
                <a:cs typeface="+mj-cs"/>
              </a:rPr>
              <a:t>have</a:t>
            </a:r>
            <a:r>
              <a:rPr lang="ca-ES" altLang="ca-ES" sz="3200" b="1" dirty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ca-ES" altLang="ca-ES" sz="3200" b="1" dirty="0" err="1">
                <a:solidFill>
                  <a:srgbClr val="3333CC"/>
                </a:solidFill>
                <a:latin typeface="+mj-lt"/>
                <a:ea typeface="+mj-ea"/>
                <a:cs typeface="+mj-cs"/>
              </a:rPr>
              <a:t>create</a:t>
            </a:r>
            <a:r>
              <a:rPr lang="ca-ES" altLang="ca-ES" sz="3200" b="1" dirty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ca-ES" altLang="ca-ES" sz="3200" b="1" dirty="0" err="1">
                <a:solidFill>
                  <a:srgbClr val="3333CC"/>
                </a:solidFill>
                <a:latin typeface="+mj-lt"/>
                <a:ea typeface="+mj-ea"/>
                <a:cs typeface="+mj-cs"/>
              </a:rPr>
              <a:t>password</a:t>
            </a:r>
            <a:endParaRPr lang="ca-ES" altLang="ca-ES" sz="3200" b="1" dirty="0">
              <a:solidFill>
                <a:srgbClr val="3333CC"/>
              </a:solidFill>
              <a:latin typeface="+mj-lt"/>
              <a:ea typeface="+mj-ea"/>
              <a:cs typeface="+mj-cs"/>
            </a:endParaRPr>
          </a:p>
          <a:p>
            <a:pPr eaLnBrk="0" hangingPunct="0"/>
            <a:endParaRPr lang="ca-ES" altLang="ca-ES" sz="2000" dirty="0" smtClean="0">
              <a:latin typeface="+mn-lt"/>
              <a:ea typeface="Verdana" panose="020B0604030504040204" pitchFamily="34" charset="0"/>
            </a:endParaRPr>
          </a:p>
          <a:p>
            <a:pPr eaLnBrk="0" hangingPunct="0"/>
            <a:r>
              <a:rPr lang="ca-ES" altLang="ca-ES" sz="2000" dirty="0" err="1" smtClean="0">
                <a:latin typeface="+mn-lt"/>
                <a:ea typeface="Verdana" panose="020B0604030504040204" pitchFamily="34" charset="0"/>
              </a:rPr>
              <a:t>Instructions</a:t>
            </a:r>
            <a:r>
              <a:rPr lang="ca-ES" altLang="ca-ES" sz="2000" dirty="0" smtClean="0">
                <a:latin typeface="+mn-lt"/>
                <a:ea typeface="Verdana" panose="020B0604030504040204" pitchFamily="34" charset="0"/>
              </a:rPr>
              <a:t> : </a:t>
            </a:r>
          </a:p>
          <a:p>
            <a:pPr eaLnBrk="0" hangingPunct="0"/>
            <a:r>
              <a:rPr lang="ca-ES" altLang="ca-ES" sz="2000" dirty="0" smtClean="0">
                <a:latin typeface="+mn-lt"/>
                <a:ea typeface="Verdana" panose="020B0604030504040204" pitchFamily="34" charset="0"/>
                <a:hlinkClick r:id="rId2"/>
              </a:rPr>
              <a:t>http</a:t>
            </a:r>
            <a:r>
              <a:rPr lang="ca-ES" altLang="ca-ES" sz="2000" dirty="0">
                <a:latin typeface="+mn-lt"/>
                <a:ea typeface="Verdana" panose="020B0604030504040204" pitchFamily="34" charset="0"/>
                <a:hlinkClick r:id="rId2"/>
              </a:rPr>
              <a:t>://www.ub.edu/monub/ajuda/index_en.html</a:t>
            </a:r>
            <a:endParaRPr lang="ca-ES" altLang="ca-ES" sz="2000" dirty="0">
              <a:latin typeface="+mn-lt"/>
              <a:ea typeface="Verdana" panose="020B0604030504040204" pitchFamily="34" charset="0"/>
            </a:endParaRPr>
          </a:p>
          <a:p>
            <a:pPr eaLnBrk="0" hangingPunct="0"/>
            <a:r>
              <a:rPr lang="ca-ES" altLang="ca-ES" sz="2000" dirty="0" smtClean="0">
                <a:latin typeface="+mn-lt"/>
                <a:ea typeface="Verdana" panose="020B0604030504040204" pitchFamily="34" charset="0"/>
                <a:hlinkClick r:id="rId3"/>
              </a:rPr>
              <a:t>http</a:t>
            </a:r>
            <a:r>
              <a:rPr lang="ca-ES" altLang="ca-ES" sz="2000" dirty="0">
                <a:latin typeface="+mn-lt"/>
                <a:ea typeface="Verdana" panose="020B0604030504040204" pitchFamily="34" charset="0"/>
                <a:hlinkClick r:id="rId3"/>
              </a:rPr>
              <a:t>://www.ub.edu/monub/ajuda/how-obtain-password.pdf</a:t>
            </a:r>
            <a:endParaRPr lang="ca-ES" altLang="ca-ES" sz="2000" dirty="0">
              <a:latin typeface="+mn-lt"/>
              <a:ea typeface="Verdana" panose="020B0604030504040204" pitchFamily="34" charset="0"/>
            </a:endParaRPr>
          </a:p>
          <a:p>
            <a:pPr eaLnBrk="0" hangingPunct="0"/>
            <a:endParaRPr lang="ca-ES" altLang="ca-ES" sz="2000" dirty="0">
              <a:ea typeface="Verdana" panose="020B0604030504040204" pitchFamily="34" charset="0"/>
            </a:endParaRPr>
          </a:p>
          <a:p>
            <a:pPr lvl="0" eaLnBrk="0" hangingPunct="0"/>
            <a:endParaRPr lang="ca-ES" altLang="ca-ES" sz="2000" dirty="0" smtClean="0">
              <a:latin typeface="+mn-lt"/>
              <a:ea typeface="Verdana" panose="020B0604030504040204" pitchFamily="34" charset="0"/>
            </a:endParaRPr>
          </a:p>
          <a:p>
            <a:pPr lvl="0" eaLnBrk="0" hangingPunct="0"/>
            <a:endParaRPr lang="ca-ES" altLang="ca-ES" sz="2000" dirty="0" smtClean="0">
              <a:latin typeface="+mn-lt"/>
              <a:ea typeface="Verdana" panose="020B0604030504040204" pitchFamily="34" charset="0"/>
            </a:endParaRPr>
          </a:p>
          <a:p>
            <a:pPr lvl="0" eaLnBrk="0" hangingPunct="0"/>
            <a:endParaRPr lang="ca-ES" altLang="ca-ES" sz="2000" dirty="0">
              <a:latin typeface="+mn-lt"/>
              <a:ea typeface="Verdana" panose="020B0604030504040204" pitchFamily="34" charset="0"/>
            </a:endParaRPr>
          </a:p>
          <a:p>
            <a:pPr lvl="0" eaLnBrk="0" hangingPunct="0"/>
            <a:endParaRPr lang="ca-ES" altLang="ca-ES" sz="2000" dirty="0" smtClean="0">
              <a:latin typeface="+mn-lt"/>
              <a:ea typeface="Verdana" panose="020B0604030504040204" pitchFamily="34" charset="0"/>
            </a:endParaRPr>
          </a:p>
          <a:p>
            <a:pPr lvl="0" eaLnBrk="0" hangingPunct="0"/>
            <a:endParaRPr lang="ca-ES" altLang="ca-ES" sz="2000" dirty="0">
              <a:latin typeface="+mn-lt"/>
              <a:ea typeface="Verdana" panose="020B0604030504040204" pitchFamily="34" charset="0"/>
            </a:endParaRPr>
          </a:p>
          <a:p>
            <a:pPr lvl="0" eaLnBrk="0" hangingPunct="0"/>
            <a:endParaRPr lang="ca-ES" altLang="ca-ES" sz="2000" dirty="0" smtClean="0">
              <a:latin typeface="+mn-lt"/>
              <a:ea typeface="Verdana" panose="020B0604030504040204" pitchFamily="34" charset="0"/>
            </a:endParaRPr>
          </a:p>
          <a:p>
            <a:pPr lvl="0" eaLnBrk="0" hangingPunct="0">
              <a:spcBef>
                <a:spcPts val="600"/>
              </a:spcBef>
            </a:pPr>
            <a:endParaRPr lang="ca-ES" altLang="ca-ES" sz="2000" dirty="0" smtClean="0">
              <a:latin typeface="+mn-lt"/>
              <a:ea typeface="Verdana" panose="020B0604030504040204" pitchFamily="34" charset="0"/>
              <a:hlinkClick r:id="rId4"/>
            </a:endParaRPr>
          </a:p>
          <a:p>
            <a:pPr lvl="0" eaLnBrk="0" hangingPunct="0">
              <a:spcBef>
                <a:spcPts val="600"/>
              </a:spcBef>
            </a:pPr>
            <a:r>
              <a:rPr lang="ca-ES" altLang="ca-ES" sz="2000" dirty="0" smtClean="0">
                <a:latin typeface="+mn-lt"/>
                <a:ea typeface="Verdana" panose="020B0604030504040204" pitchFamily="34" charset="0"/>
                <a:hlinkClick r:id="rId4"/>
              </a:rPr>
              <a:t>https</a:t>
            </a:r>
            <a:r>
              <a:rPr lang="ca-ES" altLang="ca-ES" sz="2000" dirty="0">
                <a:latin typeface="+mn-lt"/>
                <a:ea typeface="Verdana" panose="020B0604030504040204" pitchFamily="34" charset="0"/>
                <a:hlinkClick r:id="rId4"/>
              </a:rPr>
              <a:t>://</a:t>
            </a:r>
            <a:r>
              <a:rPr lang="ca-ES" altLang="ca-ES" sz="2000" dirty="0" smtClean="0">
                <a:latin typeface="+mn-lt"/>
                <a:ea typeface="Verdana" panose="020B0604030504040204" pitchFamily="34" charset="0"/>
                <a:hlinkClick r:id="rId4"/>
              </a:rPr>
              <a:t>auten.ub.edu/auten/NovaPasswordAlum?lang=en</a:t>
            </a:r>
            <a:endParaRPr lang="ca-ES" altLang="ca-ES" sz="2000" dirty="0" smtClean="0">
              <a:latin typeface="+mn-lt"/>
              <a:ea typeface="Verdana" panose="020B0604030504040204" pitchFamily="34" charset="0"/>
            </a:endParaRPr>
          </a:p>
          <a:p>
            <a:pPr lvl="0" eaLnBrk="0" hangingPunct="0">
              <a:spcBef>
                <a:spcPts val="600"/>
              </a:spcBef>
            </a:pPr>
            <a:r>
              <a:rPr lang="ca-ES" altLang="ca-ES" sz="2000" dirty="0" smtClean="0">
                <a:latin typeface="+mn-lt"/>
                <a:ea typeface="Verdana" panose="020B0604030504040204" pitchFamily="34" charset="0"/>
              </a:rPr>
              <a:t>fill ID ; 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NIUB (</a:t>
            </a:r>
            <a:r>
              <a:rPr lang="ca-ES" altLang="ca-ES" sz="2000" dirty="0" err="1">
                <a:latin typeface="+mn-lt"/>
                <a:ea typeface="Verdana" panose="020B0604030504040204" pitchFamily="34" charset="0"/>
              </a:rPr>
              <a:t>you'll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 </a:t>
            </a:r>
            <a:r>
              <a:rPr lang="ca-ES" altLang="ca-ES" sz="2000" dirty="0" err="1">
                <a:latin typeface="+mn-lt"/>
                <a:ea typeface="Verdana" panose="020B0604030504040204" pitchFamily="34" charset="0"/>
              </a:rPr>
              <a:t>see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 </a:t>
            </a:r>
            <a:r>
              <a:rPr lang="ca-ES" altLang="ca-ES" sz="2000" dirty="0" err="1">
                <a:latin typeface="+mn-lt"/>
                <a:ea typeface="Verdana" panose="020B0604030504040204" pitchFamily="34" charset="0"/>
              </a:rPr>
              <a:t>it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 </a:t>
            </a:r>
            <a:r>
              <a:rPr lang="ca-ES" altLang="ca-ES" sz="2000" dirty="0" smtClean="0">
                <a:latin typeface="+mn-lt"/>
                <a:ea typeface="Verdana" panose="020B0604030504040204" pitchFamily="34" charset="0"/>
              </a:rPr>
              <a:t>in </a:t>
            </a:r>
            <a:r>
              <a:rPr lang="ca-ES" altLang="ca-ES" sz="2000" dirty="0" err="1">
                <a:latin typeface="+mn-lt"/>
                <a:ea typeface="Verdana" panose="020B0604030504040204" pitchFamily="34" charset="0"/>
              </a:rPr>
              <a:t>the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 </a:t>
            </a:r>
            <a:r>
              <a:rPr lang="ca-ES" altLang="ca-ES" sz="2000" dirty="0" err="1">
                <a:latin typeface="+mn-lt"/>
                <a:ea typeface="Verdana" panose="020B0604030504040204" pitchFamily="34" charset="0"/>
              </a:rPr>
              <a:t>registration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 </a:t>
            </a:r>
            <a:r>
              <a:rPr lang="ca-ES" altLang="ca-ES" sz="2000" dirty="0" err="1">
                <a:latin typeface="+mn-lt"/>
                <a:ea typeface="Verdana" panose="020B0604030504040204" pitchFamily="34" charset="0"/>
              </a:rPr>
              <a:t>form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), </a:t>
            </a:r>
            <a:r>
              <a:rPr lang="ca-ES" altLang="ca-ES" sz="2000" dirty="0" err="1" smtClean="0">
                <a:latin typeface="+mn-lt"/>
                <a:ea typeface="Verdana" panose="020B0604030504040204" pitchFamily="34" charset="0"/>
              </a:rPr>
              <a:t>date</a:t>
            </a:r>
            <a:r>
              <a:rPr lang="ca-ES" altLang="ca-ES" sz="2000" dirty="0" smtClean="0">
                <a:latin typeface="+mn-lt"/>
                <a:ea typeface="Verdana" panose="020B0604030504040204" pitchFamily="34" charset="0"/>
              </a:rPr>
              <a:t> 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of </a:t>
            </a:r>
            <a:r>
              <a:rPr lang="ca-ES" altLang="ca-ES" sz="2000" dirty="0" err="1">
                <a:latin typeface="+mn-lt"/>
                <a:ea typeface="Verdana" panose="020B0604030504040204" pitchFamily="34" charset="0"/>
              </a:rPr>
              <a:t>birth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 </a:t>
            </a:r>
            <a:r>
              <a:rPr lang="ca-ES" altLang="ca-ES" sz="2000" dirty="0" err="1">
                <a:latin typeface="+mn-lt"/>
                <a:ea typeface="Verdana" panose="020B0604030504040204" pitchFamily="34" charset="0"/>
              </a:rPr>
              <a:t>and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 </a:t>
            </a:r>
            <a:r>
              <a:rPr lang="ca-ES" altLang="ca-ES" sz="2000" dirty="0" err="1">
                <a:latin typeface="+mn-lt"/>
                <a:ea typeface="Verdana" panose="020B0604030504040204" pitchFamily="34" charset="0"/>
              </a:rPr>
              <a:t>email</a:t>
            </a:r>
            <a:r>
              <a:rPr lang="ca-ES" altLang="ca-ES" sz="2000" dirty="0">
                <a:latin typeface="+mn-lt"/>
                <a:ea typeface="Verdana" panose="020B0604030504040204" pitchFamily="34" charset="0"/>
              </a:rPr>
              <a:t> </a:t>
            </a:r>
            <a:r>
              <a:rPr lang="ca-ES" altLang="ca-ES" sz="2000" dirty="0" err="1" smtClean="0">
                <a:latin typeface="+mn-lt"/>
                <a:ea typeface="Verdana" panose="020B0604030504040204" pitchFamily="34" charset="0"/>
              </a:rPr>
              <a:t>and</a:t>
            </a:r>
            <a:r>
              <a:rPr lang="ca-ES" altLang="ca-ES" sz="2000" dirty="0" smtClean="0">
                <a:latin typeface="+mn-lt"/>
                <a:ea typeface="Verdana" panose="020B0604030504040204" pitchFamily="34" charset="0"/>
              </a:rPr>
              <a:t> </a:t>
            </a:r>
            <a:r>
              <a:rPr lang="ca-ES" altLang="ca-ES" sz="2000" dirty="0" err="1" smtClean="0">
                <a:latin typeface="+mn-lt"/>
                <a:ea typeface="Verdana" panose="020B0604030504040204" pitchFamily="34" charset="0"/>
              </a:rPr>
              <a:t>send</a:t>
            </a:r>
            <a:r>
              <a:rPr lang="ca-ES" altLang="ca-ES" sz="2000" dirty="0" smtClean="0">
                <a:latin typeface="+mn-lt"/>
                <a:ea typeface="Verdana" panose="020B0604030504040204" pitchFamily="34" charset="0"/>
              </a:rPr>
              <a:t>. </a:t>
            </a:r>
            <a:r>
              <a:rPr lang="en-US" altLang="ca-ES" sz="2000" dirty="0" smtClean="0">
                <a:latin typeface="+mn-lt"/>
                <a:ea typeface="Verdana" panose="020B0604030504040204" pitchFamily="34" charset="0"/>
              </a:rPr>
              <a:t>You'll </a:t>
            </a:r>
            <a:r>
              <a:rPr lang="en-US" altLang="ca-ES" sz="2000" dirty="0">
                <a:latin typeface="+mn-lt"/>
                <a:ea typeface="Verdana" panose="020B0604030504040204" pitchFamily="34" charset="0"/>
              </a:rPr>
              <a:t>receive instructions and a link to create a new password at the personal email address on record in your </a:t>
            </a:r>
            <a:r>
              <a:rPr lang="en-US" altLang="ca-ES" sz="2000" dirty="0" smtClean="0">
                <a:latin typeface="+mn-lt"/>
                <a:ea typeface="Verdana" panose="020B0604030504040204" pitchFamily="34" charset="0"/>
              </a:rPr>
              <a:t>file</a:t>
            </a:r>
          </a:p>
          <a:p>
            <a:pPr lvl="0" eaLnBrk="0" hangingPunct="0">
              <a:spcBef>
                <a:spcPts val="600"/>
              </a:spcBef>
            </a:pPr>
            <a:r>
              <a:rPr lang="en-US" sz="2000" dirty="0" smtClean="0">
                <a:latin typeface="+mn-lt"/>
                <a:ea typeface="Verdana" panose="020B0604030504040204" pitchFamily="34" charset="0"/>
              </a:rPr>
              <a:t>Password </a:t>
            </a:r>
            <a:r>
              <a:rPr lang="en-US" sz="2000" dirty="0">
                <a:latin typeface="+mn-lt"/>
                <a:ea typeface="Verdana" panose="020B0604030504040204" pitchFamily="34" charset="0"/>
              </a:rPr>
              <a:t>: 8 characters minimum (</a:t>
            </a:r>
            <a:r>
              <a:rPr lang="en-US" sz="2000" dirty="0" err="1">
                <a:latin typeface="+mn-lt"/>
                <a:ea typeface="Verdana" panose="020B0604030504040204" pitchFamily="34" charset="0"/>
              </a:rPr>
              <a:t>maximium</a:t>
            </a:r>
            <a:r>
              <a:rPr lang="en-US" sz="2000" dirty="0">
                <a:latin typeface="+mn-lt"/>
                <a:ea typeface="Verdana" panose="020B0604030504040204" pitchFamily="34" charset="0"/>
              </a:rPr>
              <a:t> 16); It has to contain capital and lowercase letters, symbols and numbers</a:t>
            </a:r>
            <a:r>
              <a:rPr lang="en-US" sz="2000" dirty="0"/>
              <a:t/>
            </a:r>
            <a:br>
              <a:rPr lang="en-US" sz="2000" dirty="0"/>
            </a:br>
            <a:endParaRPr lang="ca-ES" altLang="ca-ES" sz="2000" dirty="0" smtClean="0">
              <a:latin typeface="+mn-lt"/>
              <a:ea typeface="Verdana" panose="020B0604030504040204" pitchFamily="34" charset="0"/>
            </a:endParaRPr>
          </a:p>
          <a:p>
            <a:pPr lvl="0" eaLnBrk="0" hangingPunct="0"/>
            <a:endParaRPr lang="ca-ES" altLang="ca-ES" sz="2000" dirty="0">
              <a:latin typeface="+mn-lt"/>
              <a:ea typeface="Verdana" panose="020B0604030504040204" pitchFamily="34" charset="0"/>
            </a:endParaRPr>
          </a:p>
          <a:p>
            <a:pPr lvl="0" eaLnBrk="0" hangingPunct="0"/>
            <a:endParaRPr lang="ca-ES" altLang="ca-ES" sz="2000" dirty="0" smtClean="0">
              <a:latin typeface="+mn-lt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a-ES" altLang="ca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811096"/>
            <a:ext cx="5112568" cy="20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981075"/>
            <a:ext cx="8001000" cy="6842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400" b="1" dirty="0" smtClean="0">
                <a:solidFill>
                  <a:srgbClr val="3333CC"/>
                </a:solidFill>
              </a:rPr>
              <a:t>ORI - BIOLOGIA</a:t>
            </a:r>
            <a:br>
              <a:rPr lang="en-GB" sz="3400" b="1" dirty="0" smtClean="0">
                <a:solidFill>
                  <a:srgbClr val="3333CC"/>
                </a:solidFill>
              </a:rPr>
            </a:br>
            <a:r>
              <a:rPr lang="en-GB" sz="3400" b="1" dirty="0" smtClean="0">
                <a:solidFill>
                  <a:srgbClr val="3333CC"/>
                </a:solidFill>
              </a:rPr>
              <a:t>International Relations Office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5650" y="1989138"/>
            <a:ext cx="8280846" cy="40321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2400" dirty="0" smtClean="0"/>
              <a:t>Laura </a:t>
            </a:r>
            <a:r>
              <a:rPr lang="en-GB" sz="2400" dirty="0" err="1" smtClean="0"/>
              <a:t>Gabarrón</a:t>
            </a:r>
            <a:r>
              <a:rPr lang="en-GB" sz="2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2400" dirty="0" smtClean="0"/>
              <a:t>Email:</a:t>
            </a:r>
            <a:r>
              <a:rPr lang="en-GB" sz="2400" dirty="0" smtClean="0">
                <a:solidFill>
                  <a:srgbClr val="FF0000"/>
                </a:solidFill>
              </a:rPr>
              <a:t>  </a:t>
            </a:r>
            <a:r>
              <a:rPr lang="en-GB" sz="2400" dirty="0" smtClean="0">
                <a:solidFill>
                  <a:srgbClr val="FF0000"/>
                </a:solidFill>
                <a:hlinkClick r:id="rId3"/>
              </a:rPr>
              <a:t>ori-bio@ub.edu</a:t>
            </a:r>
            <a:endParaRPr lang="en-GB" sz="2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2400" dirty="0" smtClean="0"/>
              <a:t>Laura is working in our office 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 err="1" smtClean="0">
                <a:cs typeface="Calibri" panose="020F0502020204030204" pitchFamily="34" charset="0"/>
              </a:rPr>
              <a:t>Tuesday</a:t>
            </a:r>
            <a:r>
              <a:rPr lang="es-ES" sz="2400" dirty="0" smtClean="0">
                <a:cs typeface="Calibri" panose="020F0502020204030204" pitchFamily="34" charset="0"/>
              </a:rPr>
              <a:t>  </a:t>
            </a:r>
            <a:r>
              <a:rPr lang="es-ES" sz="2400" dirty="0">
                <a:cs typeface="Calibri" panose="020F0502020204030204" pitchFamily="34" charset="0"/>
              </a:rPr>
              <a:t>10h-14h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 err="1">
                <a:cs typeface="Calibri" panose="020F0502020204030204" pitchFamily="34" charset="0"/>
              </a:rPr>
              <a:t>Wednesday</a:t>
            </a:r>
            <a:r>
              <a:rPr lang="es-ES" sz="2400" dirty="0">
                <a:cs typeface="Calibri" panose="020F0502020204030204" pitchFamily="34" charset="0"/>
              </a:rPr>
              <a:t>  10h-14h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400" dirty="0">
                <a:cs typeface="Calibri" panose="020F0502020204030204" pitchFamily="34" charset="0"/>
              </a:rPr>
              <a:t>Friday  10h-12h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s-ES" sz="2400" dirty="0" err="1" smtClean="0">
                <a:cs typeface="Calibri" panose="020F0502020204030204" pitchFamily="34" charset="0"/>
              </a:rPr>
              <a:t>Please</a:t>
            </a:r>
            <a:r>
              <a:rPr lang="es-ES" sz="2400" dirty="0" smtClean="0">
                <a:cs typeface="Calibri" panose="020F0502020204030204" pitchFamily="34" charset="0"/>
              </a:rPr>
              <a:t> </a:t>
            </a:r>
            <a:r>
              <a:rPr lang="es-ES" sz="2400" dirty="0" err="1">
                <a:cs typeface="Calibri" panose="020F0502020204030204" pitchFamily="34" charset="0"/>
              </a:rPr>
              <a:t>send</a:t>
            </a:r>
            <a:r>
              <a:rPr lang="es-ES" sz="2400" dirty="0">
                <a:cs typeface="Calibri" panose="020F0502020204030204" pitchFamily="34" charset="0"/>
              </a:rPr>
              <a:t> </a:t>
            </a:r>
            <a:r>
              <a:rPr lang="es-ES" sz="2400" dirty="0" smtClean="0">
                <a:cs typeface="Calibri" panose="020F0502020204030204" pitchFamily="34" charset="0"/>
              </a:rPr>
              <a:t>to </a:t>
            </a:r>
            <a:r>
              <a:rPr lang="es-ES" sz="2400" dirty="0" smtClean="0">
                <a:cs typeface="Calibri" panose="020F0502020204030204" pitchFamily="34" charset="0"/>
                <a:hlinkClick r:id="rId3"/>
              </a:rPr>
              <a:t>ori-bio@ub.edu</a:t>
            </a:r>
            <a:r>
              <a:rPr lang="es-ES" sz="2400" dirty="0" smtClean="0">
                <a:cs typeface="Calibri" panose="020F0502020204030204" pitchFamily="34" charset="0"/>
              </a:rPr>
              <a:t> </a:t>
            </a:r>
            <a:r>
              <a:rPr lang="es-ES" sz="2400" dirty="0" err="1" smtClean="0">
                <a:cs typeface="Calibri" panose="020F0502020204030204" pitchFamily="34" charset="0"/>
              </a:rPr>
              <a:t>an</a:t>
            </a:r>
            <a:r>
              <a:rPr lang="es-ES" sz="2400" dirty="0" smtClean="0">
                <a:cs typeface="Calibri" panose="020F0502020204030204" pitchFamily="34" charset="0"/>
              </a:rPr>
              <a:t> </a:t>
            </a:r>
            <a:r>
              <a:rPr lang="es-ES" sz="2400" dirty="0">
                <a:cs typeface="Calibri" panose="020F0502020204030204" pitchFamily="34" charset="0"/>
              </a:rPr>
              <a:t>email to </a:t>
            </a:r>
            <a:r>
              <a:rPr lang="es-ES" sz="2400" dirty="0" err="1">
                <a:cs typeface="Calibri" panose="020F0502020204030204" pitchFamily="34" charset="0"/>
              </a:rPr>
              <a:t>book</a:t>
            </a:r>
            <a:r>
              <a:rPr lang="es-ES" sz="2400" dirty="0">
                <a:cs typeface="Calibri" panose="020F0502020204030204" pitchFamily="34" charset="0"/>
              </a:rPr>
              <a:t> </a:t>
            </a:r>
            <a:r>
              <a:rPr lang="es-ES" sz="2400" dirty="0" err="1">
                <a:cs typeface="Calibri" panose="020F0502020204030204" pitchFamily="34" charset="0"/>
              </a:rPr>
              <a:t>an</a:t>
            </a:r>
            <a:r>
              <a:rPr lang="es-ES" sz="2400" dirty="0">
                <a:cs typeface="Calibri" panose="020F0502020204030204" pitchFamily="34" charset="0"/>
              </a:rPr>
              <a:t> </a:t>
            </a:r>
            <a:r>
              <a:rPr lang="es-ES" sz="2400" dirty="0" err="1">
                <a:cs typeface="Calibri" panose="020F0502020204030204" pitchFamily="34" charset="0"/>
              </a:rPr>
              <a:t>appointment</a:t>
            </a:r>
            <a:r>
              <a:rPr lang="es-ES" sz="2400" dirty="0"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2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2400" dirty="0" smtClean="0"/>
              <a:t>Please send an email to Marta Camps  </a:t>
            </a:r>
            <a:r>
              <a:rPr lang="en-GB" sz="2400" dirty="0" smtClean="0">
                <a:solidFill>
                  <a:srgbClr val="FF0000"/>
                </a:solidFill>
                <a:hlinkClick r:id="rId4"/>
              </a:rPr>
              <a:t>martacamps@ub.edu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2400" dirty="0" smtClean="0"/>
              <a:t>if you want to talk to her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2400" dirty="0" smtClean="0"/>
              <a:t>		</a:t>
            </a:r>
            <a:endParaRPr lang="en-GB" sz="2000" dirty="0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2000" dirty="0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2500" dirty="0" smtClean="0">
              <a:solidFill>
                <a:srgbClr val="FF8000"/>
              </a:solidFill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844824"/>
            <a:ext cx="3675315" cy="240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606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899592" y="1484784"/>
            <a:ext cx="6984776" cy="18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  <p:sp>
        <p:nvSpPr>
          <p:cNvPr id="2" name="CuadroTexto 1"/>
          <p:cNvSpPr txBox="1"/>
          <p:nvPr/>
        </p:nvSpPr>
        <p:spPr>
          <a:xfrm rot="10800000" flipH="1" flipV="1">
            <a:off x="235873" y="719115"/>
            <a:ext cx="8312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When </a:t>
            </a:r>
            <a:r>
              <a:rPr lang="en-US" dirty="0">
                <a:latin typeface="+mn-lt"/>
              </a:rPr>
              <a:t>you have your password you can </a:t>
            </a:r>
            <a:r>
              <a:rPr lang="en-US" dirty="0" smtClean="0">
                <a:latin typeface="+mn-lt"/>
              </a:rPr>
              <a:t>access campus </a:t>
            </a:r>
            <a:r>
              <a:rPr lang="en-US" dirty="0">
                <a:latin typeface="+mn-lt"/>
              </a:rPr>
              <a:t>virtual </a:t>
            </a:r>
            <a:r>
              <a:rPr lang="en-US" dirty="0" smtClean="0">
                <a:latin typeface="+mn-lt"/>
              </a:rPr>
              <a:t>UB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  <a:hlinkClick r:id="rId2"/>
              </a:rPr>
              <a:t>https://campusvirtual.ub.edu/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then </a:t>
            </a:r>
            <a:r>
              <a:rPr lang="en-US" dirty="0" err="1">
                <a:latin typeface="+mn-lt"/>
              </a:rPr>
              <a:t>inicia</a:t>
            </a:r>
            <a:r>
              <a:rPr lang="en-US" dirty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sessió</a:t>
            </a:r>
            <a:endParaRPr lang="en-US" dirty="0" smtClean="0">
              <a:latin typeface="+mn-lt"/>
            </a:endParaRPr>
          </a:p>
          <a:p>
            <a:r>
              <a:rPr lang="en-US" dirty="0">
                <a:latin typeface="+mn-lt"/>
              </a:rPr>
              <a:t>your </a:t>
            </a:r>
            <a:r>
              <a:rPr lang="en-US" dirty="0" smtClean="0">
                <a:latin typeface="+mn-lt"/>
              </a:rPr>
              <a:t>“</a:t>
            </a:r>
            <a:r>
              <a:rPr lang="en-US" dirty="0" err="1" smtClean="0">
                <a:latin typeface="+mn-lt"/>
              </a:rPr>
              <a:t>Identificador</a:t>
            </a:r>
            <a:r>
              <a:rPr lang="en-US" dirty="0" smtClean="0">
                <a:latin typeface="+mn-lt"/>
              </a:rPr>
              <a:t>”  </a:t>
            </a:r>
            <a:r>
              <a:rPr lang="en-US" dirty="0">
                <a:latin typeface="+mn-lt"/>
              </a:rPr>
              <a:t>is a code of 4 characters that appears in your registration </a:t>
            </a:r>
            <a:r>
              <a:rPr lang="en-US" dirty="0" smtClean="0">
                <a:latin typeface="+mn-lt"/>
              </a:rPr>
              <a:t>form and Password </a:t>
            </a:r>
            <a:r>
              <a:rPr lang="en-US" dirty="0">
                <a:latin typeface="+mn-lt"/>
              </a:rPr>
              <a:t>: the one you have created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r="388" b="7980"/>
          <a:stretch/>
        </p:blipFill>
        <p:spPr>
          <a:xfrm>
            <a:off x="25105" y="2672916"/>
            <a:ext cx="9108504" cy="410445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7524328" y="2420888"/>
            <a:ext cx="1368152" cy="936104"/>
          </a:xfrm>
          <a:prstGeom prst="ellipse">
            <a:avLst/>
          </a:prstGeom>
          <a:noFill/>
          <a:ln>
            <a:solidFill>
              <a:srgbClr val="FF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1312" y="171578"/>
            <a:ext cx="8001000" cy="606425"/>
          </a:xfrm>
        </p:spPr>
        <p:txBody>
          <a:bodyPr/>
          <a:lstStyle/>
          <a:p>
            <a:r>
              <a:rPr lang="en-GB" sz="3400" b="1" dirty="0" smtClean="0">
                <a:solidFill>
                  <a:srgbClr val="3333CC"/>
                </a:solidFill>
              </a:rPr>
              <a:t>Campus virtual (Moodle Platform) </a:t>
            </a:r>
          </a:p>
        </p:txBody>
      </p:sp>
    </p:spTree>
    <p:extLst>
      <p:ext uri="{BB962C8B-B14F-4D97-AF65-F5344CB8AC3E}">
        <p14:creationId xmlns:p14="http://schemas.microsoft.com/office/powerpoint/2010/main" val="27667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899592" y="1484784"/>
            <a:ext cx="6984776" cy="18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  <p:sp>
        <p:nvSpPr>
          <p:cNvPr id="2" name="CuadroTexto 1"/>
          <p:cNvSpPr txBox="1"/>
          <p:nvPr/>
        </p:nvSpPr>
        <p:spPr>
          <a:xfrm rot="10800000" flipH="1" flipV="1">
            <a:off x="235873" y="1411612"/>
            <a:ext cx="831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370" y="432765"/>
            <a:ext cx="8494808" cy="675189"/>
          </a:xfrm>
        </p:spPr>
        <p:txBody>
          <a:bodyPr/>
          <a:lstStyle/>
          <a:p>
            <a:r>
              <a:rPr lang="en-US" sz="3400" b="1" dirty="0" smtClean="0">
                <a:solidFill>
                  <a:srgbClr val="3333CC"/>
                </a:solidFill>
              </a:rPr>
              <a:t>How can I get my </a:t>
            </a:r>
            <a:r>
              <a:rPr lang="en-US" sz="3400" b="1" dirty="0">
                <a:solidFill>
                  <a:srgbClr val="3333CC"/>
                </a:solidFill>
              </a:rPr>
              <a:t>UB </a:t>
            </a:r>
            <a:r>
              <a:rPr lang="en-US" sz="3400" b="1" dirty="0" smtClean="0">
                <a:solidFill>
                  <a:srgbClr val="3333CC"/>
                </a:solidFill>
              </a:rPr>
              <a:t>e-mail </a:t>
            </a:r>
            <a:endParaRPr lang="en-GB" sz="3400" b="1" dirty="0">
              <a:solidFill>
                <a:srgbClr val="3333CC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3310" y="1268760"/>
            <a:ext cx="8437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endParaRPr lang="en-US" dirty="0" smtClean="0"/>
          </a:p>
          <a:p>
            <a:pPr marL="285750" indent="-285750" algn="just">
              <a:buFontTx/>
              <a:buChar char="-"/>
            </a:pPr>
            <a:r>
              <a:rPr lang="en-US" dirty="0" smtClean="0"/>
              <a:t>In campus virtual, “</a:t>
            </a:r>
            <a:r>
              <a:rPr lang="en-US" dirty="0" err="1" smtClean="0"/>
              <a:t>Perfil</a:t>
            </a:r>
            <a:r>
              <a:rPr lang="en-US" dirty="0" smtClean="0"/>
              <a:t>” Section you’ll find “</a:t>
            </a:r>
            <a:r>
              <a:rPr lang="en-US" dirty="0" err="1" smtClean="0"/>
              <a:t>adreça</a:t>
            </a:r>
            <a:r>
              <a:rPr lang="en-US" dirty="0" smtClean="0"/>
              <a:t> electronica” 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 smtClean="0"/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algn="just"/>
            <a:endParaRPr lang="ca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037210"/>
            <a:ext cx="6308701" cy="36945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37" y="1978093"/>
            <a:ext cx="5328592" cy="955199"/>
          </a:xfrm>
          <a:prstGeom prst="rect">
            <a:avLst/>
          </a:prstGeom>
        </p:spPr>
      </p:pic>
      <p:sp>
        <p:nvSpPr>
          <p:cNvPr id="17" name="Elipse 16"/>
          <p:cNvSpPr/>
          <p:nvPr/>
        </p:nvSpPr>
        <p:spPr>
          <a:xfrm>
            <a:off x="1475656" y="2362841"/>
            <a:ext cx="792088" cy="490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Elipse 18"/>
          <p:cNvSpPr/>
          <p:nvPr/>
        </p:nvSpPr>
        <p:spPr>
          <a:xfrm>
            <a:off x="695937" y="6005090"/>
            <a:ext cx="2016224" cy="726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889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899592" y="1484784"/>
            <a:ext cx="6984776" cy="18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  <p:sp>
        <p:nvSpPr>
          <p:cNvPr id="2" name="CuadroTexto 1"/>
          <p:cNvSpPr txBox="1"/>
          <p:nvPr/>
        </p:nvSpPr>
        <p:spPr>
          <a:xfrm rot="10800000" flipH="1" flipV="1">
            <a:off x="235873" y="1411612"/>
            <a:ext cx="831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1312" y="617444"/>
            <a:ext cx="8001000" cy="606425"/>
          </a:xfrm>
        </p:spPr>
        <p:txBody>
          <a:bodyPr/>
          <a:lstStyle/>
          <a:p>
            <a:r>
              <a:rPr lang="en-US" sz="3400" b="1" dirty="0" smtClean="0">
                <a:solidFill>
                  <a:srgbClr val="3333CC"/>
                </a:solidFill>
              </a:rPr>
              <a:t>Access the </a:t>
            </a:r>
            <a:r>
              <a:rPr lang="en-US" sz="3400" b="1" dirty="0">
                <a:solidFill>
                  <a:srgbClr val="3333CC"/>
                </a:solidFill>
              </a:rPr>
              <a:t>Mail on </a:t>
            </a:r>
            <a:r>
              <a:rPr lang="en-US" sz="3400" b="1" dirty="0" smtClean="0">
                <a:solidFill>
                  <a:srgbClr val="3333CC"/>
                </a:solidFill>
              </a:rPr>
              <a:t>Cloud</a:t>
            </a:r>
            <a:endParaRPr lang="en-GB" sz="3400" b="1" dirty="0" smtClean="0">
              <a:solidFill>
                <a:srgbClr val="3333CC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01312" y="1484784"/>
            <a:ext cx="78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+mj-lt"/>
              </a:rPr>
              <a:t>You can access to the UB Mail on Cloud directly from the </a:t>
            </a:r>
            <a:r>
              <a:rPr lang="en-US" dirty="0">
                <a:latin typeface="+mj-lt"/>
                <a:hlinkClick r:id="rId2"/>
              </a:rPr>
              <a:t>nuvol.alumnes.ub.edu</a:t>
            </a:r>
            <a:r>
              <a:rPr lang="en-US" dirty="0">
                <a:latin typeface="+mj-lt"/>
              </a:rPr>
              <a:t> address, or from the Intranet (The Intranet or personal space for students is called La </a:t>
            </a:r>
            <a:r>
              <a:rPr lang="en-US" dirty="0" err="1">
                <a:latin typeface="+mj-lt"/>
              </a:rPr>
              <a:t>Teva</a:t>
            </a:r>
            <a:r>
              <a:rPr lang="en-US" dirty="0">
                <a:latin typeface="+mj-lt"/>
              </a:rPr>
              <a:t> UB) of </a:t>
            </a:r>
            <a:r>
              <a:rPr lang="en-US" dirty="0" err="1">
                <a:latin typeface="+mj-lt"/>
              </a:rPr>
              <a:t>MónUB</a:t>
            </a:r>
            <a:r>
              <a:rPr lang="en-US" dirty="0">
                <a:latin typeface="+mj-lt"/>
              </a:rPr>
              <a:t>.</a:t>
            </a:r>
          </a:p>
          <a:p>
            <a:pPr algn="just"/>
            <a:r>
              <a:rPr lang="en-US" dirty="0">
                <a:latin typeface="+mj-lt"/>
              </a:rPr>
              <a:t>In all of these cases, the identification data are the following ones</a:t>
            </a:r>
            <a:r>
              <a:rPr lang="en-US" dirty="0" smtClean="0">
                <a:latin typeface="+mj-lt"/>
              </a:rPr>
              <a:t>: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-</a:t>
            </a:r>
            <a:r>
              <a:rPr lang="en-US" b="1" dirty="0" smtClean="0">
                <a:latin typeface="+mj-lt"/>
              </a:rPr>
              <a:t>your </a:t>
            </a:r>
            <a:r>
              <a:rPr lang="en-US" b="1" dirty="0">
                <a:latin typeface="+mj-lt"/>
              </a:rPr>
              <a:t>UB e-mail address </a:t>
            </a:r>
            <a:endParaRPr lang="en-US" b="1" dirty="0" smtClean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(</a:t>
            </a:r>
            <a:r>
              <a:rPr lang="en-US" dirty="0">
                <a:latin typeface="+mj-lt"/>
              </a:rPr>
              <a:t>for example: jherg007@alumnes.ub.edu)</a:t>
            </a:r>
          </a:p>
          <a:p>
            <a:pPr algn="just"/>
            <a:endParaRPr lang="en-US" dirty="0" smtClean="0">
              <a:latin typeface="+mj-lt"/>
            </a:endParaRPr>
          </a:p>
          <a:p>
            <a:pPr algn="just"/>
            <a:r>
              <a:rPr lang="en-US" b="1" dirty="0" smtClean="0">
                <a:latin typeface="+mj-lt"/>
              </a:rPr>
              <a:t>-the </a:t>
            </a:r>
            <a:r>
              <a:rPr lang="en-US" b="1" dirty="0">
                <a:latin typeface="+mj-lt"/>
              </a:rPr>
              <a:t>password</a:t>
            </a:r>
            <a:r>
              <a:rPr lang="en-US" dirty="0">
                <a:latin typeface="+mj-lt"/>
              </a:rPr>
              <a:t> (the same one you use to access to the </a:t>
            </a:r>
            <a:r>
              <a:rPr lang="en-US" dirty="0" err="1">
                <a:latin typeface="+mj-lt"/>
              </a:rPr>
              <a:t>MónUB</a:t>
            </a:r>
            <a:r>
              <a:rPr lang="en-US" dirty="0">
                <a:latin typeface="+mj-lt"/>
              </a:rPr>
              <a:t> Intranet or to the Campus Virtual</a:t>
            </a:r>
            <a:r>
              <a:rPr lang="en-US" dirty="0" smtClean="0">
                <a:latin typeface="+mj-lt"/>
              </a:rPr>
              <a:t>)</a:t>
            </a:r>
          </a:p>
          <a:p>
            <a:pPr marL="285750" indent="-285750" algn="just">
              <a:buFontTx/>
              <a:buChar char="-"/>
            </a:pPr>
            <a:endParaRPr lang="en-US" dirty="0">
              <a:latin typeface="+mj-lt"/>
            </a:endParaRPr>
          </a:p>
          <a:p>
            <a:pPr marL="285750" indent="-285750" algn="just">
              <a:buFontTx/>
              <a:buChar char="-"/>
            </a:pPr>
            <a:endParaRPr lang="en-US" dirty="0" smtClean="0">
              <a:latin typeface="+mj-lt"/>
            </a:endParaRPr>
          </a:p>
          <a:p>
            <a:pPr marL="285750" indent="-285750" algn="just">
              <a:buFontTx/>
              <a:buChar char="-"/>
            </a:pPr>
            <a:endParaRPr lang="en-US" dirty="0">
              <a:latin typeface="+mj-lt"/>
            </a:endParaRPr>
          </a:p>
          <a:p>
            <a:pPr algn="just"/>
            <a:endParaRPr lang="ca-E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409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899592" y="1484784"/>
            <a:ext cx="6984776" cy="18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  <p:sp>
        <p:nvSpPr>
          <p:cNvPr id="2" name="CuadroTexto 1"/>
          <p:cNvSpPr txBox="1"/>
          <p:nvPr/>
        </p:nvSpPr>
        <p:spPr>
          <a:xfrm rot="10800000" flipH="1" flipV="1">
            <a:off x="235873" y="1411612"/>
            <a:ext cx="831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1312" y="617444"/>
            <a:ext cx="8001000" cy="606425"/>
          </a:xfrm>
        </p:spPr>
        <p:txBody>
          <a:bodyPr/>
          <a:lstStyle/>
          <a:p>
            <a:r>
              <a:rPr lang="en-US" sz="3400" b="1" dirty="0" smtClean="0">
                <a:solidFill>
                  <a:srgbClr val="3333CC"/>
                </a:solidFill>
              </a:rPr>
              <a:t>Access </a:t>
            </a:r>
            <a:r>
              <a:rPr lang="en-US" sz="3400" b="1" dirty="0">
                <a:solidFill>
                  <a:srgbClr val="3333CC"/>
                </a:solidFill>
              </a:rPr>
              <a:t>to </a:t>
            </a:r>
            <a:r>
              <a:rPr lang="en-US" sz="3400" b="1" dirty="0" err="1" smtClean="0">
                <a:solidFill>
                  <a:srgbClr val="3333CC"/>
                </a:solidFill>
              </a:rPr>
              <a:t>Wifi</a:t>
            </a:r>
            <a:r>
              <a:rPr lang="en-US" sz="3400" b="1" dirty="0" smtClean="0">
                <a:solidFill>
                  <a:srgbClr val="3333CC"/>
                </a:solidFill>
              </a:rPr>
              <a:t> </a:t>
            </a:r>
            <a:endParaRPr lang="en-GB" sz="3400" b="1" dirty="0" smtClean="0">
              <a:solidFill>
                <a:srgbClr val="3333CC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01312" y="1484784"/>
            <a:ext cx="78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+mn-lt"/>
              </a:rPr>
              <a:t>You can access </a:t>
            </a:r>
            <a:r>
              <a:rPr lang="en-US" dirty="0" smtClean="0">
                <a:latin typeface="+mn-lt"/>
              </a:rPr>
              <a:t>to </a:t>
            </a:r>
            <a:r>
              <a:rPr lang="en-US" b="1" dirty="0" err="1" smtClean="0">
                <a:latin typeface="+mn-lt"/>
              </a:rPr>
              <a:t>Wifi</a:t>
            </a:r>
            <a:endParaRPr lang="en-US" b="1" dirty="0" smtClean="0">
              <a:latin typeface="+mn-lt"/>
            </a:endParaRPr>
          </a:p>
          <a:p>
            <a:pPr algn="just"/>
            <a:endParaRPr lang="en-US" b="1" dirty="0">
              <a:latin typeface="+mn-lt"/>
            </a:endParaRPr>
          </a:p>
          <a:p>
            <a:pPr algn="just"/>
            <a:r>
              <a:rPr lang="en-US" b="1" dirty="0" err="1" smtClean="0">
                <a:latin typeface="+mn-lt"/>
              </a:rPr>
              <a:t>Identificador</a:t>
            </a:r>
            <a:r>
              <a:rPr lang="en-US" b="1" dirty="0" smtClean="0">
                <a:latin typeface="+mn-lt"/>
              </a:rPr>
              <a:t>: first part of your </a:t>
            </a:r>
            <a:r>
              <a:rPr lang="en-US" b="1" dirty="0">
                <a:latin typeface="+mn-lt"/>
              </a:rPr>
              <a:t>UB e-mail address </a:t>
            </a:r>
            <a:r>
              <a:rPr lang="en-US" b="1" dirty="0" smtClean="0">
                <a:latin typeface="+mn-lt"/>
              </a:rPr>
              <a:t>+.</a:t>
            </a:r>
            <a:r>
              <a:rPr lang="en-US" b="1" dirty="0" err="1" smtClean="0">
                <a:latin typeface="+mn-lt"/>
              </a:rPr>
              <a:t>alumnes</a:t>
            </a:r>
            <a:r>
              <a:rPr lang="en-US" b="1" dirty="0" smtClean="0">
                <a:latin typeface="+mn-lt"/>
              </a:rPr>
              <a:t> </a:t>
            </a:r>
            <a:endParaRPr lang="en-US" b="1" dirty="0">
              <a:latin typeface="+mn-lt"/>
            </a:endParaRPr>
          </a:p>
          <a:p>
            <a:pPr algn="just"/>
            <a:r>
              <a:rPr lang="en-US" dirty="0">
                <a:latin typeface="+mn-lt"/>
              </a:rPr>
              <a:t>(for example: </a:t>
            </a:r>
            <a:r>
              <a:rPr lang="en-US" dirty="0" smtClean="0">
                <a:latin typeface="+mn-lt"/>
                <a:hlinkClick r:id="rId2"/>
              </a:rPr>
              <a:t>jherg007@alumnes.ub.edu</a:t>
            </a:r>
            <a:endParaRPr lang="en-US" dirty="0" smtClean="0">
              <a:latin typeface="+mn-lt"/>
            </a:endParaRPr>
          </a:p>
          <a:p>
            <a:pPr algn="just"/>
            <a:r>
              <a:rPr lang="en-US" dirty="0" smtClean="0">
                <a:latin typeface="+mn-lt"/>
              </a:rPr>
              <a:t>jherg007.alumnes)</a:t>
            </a:r>
            <a:endParaRPr lang="en-US" dirty="0">
              <a:latin typeface="+mn-lt"/>
            </a:endParaRPr>
          </a:p>
          <a:p>
            <a:pPr algn="just"/>
            <a:endParaRPr lang="en-US" dirty="0">
              <a:latin typeface="+mn-lt"/>
            </a:endParaRPr>
          </a:p>
          <a:p>
            <a:pPr algn="just"/>
            <a:r>
              <a:rPr lang="en-US" b="1" dirty="0" smtClean="0">
                <a:latin typeface="+mn-lt"/>
              </a:rPr>
              <a:t>Password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(the same one you use to access to the </a:t>
            </a:r>
            <a:r>
              <a:rPr lang="en-US" dirty="0" err="1">
                <a:latin typeface="+mn-lt"/>
              </a:rPr>
              <a:t>MónUB</a:t>
            </a:r>
            <a:r>
              <a:rPr lang="en-US" dirty="0">
                <a:latin typeface="+mn-lt"/>
              </a:rPr>
              <a:t> Intranet or to the Campus Virtual</a:t>
            </a:r>
            <a:endParaRPr lang="en-US" b="1" dirty="0" smtClean="0">
              <a:latin typeface="+mn-lt"/>
            </a:endParaRPr>
          </a:p>
          <a:p>
            <a:pPr algn="just"/>
            <a:r>
              <a:rPr lang="en-US" b="1" dirty="0" smtClean="0">
                <a:latin typeface="+mn-lt"/>
              </a:rPr>
              <a:t>*</a:t>
            </a:r>
            <a:r>
              <a:rPr lang="en-US" b="1" dirty="0">
                <a:latin typeface="+mn-lt"/>
              </a:rPr>
              <a:t/>
            </a:r>
            <a:br>
              <a:rPr lang="en-US" b="1" dirty="0">
                <a:latin typeface="+mn-lt"/>
              </a:rPr>
            </a:br>
            <a:r>
              <a:rPr lang="en-US" dirty="0" smtClean="0">
                <a:latin typeface="+mn-lt"/>
              </a:rPr>
              <a:t>-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  <a:p>
            <a:pPr algn="just"/>
            <a:endParaRPr lang="ca-ES" dirty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92" y="4089226"/>
            <a:ext cx="45624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899592" y="1484784"/>
            <a:ext cx="6984776" cy="18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</p:txBody>
      </p:sp>
      <p:sp>
        <p:nvSpPr>
          <p:cNvPr id="2" name="CuadroTexto 1"/>
          <p:cNvSpPr txBox="1"/>
          <p:nvPr/>
        </p:nvSpPr>
        <p:spPr>
          <a:xfrm rot="10800000" flipH="1" flipV="1">
            <a:off x="235873" y="1411612"/>
            <a:ext cx="831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35843"/>
            <a:ext cx="8001000" cy="606425"/>
          </a:xfrm>
        </p:spPr>
        <p:txBody>
          <a:bodyPr/>
          <a:lstStyle/>
          <a:p>
            <a:r>
              <a:rPr lang="en-US" sz="3400" b="1" dirty="0" smtClean="0">
                <a:solidFill>
                  <a:srgbClr val="3333CC"/>
                </a:solidFill>
              </a:rPr>
              <a:t>Open sessions computers </a:t>
            </a:r>
            <a:br>
              <a:rPr lang="en-US" sz="3400" b="1" dirty="0" smtClean="0">
                <a:solidFill>
                  <a:srgbClr val="3333CC"/>
                </a:solidFill>
              </a:rPr>
            </a:br>
            <a:r>
              <a:rPr lang="en-US" sz="3400" b="1" dirty="0" smtClean="0">
                <a:solidFill>
                  <a:srgbClr val="3333CC"/>
                </a:solidFill>
              </a:rPr>
              <a:t>(library or computer rooms) </a:t>
            </a:r>
            <a:endParaRPr lang="en-GB" sz="3400" b="1" dirty="0" smtClean="0">
              <a:solidFill>
                <a:srgbClr val="3333CC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01312" y="1484784"/>
            <a:ext cx="78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+mj-lt"/>
              </a:rPr>
              <a:t>You can access </a:t>
            </a:r>
            <a:r>
              <a:rPr lang="en-US" dirty="0" smtClean="0">
                <a:latin typeface="+mj-lt"/>
              </a:rPr>
              <a:t>to the UB computers </a:t>
            </a:r>
            <a:endParaRPr lang="en-US" b="1" dirty="0" smtClean="0">
              <a:latin typeface="+mj-lt"/>
            </a:endParaRPr>
          </a:p>
          <a:p>
            <a:pPr algn="just"/>
            <a:endParaRPr lang="en-US" b="1" dirty="0">
              <a:latin typeface="+mj-lt"/>
            </a:endParaRPr>
          </a:p>
          <a:p>
            <a:pPr algn="just"/>
            <a:r>
              <a:rPr lang="en-US" b="1" dirty="0" err="1" smtClean="0">
                <a:latin typeface="+mj-lt"/>
              </a:rPr>
              <a:t>Identificador</a:t>
            </a:r>
            <a:r>
              <a:rPr lang="en-US" b="1" dirty="0" smtClean="0">
                <a:latin typeface="+mj-lt"/>
              </a:rPr>
              <a:t>: first part of your </a:t>
            </a:r>
            <a:r>
              <a:rPr lang="en-US" b="1" dirty="0">
                <a:latin typeface="+mj-lt"/>
              </a:rPr>
              <a:t>UB e-mail address </a:t>
            </a:r>
            <a:r>
              <a:rPr lang="en-US" b="1" dirty="0" smtClean="0">
                <a:latin typeface="+mj-lt"/>
              </a:rPr>
              <a:t>+.</a:t>
            </a:r>
            <a:r>
              <a:rPr lang="en-US" b="1" dirty="0" err="1" smtClean="0">
                <a:latin typeface="+mj-lt"/>
              </a:rPr>
              <a:t>alumnes</a:t>
            </a:r>
            <a:r>
              <a:rPr lang="en-US" b="1" dirty="0" smtClean="0">
                <a:latin typeface="+mj-lt"/>
              </a:rPr>
              <a:t> </a:t>
            </a:r>
            <a:endParaRPr lang="en-US" b="1" dirty="0">
              <a:latin typeface="+mj-lt"/>
            </a:endParaRPr>
          </a:p>
          <a:p>
            <a:pPr algn="just"/>
            <a:r>
              <a:rPr lang="en-US" dirty="0">
                <a:latin typeface="+mj-lt"/>
              </a:rPr>
              <a:t>(for example: </a:t>
            </a:r>
            <a:r>
              <a:rPr lang="en-US" dirty="0" smtClean="0">
                <a:latin typeface="+mj-lt"/>
                <a:hlinkClick r:id="rId2"/>
              </a:rPr>
              <a:t>jherg007@alumnes.ub.edu</a:t>
            </a:r>
            <a:endParaRPr lang="en-US" dirty="0" smtClean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jherg007.alumnes)</a:t>
            </a:r>
            <a:endParaRPr lang="en-US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US" b="1" dirty="0" smtClean="0">
                <a:latin typeface="+mj-lt"/>
              </a:rPr>
              <a:t>Password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(the same one you use to access to the </a:t>
            </a:r>
            <a:r>
              <a:rPr lang="en-US" dirty="0" err="1">
                <a:latin typeface="+mj-lt"/>
              </a:rPr>
              <a:t>MónUB</a:t>
            </a:r>
            <a:r>
              <a:rPr lang="en-US" dirty="0">
                <a:latin typeface="+mj-lt"/>
              </a:rPr>
              <a:t> Intranet or to the Campus Virtual</a:t>
            </a:r>
            <a:endParaRPr lang="en-US" b="1" dirty="0" smtClean="0">
              <a:latin typeface="+mj-lt"/>
            </a:endParaRPr>
          </a:p>
          <a:p>
            <a:pPr algn="just"/>
            <a:r>
              <a:rPr lang="en-US" b="1" dirty="0" smtClean="0">
                <a:latin typeface="+mj-lt"/>
              </a:rPr>
              <a:t>*</a:t>
            </a:r>
            <a:r>
              <a:rPr lang="en-US" b="1" dirty="0">
                <a:latin typeface="+mj-lt"/>
              </a:rPr>
              <a:t/>
            </a:r>
            <a:br>
              <a:rPr lang="en-US" b="1" dirty="0">
                <a:latin typeface="+mj-lt"/>
              </a:rPr>
            </a:br>
            <a:r>
              <a:rPr lang="en-US" dirty="0" smtClean="0">
                <a:latin typeface="+mj-lt"/>
              </a:rPr>
              <a:t>-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algn="just"/>
            <a:endParaRPr lang="ca-ES" dirty="0">
              <a:latin typeface="+mj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12" y="4051126"/>
            <a:ext cx="433387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80753" y="1196752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  <a:buNone/>
            </a:pPr>
            <a:r>
              <a:rPr lang="ca-ES" sz="1800" b="1" dirty="0" err="1" smtClean="0"/>
              <a:t>Teaching</a:t>
            </a:r>
            <a:r>
              <a:rPr lang="ca-ES" sz="1800" b="1" dirty="0" smtClean="0"/>
              <a:t> </a:t>
            </a:r>
            <a:r>
              <a:rPr lang="ca-ES" sz="1800" b="1" dirty="0" err="1" smtClean="0"/>
              <a:t>during</a:t>
            </a:r>
            <a:r>
              <a:rPr lang="ca-ES" sz="1800" b="1" dirty="0" smtClean="0"/>
              <a:t> </a:t>
            </a:r>
            <a:r>
              <a:rPr lang="ca-ES" sz="1800" b="1" dirty="0" err="1" smtClean="0"/>
              <a:t>the</a:t>
            </a:r>
            <a:r>
              <a:rPr lang="ca-ES" sz="1800" b="1" dirty="0" smtClean="0"/>
              <a:t> 1st </a:t>
            </a:r>
            <a:r>
              <a:rPr lang="ca-ES" sz="1800" b="1" dirty="0" err="1" smtClean="0"/>
              <a:t>semester</a:t>
            </a:r>
            <a:r>
              <a:rPr lang="ca-ES" sz="1800" b="1" dirty="0" smtClean="0"/>
              <a:t> (Graus): </a:t>
            </a:r>
            <a:r>
              <a:rPr lang="ca-ES" sz="1800" dirty="0" smtClean="0"/>
              <a:t>12</a:t>
            </a:r>
            <a:r>
              <a:rPr lang="ca-ES" sz="1800" baseline="30000" dirty="0" smtClean="0"/>
              <a:t>th</a:t>
            </a:r>
            <a:r>
              <a:rPr lang="ca-ES" sz="1800" dirty="0" smtClean="0"/>
              <a:t> </a:t>
            </a:r>
            <a:r>
              <a:rPr lang="ca-ES" sz="1800" dirty="0" err="1" smtClean="0"/>
              <a:t>September</a:t>
            </a:r>
            <a:r>
              <a:rPr lang="ca-ES" sz="1800" dirty="0" smtClean="0"/>
              <a:t>- 22</a:t>
            </a:r>
            <a:r>
              <a:rPr lang="ca-ES" sz="1800" baseline="30000" dirty="0" smtClean="0"/>
              <a:t>nd</a:t>
            </a:r>
            <a:r>
              <a:rPr lang="ca-ES" sz="1800" dirty="0" smtClean="0"/>
              <a:t> </a:t>
            </a:r>
            <a:r>
              <a:rPr lang="ca-ES" sz="1800" dirty="0" err="1" smtClean="0"/>
              <a:t>December</a:t>
            </a:r>
            <a:r>
              <a:rPr lang="ca-ES" sz="1800" dirty="0" smtClean="0"/>
              <a:t> 2022 </a:t>
            </a:r>
            <a:r>
              <a:rPr lang="ca-ES" sz="1800" dirty="0" err="1" smtClean="0"/>
              <a:t>and</a:t>
            </a:r>
            <a:r>
              <a:rPr lang="ca-ES" sz="1800" dirty="0" smtClean="0"/>
              <a:t> </a:t>
            </a:r>
            <a:r>
              <a:rPr lang="ca-ES" sz="1800" dirty="0"/>
              <a:t>9</a:t>
            </a:r>
            <a:r>
              <a:rPr lang="ca-ES" sz="1800" baseline="30000" dirty="0" smtClean="0"/>
              <a:t>th</a:t>
            </a:r>
            <a:r>
              <a:rPr lang="ca-ES" sz="1800" dirty="0" smtClean="0"/>
              <a:t> to 13</a:t>
            </a:r>
            <a:r>
              <a:rPr lang="ca-ES" sz="1800" baseline="30000" dirty="0" smtClean="0"/>
              <a:t>th</a:t>
            </a:r>
            <a:r>
              <a:rPr lang="ca-ES" sz="1800" dirty="0" smtClean="0"/>
              <a:t> </a:t>
            </a:r>
            <a:r>
              <a:rPr lang="ca-ES" sz="1800" dirty="0" err="1" smtClean="0"/>
              <a:t>January</a:t>
            </a:r>
            <a:r>
              <a:rPr lang="ca-ES" sz="1800" dirty="0" smtClean="0"/>
              <a:t> 2023</a:t>
            </a:r>
          </a:p>
          <a:p>
            <a:pPr>
              <a:spcBef>
                <a:spcPts val="0"/>
              </a:spcBef>
              <a:buNone/>
            </a:pPr>
            <a:r>
              <a:rPr lang="en-US" sz="1800" b="1" dirty="0"/>
              <a:t>Exams 1</a:t>
            </a:r>
            <a:r>
              <a:rPr lang="en-US" sz="1800" b="1" baseline="30000" dirty="0"/>
              <a:t>st</a:t>
            </a:r>
            <a:r>
              <a:rPr lang="en-US" sz="1800" b="1" dirty="0"/>
              <a:t> semester : </a:t>
            </a:r>
            <a:r>
              <a:rPr lang="en-US" sz="1800" dirty="0"/>
              <a:t> </a:t>
            </a:r>
            <a:r>
              <a:rPr lang="en-US" sz="1800" b="1" dirty="0"/>
              <a:t> 17</a:t>
            </a:r>
            <a:r>
              <a:rPr lang="en-US" sz="1800" b="1" baseline="30000" dirty="0"/>
              <a:t>th</a:t>
            </a:r>
            <a:r>
              <a:rPr lang="en-US" sz="1800" b="1" dirty="0"/>
              <a:t>  January to 6</a:t>
            </a:r>
            <a:r>
              <a:rPr lang="en-US" sz="1800" b="1" baseline="30000" dirty="0"/>
              <a:t>th</a:t>
            </a:r>
            <a:r>
              <a:rPr lang="en-US" sz="1800" b="1" dirty="0"/>
              <a:t> February 2022</a:t>
            </a:r>
            <a:r>
              <a:rPr lang="ca-ES" sz="1800" dirty="0"/>
              <a:t> </a:t>
            </a:r>
          </a:p>
          <a:p>
            <a:pPr>
              <a:spcBef>
                <a:spcPts val="1200"/>
              </a:spcBef>
              <a:buNone/>
            </a:pPr>
            <a:r>
              <a:rPr lang="ca-ES" sz="1800" b="1" dirty="0" smtClean="0"/>
              <a:t>26</a:t>
            </a:r>
            <a:r>
              <a:rPr lang="en-US" sz="1800" b="1" baseline="30000" dirty="0" err="1" smtClean="0"/>
              <a:t>th</a:t>
            </a:r>
            <a:r>
              <a:rPr lang="en-US" sz="1800" b="1" baseline="30000" dirty="0" smtClean="0"/>
              <a:t> </a:t>
            </a:r>
            <a:r>
              <a:rPr lang="en-US" sz="1800" b="1" dirty="0" smtClean="0"/>
              <a:t> September 2022  “La Mercè” Barcelona’s Festival </a:t>
            </a:r>
          </a:p>
          <a:p>
            <a:pPr>
              <a:buNone/>
            </a:pPr>
            <a:r>
              <a:rPr lang="en-US" sz="1800" b="1" dirty="0" smtClean="0"/>
              <a:t>12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October 2022 1 “</a:t>
            </a:r>
            <a:r>
              <a:rPr lang="en-US" sz="1800" b="1" dirty="0" err="1" smtClean="0"/>
              <a:t>Hispanity</a:t>
            </a:r>
            <a:r>
              <a:rPr lang="en-US" sz="1800" b="1" dirty="0" smtClean="0"/>
              <a:t> day”</a:t>
            </a:r>
          </a:p>
          <a:p>
            <a:pPr>
              <a:buNone/>
            </a:pPr>
            <a:r>
              <a:rPr lang="en-US" sz="1800" b="1" dirty="0" smtClean="0"/>
              <a:t>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November 2022 (Tuesday) (bridge 31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October Monday) </a:t>
            </a:r>
          </a:p>
          <a:p>
            <a:pPr>
              <a:buNone/>
            </a:pPr>
            <a:r>
              <a:rPr lang="en-US" sz="1800" b="1" dirty="0" smtClean="0"/>
              <a:t>6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 December 2022 (Tuesday)   “Immaculate”  </a:t>
            </a:r>
          </a:p>
          <a:p>
            <a:pPr>
              <a:buNone/>
            </a:pPr>
            <a:r>
              <a:rPr lang="en-US" sz="1800" b="1" dirty="0" smtClean="0"/>
              <a:t>8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December 2022 (Thursday) “Constitution day</a:t>
            </a:r>
            <a:r>
              <a:rPr lang="en-US" sz="1800" b="1" dirty="0"/>
              <a:t>” (bridge 9</a:t>
            </a:r>
            <a:r>
              <a:rPr lang="en-US" sz="1800" b="1" baseline="30000" dirty="0"/>
              <a:t>th</a:t>
            </a:r>
            <a:r>
              <a:rPr lang="en-US" sz="1800" b="1" dirty="0"/>
              <a:t> December </a:t>
            </a:r>
            <a:r>
              <a:rPr lang="en-US" sz="1800" b="1" dirty="0" smtClean="0"/>
              <a:t>2022 Friday)</a:t>
            </a:r>
            <a:endParaRPr lang="en-US" sz="1800" b="1" dirty="0"/>
          </a:p>
          <a:p>
            <a:pPr>
              <a:buNone/>
            </a:pPr>
            <a:r>
              <a:rPr lang="en-US" sz="1800" b="1" dirty="0" smtClean="0"/>
              <a:t>23</a:t>
            </a:r>
            <a:r>
              <a:rPr lang="en-US" sz="1800" baseline="30000" dirty="0" smtClean="0"/>
              <a:t>rd</a:t>
            </a:r>
            <a:r>
              <a:rPr lang="en-US" sz="1800" b="1" dirty="0" smtClean="0"/>
              <a:t> December 2022 - 8</a:t>
            </a:r>
            <a:r>
              <a:rPr lang="en-US" sz="1800" baseline="30000" dirty="0" smtClean="0"/>
              <a:t>th</a:t>
            </a:r>
            <a:r>
              <a:rPr lang="en-US" sz="1800" b="1" dirty="0" smtClean="0"/>
              <a:t> January 2023</a:t>
            </a:r>
            <a:r>
              <a:rPr lang="en-US" sz="1800" dirty="0" smtClean="0"/>
              <a:t> Christmas vacation</a:t>
            </a:r>
          </a:p>
          <a:p>
            <a:pPr>
              <a:spcBef>
                <a:spcPts val="1200"/>
              </a:spcBef>
              <a:buNone/>
            </a:pPr>
            <a:endParaRPr lang="ca-ES" sz="1800" b="1" dirty="0" smtClean="0"/>
          </a:p>
          <a:p>
            <a:pPr>
              <a:buNone/>
            </a:pPr>
            <a:r>
              <a:rPr lang="en-US" sz="1800" b="1" dirty="0" smtClean="0"/>
              <a:t> </a:t>
            </a:r>
            <a:r>
              <a:rPr lang="ca-ES" sz="1800" dirty="0" smtClean="0"/>
              <a:t> </a:t>
            </a:r>
            <a:endParaRPr lang="ca-ES" sz="1800" dirty="0"/>
          </a:p>
          <a:p>
            <a:pPr>
              <a:buNone/>
            </a:pPr>
            <a:endParaRPr lang="en-US" sz="1800" dirty="0" smtClean="0"/>
          </a:p>
          <a:p>
            <a:endParaRPr lang="ca-ES" sz="18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0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GB" sz="3400" b="1" noProof="0" dirty="0" smtClean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Calendar (Holidays)</a:t>
            </a:r>
            <a:r>
              <a:rPr kumimoji="0" lang="en-GB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3400" b="1" i="0" u="none" strike="noStrike" kern="120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32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91592" y="980728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  <a:buNone/>
            </a:pPr>
            <a:endParaRPr lang="ca-ES" sz="1800" b="1" dirty="0" smtClean="0"/>
          </a:p>
          <a:p>
            <a:pPr>
              <a:spcBef>
                <a:spcPts val="1200"/>
              </a:spcBef>
              <a:buNone/>
            </a:pPr>
            <a:r>
              <a:rPr lang="ca-ES" sz="1800" b="1" dirty="0" err="1" smtClean="0"/>
              <a:t>Teaching</a:t>
            </a:r>
            <a:r>
              <a:rPr lang="ca-ES" sz="1800" b="1" dirty="0" smtClean="0"/>
              <a:t> </a:t>
            </a:r>
            <a:r>
              <a:rPr lang="ca-ES" sz="1800" b="1" dirty="0" err="1"/>
              <a:t>during</a:t>
            </a:r>
            <a:r>
              <a:rPr lang="ca-ES" sz="1800" b="1" dirty="0"/>
              <a:t> </a:t>
            </a:r>
            <a:r>
              <a:rPr lang="ca-ES" sz="1800" b="1" dirty="0" err="1"/>
              <a:t>the</a:t>
            </a:r>
            <a:r>
              <a:rPr lang="ca-ES" sz="1800" b="1" dirty="0"/>
              <a:t> </a:t>
            </a:r>
            <a:r>
              <a:rPr lang="ca-ES" sz="1800" b="1" dirty="0" smtClean="0"/>
              <a:t>2nd </a:t>
            </a:r>
            <a:r>
              <a:rPr lang="ca-ES" sz="1800" b="1" dirty="0" err="1" smtClean="0"/>
              <a:t>semester</a:t>
            </a:r>
            <a:r>
              <a:rPr lang="ca-ES" sz="1800" b="1" dirty="0" smtClean="0"/>
              <a:t> </a:t>
            </a:r>
            <a:r>
              <a:rPr lang="ca-ES" sz="1800" b="1" dirty="0"/>
              <a:t>(Graus): </a:t>
            </a:r>
            <a:r>
              <a:rPr lang="ca-ES" sz="1800" dirty="0" smtClean="0"/>
              <a:t>13</a:t>
            </a:r>
            <a:r>
              <a:rPr lang="ca-ES" sz="1800" b="1" baseline="30000" dirty="0" smtClean="0"/>
              <a:t>th</a:t>
            </a:r>
            <a:r>
              <a:rPr lang="ca-ES" sz="1800" dirty="0" smtClean="0"/>
              <a:t> </a:t>
            </a:r>
            <a:r>
              <a:rPr lang="ca-ES" sz="1800" dirty="0" err="1" smtClean="0"/>
              <a:t>February</a:t>
            </a:r>
            <a:r>
              <a:rPr lang="ca-ES" sz="1800" dirty="0" smtClean="0"/>
              <a:t>- 31st March </a:t>
            </a:r>
            <a:r>
              <a:rPr lang="ca-ES" sz="1800" dirty="0" err="1" smtClean="0"/>
              <a:t>and</a:t>
            </a:r>
            <a:r>
              <a:rPr lang="ca-ES" sz="1800" dirty="0" smtClean="0"/>
              <a:t> 11</a:t>
            </a:r>
            <a:r>
              <a:rPr lang="ca-ES" sz="1800" b="1" baseline="30000" dirty="0" smtClean="0"/>
              <a:t>th</a:t>
            </a:r>
            <a:r>
              <a:rPr lang="ca-ES" sz="1800" dirty="0" smtClean="0"/>
              <a:t> April-26</a:t>
            </a:r>
            <a:r>
              <a:rPr lang="ca-ES" sz="1800" b="1" baseline="30000" dirty="0" smtClean="0"/>
              <a:t>th</a:t>
            </a:r>
            <a:r>
              <a:rPr lang="ca-ES" sz="1800" dirty="0" smtClean="0"/>
              <a:t> May 2023  </a:t>
            </a:r>
          </a:p>
          <a:p>
            <a:pPr>
              <a:spcBef>
                <a:spcPts val="0"/>
              </a:spcBef>
              <a:buNone/>
            </a:pPr>
            <a:r>
              <a:rPr lang="en-US" sz="1800" b="1" dirty="0"/>
              <a:t>Exams 2</a:t>
            </a:r>
            <a:r>
              <a:rPr lang="en-US" sz="1800" b="1" baseline="30000" dirty="0"/>
              <a:t>nd</a:t>
            </a:r>
            <a:r>
              <a:rPr lang="en-US" sz="1800" b="1" dirty="0"/>
              <a:t> semester : </a:t>
            </a:r>
            <a:r>
              <a:rPr lang="en-US" sz="1800" dirty="0"/>
              <a:t> </a:t>
            </a:r>
            <a:r>
              <a:rPr lang="en-US" sz="1800" b="1" dirty="0"/>
              <a:t> 30</a:t>
            </a:r>
            <a:r>
              <a:rPr lang="en-US" sz="1800" b="1" baseline="30000" dirty="0"/>
              <a:t>th</a:t>
            </a:r>
            <a:r>
              <a:rPr lang="en-US" sz="1800" b="1" dirty="0"/>
              <a:t> May -  </a:t>
            </a:r>
            <a:r>
              <a:rPr lang="en-US" sz="1800" b="1" dirty="0" smtClean="0"/>
              <a:t>16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</a:t>
            </a:r>
            <a:r>
              <a:rPr lang="en-US" sz="1800" b="1" dirty="0"/>
              <a:t>June </a:t>
            </a:r>
            <a:r>
              <a:rPr lang="en-US" sz="1800" b="1" dirty="0" smtClean="0"/>
              <a:t>2023</a:t>
            </a:r>
            <a:endParaRPr lang="en-US" sz="1800" b="1" dirty="0"/>
          </a:p>
          <a:p>
            <a:pPr>
              <a:buNone/>
            </a:pPr>
            <a:r>
              <a:rPr lang="en-US" sz="1800" b="1" dirty="0" smtClean="0"/>
              <a:t>1</a:t>
            </a:r>
            <a:r>
              <a:rPr lang="en-US" sz="1800" b="1" baseline="30000" dirty="0" smtClean="0"/>
              <a:t>st </a:t>
            </a:r>
            <a:r>
              <a:rPr lang="en-US" sz="1800" b="1" dirty="0" smtClean="0"/>
              <a:t> April  – 10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April  2022</a:t>
            </a:r>
            <a:r>
              <a:rPr lang="en-US" sz="1800" dirty="0" smtClean="0"/>
              <a:t> </a:t>
            </a:r>
            <a:r>
              <a:rPr lang="en-US" sz="1800" b="1" dirty="0"/>
              <a:t>Easter vacation </a:t>
            </a:r>
          </a:p>
          <a:p>
            <a:pPr>
              <a:buNone/>
            </a:pPr>
            <a:r>
              <a:rPr lang="ca-ES" sz="1800" b="1" dirty="0" smtClean="0"/>
              <a:t>23</a:t>
            </a:r>
            <a:r>
              <a:rPr lang="ca-ES" sz="1800" b="1" baseline="30000" dirty="0"/>
              <a:t>rd</a:t>
            </a:r>
            <a:r>
              <a:rPr lang="ca-ES" sz="1800" b="1" dirty="0" smtClean="0"/>
              <a:t> </a:t>
            </a:r>
            <a:r>
              <a:rPr lang="ca-ES" sz="1800" b="1" dirty="0" err="1" smtClean="0"/>
              <a:t>April</a:t>
            </a:r>
            <a:r>
              <a:rPr lang="ca-ES" sz="1800" b="1" dirty="0" smtClean="0"/>
              <a:t> 2023: Sant Jordi</a:t>
            </a:r>
            <a:r>
              <a:rPr lang="ca-ES" sz="1800" dirty="0" smtClean="0"/>
              <a:t> – </a:t>
            </a:r>
            <a:r>
              <a:rPr lang="ca-ES" sz="1800" dirty="0" err="1" smtClean="0"/>
              <a:t>Institutional</a:t>
            </a:r>
            <a:r>
              <a:rPr lang="ca-ES" sz="1800" dirty="0" smtClean="0"/>
              <a:t> </a:t>
            </a:r>
            <a:r>
              <a:rPr lang="ca-ES" sz="1800" dirty="0" err="1" smtClean="0"/>
              <a:t>Holliday</a:t>
            </a:r>
            <a:r>
              <a:rPr lang="ca-ES" sz="1800" dirty="0" smtClean="0"/>
              <a:t> </a:t>
            </a:r>
            <a:r>
              <a:rPr lang="ca-ES" sz="1800" dirty="0" err="1" smtClean="0"/>
              <a:t>at</a:t>
            </a:r>
            <a:r>
              <a:rPr lang="ca-ES" sz="1800" dirty="0" smtClean="0"/>
              <a:t> UB </a:t>
            </a:r>
            <a:r>
              <a:rPr lang="en-US" sz="1800" dirty="0"/>
              <a:t>(only </a:t>
            </a:r>
            <a:r>
              <a:rPr lang="en-US" sz="1800" dirty="0" err="1"/>
              <a:t>practicals</a:t>
            </a:r>
            <a:r>
              <a:rPr lang="en-US" sz="1800" dirty="0"/>
              <a:t>, no lectures) </a:t>
            </a:r>
            <a:endParaRPr lang="ca-ES" sz="1800" dirty="0" smtClean="0"/>
          </a:p>
          <a:p>
            <a:pPr>
              <a:buNone/>
            </a:pPr>
            <a:r>
              <a:rPr lang="en-US" sz="1800" b="1" dirty="0" smtClean="0"/>
              <a:t>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May 2023</a:t>
            </a:r>
          </a:p>
          <a:p>
            <a:pPr>
              <a:buNone/>
            </a:pPr>
            <a:r>
              <a:rPr lang="en-US" sz="1800" b="1" dirty="0" smtClean="0"/>
              <a:t>5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June 2023  </a:t>
            </a:r>
            <a:r>
              <a:rPr lang="en-US" sz="1800" dirty="0" smtClean="0"/>
              <a:t> </a:t>
            </a:r>
            <a:r>
              <a:rPr lang="en-US" sz="1800" b="1" dirty="0" err="1" smtClean="0"/>
              <a:t>Segona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Pasqua</a:t>
            </a:r>
            <a:r>
              <a:rPr lang="en-US" sz="1800" b="1" dirty="0" smtClean="0"/>
              <a:t> </a:t>
            </a:r>
            <a:r>
              <a:rPr lang="en-US" sz="1800" dirty="0" smtClean="0"/>
              <a:t> </a:t>
            </a:r>
          </a:p>
          <a:p>
            <a:pPr>
              <a:buNone/>
            </a:pPr>
            <a:r>
              <a:rPr lang="en-US" sz="1800" b="1" dirty="0" smtClean="0"/>
              <a:t> </a:t>
            </a:r>
          </a:p>
          <a:p>
            <a:pPr>
              <a:buNone/>
            </a:pPr>
            <a:r>
              <a:rPr lang="en-US" sz="1800" b="1" dirty="0" smtClean="0"/>
              <a:t> </a:t>
            </a:r>
            <a:r>
              <a:rPr lang="ca-ES" sz="1800" dirty="0" smtClean="0"/>
              <a:t> </a:t>
            </a:r>
            <a:endParaRPr lang="ca-ES" sz="1800" dirty="0"/>
          </a:p>
          <a:p>
            <a:pPr>
              <a:buNone/>
            </a:pPr>
            <a:endParaRPr lang="en-US" sz="1800" dirty="0" smtClean="0"/>
          </a:p>
          <a:p>
            <a:endParaRPr lang="ca-ES" sz="18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91592" y="491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GB" sz="3400" b="1" noProof="0" dirty="0" smtClean="0">
                <a:solidFill>
                  <a:srgbClr val="3333CC"/>
                </a:solidFill>
                <a:latin typeface="+mj-lt"/>
                <a:ea typeface="+mj-ea"/>
                <a:cs typeface="+mj-cs"/>
              </a:rPr>
              <a:t>Calendar (Holidays)</a:t>
            </a:r>
            <a:r>
              <a:rPr kumimoji="0" lang="en-GB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3400" b="1" i="0" u="none" strike="noStrike" kern="120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514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400" dirty="0" smtClean="0">
                <a:solidFill>
                  <a:schemeClr val="accent2"/>
                </a:solidFill>
              </a:rPr>
              <a:t/>
            </a:r>
            <a:br>
              <a:rPr lang="en-GB" sz="3400" dirty="0" smtClean="0">
                <a:solidFill>
                  <a:schemeClr val="accent2"/>
                </a:solidFill>
              </a:rPr>
            </a:br>
            <a:r>
              <a:rPr lang="en-GB" sz="3400" b="1" dirty="0" smtClean="0">
                <a:solidFill>
                  <a:srgbClr val="3333CC"/>
                </a:solidFill>
              </a:rPr>
              <a:t>Cancellation</a:t>
            </a:r>
            <a:br>
              <a:rPr lang="en-GB" sz="3400" b="1" dirty="0" smtClean="0">
                <a:solidFill>
                  <a:srgbClr val="3333CC"/>
                </a:solidFill>
              </a:rPr>
            </a:br>
            <a:endParaRPr lang="en-GB" sz="3400" b="1" dirty="0" smtClean="0">
              <a:solidFill>
                <a:srgbClr val="3333CC"/>
              </a:solidFill>
            </a:endParaRPr>
          </a:p>
        </p:txBody>
      </p:sp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0" indent="-571500" eaLnBrk="1" hangingPunct="1">
              <a:buFont typeface="Wingdings" pitchFamily="2" charset="2"/>
              <a:buNone/>
            </a:pPr>
            <a:r>
              <a:rPr lang="en-GB" sz="2400" smtClean="0"/>
              <a:t>If you decide to cancel your Erasmus programme prior to the end of the course,</a:t>
            </a:r>
          </a:p>
          <a:p>
            <a:pPr marL="571500" indent="-571500" eaLnBrk="1" hangingPunct="1">
              <a:buFont typeface="Wingdings" pitchFamily="2" charset="2"/>
              <a:buNone/>
            </a:pPr>
            <a:endParaRPr lang="en-GB" sz="2400" smtClean="0"/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GB" sz="2400" smtClean="0"/>
              <a:t>You must inform us of your cancellation by writing.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3333CC"/>
                </a:solidFill>
              </a:rPr>
              <a:t>Farewell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0" indent="-571500" eaLnBrk="1" hangingPunct="1">
              <a:buFont typeface="Wingdings" pitchFamily="2" charset="2"/>
              <a:buNone/>
            </a:pPr>
            <a:r>
              <a:rPr lang="en-GB" sz="2400" dirty="0" smtClean="0"/>
              <a:t>At the end of the course, please visit our office to say goodbye.</a:t>
            </a:r>
          </a:p>
          <a:p>
            <a:pPr marL="571500" indent="-571500" eaLnBrk="1" hangingPunct="1">
              <a:buFont typeface="Wingdings" pitchFamily="2" charset="2"/>
              <a:buNone/>
            </a:pPr>
            <a:endParaRPr lang="en-GB" sz="2400" dirty="0" smtClean="0"/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GB" sz="2400" dirty="0" smtClean="0"/>
              <a:t>We need to register your departure date and fill your </a:t>
            </a:r>
            <a:r>
              <a:rPr lang="en-GB" sz="2400" b="1" dirty="0" smtClean="0"/>
              <a:t>certificate of attendance</a:t>
            </a:r>
            <a:r>
              <a:rPr lang="en-GB" sz="2400" dirty="0" smtClean="0"/>
              <a:t>.</a:t>
            </a:r>
          </a:p>
          <a:p>
            <a:pPr marL="571500" indent="-571500" eaLnBrk="1" hangingPunct="1">
              <a:buFont typeface="Wingdings" pitchFamily="2" charset="2"/>
              <a:buNone/>
            </a:pPr>
            <a:endParaRPr lang="en-GB" sz="2400" dirty="0" smtClean="0"/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GB" sz="2400" dirty="0" smtClean="0"/>
              <a:t>We will send the </a:t>
            </a:r>
            <a:r>
              <a:rPr lang="en-GB" sz="2400" b="1" dirty="0" smtClean="0"/>
              <a:t>Transcript of Records </a:t>
            </a:r>
            <a:r>
              <a:rPr lang="en-GB" sz="2400" dirty="0" smtClean="0"/>
              <a:t>by e-mail and post mail to your home university and to you.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2"/>
          <p:cNvSpPr>
            <a:spLocks noChangeArrowheads="1"/>
          </p:cNvSpPr>
          <p:nvPr/>
        </p:nvSpPr>
        <p:spPr bwMode="auto">
          <a:xfrm>
            <a:off x="2484438" y="2349500"/>
            <a:ext cx="30697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4800" b="1" dirty="0" smtClean="0">
                <a:solidFill>
                  <a:srgbClr val="3333CC"/>
                </a:solidFill>
                <a:latin typeface="+mj-lt"/>
              </a:rPr>
              <a:t>Thanks !!!! </a:t>
            </a:r>
            <a:endParaRPr lang="en-GB" sz="480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29325"/>
            <a:ext cx="2743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29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507" t="18923" r="5399" b="9375"/>
          <a:stretch/>
        </p:blipFill>
        <p:spPr>
          <a:xfrm>
            <a:off x="145430" y="3212976"/>
            <a:ext cx="8826500" cy="39494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-1074" t="12848" r="4418" b="16840"/>
          <a:stretch/>
        </p:blipFill>
        <p:spPr>
          <a:xfrm>
            <a:off x="406877" y="12932"/>
            <a:ext cx="8303607" cy="339607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496615" y="83365"/>
            <a:ext cx="2250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  <a:hlinkClick r:id="rId4"/>
              </a:rPr>
              <a:t>http://www.ub.edu/ori-bio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  <a:hlinkClick r:id="rId4"/>
              </a:rPr>
              <a:t>/</a:t>
            </a:r>
            <a:endParaRPr kumimoji="0" lang="es-E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483768" y="3409004"/>
            <a:ext cx="2012847" cy="160417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1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838B90-1E88-B14D-84C5-5041F3EBE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University</a:t>
            </a:r>
            <a:r>
              <a:rPr lang="es-ES" dirty="0"/>
              <a:t> of Barcelona (</a:t>
            </a:r>
            <a:r>
              <a:rPr lang="es-ES" dirty="0" err="1"/>
              <a:t>since</a:t>
            </a:r>
            <a:r>
              <a:rPr lang="es-ES" dirty="0"/>
              <a:t> 1450)</a:t>
            </a:r>
          </a:p>
        </p:txBody>
      </p:sp>
      <p:pic>
        <p:nvPicPr>
          <p:cNvPr id="4" name="Picture 160">
            <a:extLst>
              <a:ext uri="{FF2B5EF4-FFF2-40B4-BE49-F238E27FC236}">
                <a16:creationId xmlns:a16="http://schemas.microsoft.com/office/drawing/2014/main" id="{53F3BD54-1C03-2E46-BF9C-60EE67B97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985" b="4504"/>
          <a:stretch/>
        </p:blipFill>
        <p:spPr bwMode="auto">
          <a:xfrm>
            <a:off x="1296924" y="1759788"/>
            <a:ext cx="6548565" cy="2932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F62DB7A-46D9-0443-B1ED-DF8D2595B6B6}"/>
              </a:ext>
            </a:extLst>
          </p:cNvPr>
          <p:cNvSpPr/>
          <p:nvPr/>
        </p:nvSpPr>
        <p:spPr>
          <a:xfrm>
            <a:off x="179352" y="4864343"/>
            <a:ext cx="4392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C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and strongly research-oriented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C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Balances tradition and modernity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C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Comprehensive university: almost any discipline except engineering fields and architecture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CB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best University in Spain according to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international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rankings</a:t>
            </a:r>
          </a:p>
        </p:txBody>
      </p:sp>
      <p:pic>
        <p:nvPicPr>
          <p:cNvPr id="7" name="Picture 163">
            <a:extLst>
              <a:ext uri="{FF2B5EF4-FFF2-40B4-BE49-F238E27FC236}">
                <a16:creationId xmlns:a16="http://schemas.microsoft.com/office/drawing/2014/main" id="{815806EB-F9DB-A349-9EF0-D5832831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0113" y="4234461"/>
            <a:ext cx="4064401" cy="2556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150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7F67C-54B6-E04F-B440-355CE540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Faculties</a:t>
            </a:r>
            <a:r>
              <a:rPr lang="es-ES" dirty="0"/>
              <a:t>, </a:t>
            </a:r>
            <a:r>
              <a:rPr lang="es-ES" dirty="0" err="1"/>
              <a:t>institutes</a:t>
            </a:r>
            <a:r>
              <a:rPr lang="es-ES" dirty="0"/>
              <a:t> and centres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4F1A3E-149E-E14D-A235-FFD4CEA501A1}"/>
              </a:ext>
            </a:extLst>
          </p:cNvPr>
          <p:cNvSpPr txBox="1">
            <a:spLocks noChangeArrowheads="1"/>
          </p:cNvSpPr>
          <p:nvPr/>
        </p:nvSpPr>
        <p:spPr>
          <a:xfrm>
            <a:off x="637972" y="2139512"/>
            <a:ext cx="3450376" cy="2676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faculties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departments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affiliated centres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city campuses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libraries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Pct val="90000"/>
              <a:buFont typeface="Wingdings" pitchFamily="2" charset="2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Pct val="90000"/>
              <a:buFont typeface="Wingdings" pitchFamily="2" charset="2"/>
              <a:buNone/>
              <a:tabLst/>
              <a:defRPr/>
            </a:pPr>
            <a:endParaRPr kumimoji="0" lang="ca-ES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4025" marR="0" lvl="0" indent="-45402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Pct val="90000"/>
              <a:buFontTx/>
              <a:buNone/>
              <a:tabLst/>
              <a:defRPr/>
            </a:pP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2" descr="01157-ED">
            <a:extLst>
              <a:ext uri="{FF2B5EF4-FFF2-40B4-BE49-F238E27FC236}">
                <a16:creationId xmlns:a16="http://schemas.microsoft.com/office/drawing/2014/main" id="{75500833-B239-5E47-9D07-8DB30439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7" y="4789703"/>
            <a:ext cx="2152606" cy="150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B0A410CE-2498-EC43-B298-6846C0FB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75" y="4789703"/>
            <a:ext cx="2147821" cy="150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A9E5CF16-D874-704B-8C9F-0F728722C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35" y="4789703"/>
            <a:ext cx="2152606" cy="150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31F1C32B-09FB-264E-9572-1939FB64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996" y="4790431"/>
            <a:ext cx="2152606" cy="149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9">
            <a:extLst>
              <a:ext uri="{FF2B5EF4-FFF2-40B4-BE49-F238E27FC236}">
                <a16:creationId xmlns:a16="http://schemas.microsoft.com/office/drawing/2014/main" id="{1B145150-14E2-6C45-8E0A-3BFBFD4D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8347" y="2122259"/>
            <a:ext cx="4707260" cy="209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CBA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27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research institutes: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CBA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14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only UB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CBA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10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with UB participation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CBA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3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with other universities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CBA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12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observatories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CBA"/>
              </a:buClr>
              <a:buSzTx/>
              <a:buFontTx/>
              <a:buChar char="•"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4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FCF25-72C9-8347-A249-C60EAF27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UB in </a:t>
            </a:r>
            <a:r>
              <a:rPr lang="es-ES" dirty="0" err="1"/>
              <a:t>numbers</a:t>
            </a:r>
            <a:endParaRPr lang="es-ES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800516E7-6740-C246-8AB7-BBDB227CB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636" y="1774280"/>
            <a:ext cx="3816424" cy="165539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rbel"/>
                <a:ea typeface="ＭＳ Ｐゴシック" pitchFamily="34" charset="-128"/>
                <a:cs typeface="Arial" pitchFamily="34" charset="0"/>
              </a:rPr>
              <a:t>STAFF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5,696</a:t>
            </a:r>
            <a:r>
              <a:rPr kumimoji="0" lang="en-GB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GB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teaching and research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(</a:t>
            </a:r>
            <a:r>
              <a:rPr kumimoji="0" lang="en-GB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250 </a:t>
            </a:r>
            <a:r>
              <a:rPr kumimoji="0" lang="en-GB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international)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2,387 </a:t>
            </a:r>
            <a:r>
              <a:rPr kumimoji="0" lang="en-GB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administrative and </a:t>
            </a:r>
            <a:r>
              <a:rPr kumimoji="0" lang="en-GB" alt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service employees</a:t>
            </a:r>
            <a:endParaRPr kumimoji="0" lang="en-US" alt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7BE1DB-8EB9-2148-9063-12E4A9A6ED3B}"/>
              </a:ext>
            </a:extLst>
          </p:cNvPr>
          <p:cNvSpPr txBox="1"/>
          <p:nvPr/>
        </p:nvSpPr>
        <p:spPr>
          <a:xfrm>
            <a:off x="284164" y="1715721"/>
            <a:ext cx="44318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rbel"/>
                <a:ea typeface="ＭＳ Ｐゴシック" pitchFamily="34" charset="-128"/>
                <a:cs typeface="Arial" pitchFamily="34" charset="0"/>
              </a:rPr>
              <a:t>EDUCATION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es-ES" sz="2000" b="1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73</a:t>
            </a:r>
            <a:r>
              <a:rPr kumimoji="0" lang="en-GB" alt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,926 </a:t>
            </a:r>
            <a:r>
              <a:rPr kumimoji="0" lang="en-GB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students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11,231 </a:t>
            </a:r>
            <a:r>
              <a:rPr kumimoji="0" lang="en-GB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international students   	</a:t>
            </a:r>
          </a:p>
          <a:p>
            <a:pPr lvl="0" defTabSz="449263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	</a:t>
            </a:r>
            <a:r>
              <a:rPr lang="en-US" altLang="es-ES" sz="2000" b="1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41,540</a:t>
            </a:r>
            <a:r>
              <a:rPr lang="en-US" altLang="es-E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bachelor’s degree students</a:t>
            </a:r>
          </a:p>
          <a:p>
            <a:pPr lvl="0" defTabSz="449263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es-ES" sz="2000" b="1" dirty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4,776</a:t>
            </a:r>
            <a:r>
              <a:rPr lang="en-U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 university master’s degree students</a:t>
            </a:r>
          </a:p>
          <a:p>
            <a:pPr lvl="0" defTabSz="449263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es-ES" sz="2000" b="1" dirty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4,816</a:t>
            </a:r>
            <a:r>
              <a:rPr lang="en-U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GB" alt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doctoral </a:t>
            </a:r>
            <a:r>
              <a:rPr kumimoji="0" lang="en-GB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students (</a:t>
            </a:r>
            <a:r>
              <a:rPr kumimoji="0" lang="en-GB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1,464</a:t>
            </a:r>
            <a:r>
              <a:rPr kumimoji="0" lang="en-GB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GB" alt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international)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es-ES" sz="2000" b="1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754</a:t>
            </a:r>
            <a:r>
              <a:rPr kumimoji="0" lang="en-GB" alt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en-GB" alt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doctoral </a:t>
            </a:r>
            <a:r>
              <a:rPr kumimoji="0" lang="en-GB" alt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theses</a:t>
            </a:r>
            <a:r>
              <a:rPr kumimoji="0" lang="en-GB" altLang="es-E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altLang="es-E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read</a:t>
            </a:r>
            <a:endParaRPr kumimoji="0" lang="en-GB" altLang="es-E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pitchFamily="34" charset="-128"/>
              <a:cs typeface="Arial" pitchFamily="34" charset="0"/>
            </a:endParaRPr>
          </a:p>
          <a:p>
            <a:pPr lvl="0" defTabSz="449263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es-ES" sz="2000" b="1" dirty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73</a:t>
            </a:r>
            <a:r>
              <a:rPr lang="en-U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 bachelor’s degrees</a:t>
            </a:r>
          </a:p>
          <a:p>
            <a:pPr lvl="0" defTabSz="449263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es-ES" sz="2000" b="1" dirty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15</a:t>
            </a:r>
            <a:r>
              <a:rPr lang="en-U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 dual study pathways</a:t>
            </a:r>
          </a:p>
          <a:p>
            <a:pPr lvl="0" defTabSz="449263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es-ES" sz="2000" b="1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170</a:t>
            </a:r>
            <a:r>
              <a:rPr lang="en-US" altLang="es-E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university master’s degrees</a:t>
            </a:r>
          </a:p>
          <a:p>
            <a:pPr lvl="0" defTabSz="449263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es-ES" sz="2000" b="1" dirty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46</a:t>
            </a:r>
            <a:r>
              <a:rPr lang="en-US" altLang="es-E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 doctoral </a:t>
            </a:r>
            <a:r>
              <a:rPr lang="en-US" altLang="es-E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programmes</a:t>
            </a:r>
            <a:endParaRPr lang="en-US" altLang="es-ES" sz="20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  <a:p>
            <a:pPr lvl="0" defTabSz="449263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_tradnl" sz="2000" b="1" dirty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22 </a:t>
            </a:r>
            <a:r>
              <a:rPr lang="es-ES_tradn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masters </a:t>
            </a:r>
            <a:r>
              <a:rPr lang="es-ES_tradnl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taught</a:t>
            </a:r>
            <a:r>
              <a:rPr lang="es-ES_tradnl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 in English</a:t>
            </a:r>
          </a:p>
          <a:p>
            <a:pPr lvl="0" defTabSz="449263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&gt; 500 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online/on-site courses</a:t>
            </a:r>
            <a:endParaRPr lang="es-ES_tradnl" sz="20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  <a:p>
            <a:pPr defTabSz="449263" fontAlgn="auto">
              <a:spcBef>
                <a:spcPts val="0"/>
              </a:spcBef>
              <a:spcAft>
                <a:spcPts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rgbClr val="0070C0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750 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postgraduate courses</a:t>
            </a:r>
          </a:p>
          <a:p>
            <a:pPr marL="0" marR="0" lvl="0" indent="0" algn="l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GB" alt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84649D-08B5-E344-84FF-A7F5A4EB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49" y="3488228"/>
            <a:ext cx="4894431" cy="336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64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452979" y="1715500"/>
            <a:ext cx="7992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7463">
              <a:spcBef>
                <a:spcPts val="0"/>
              </a:spcBef>
              <a:buClr>
                <a:srgbClr val="007CBA"/>
              </a:buClr>
            </a:pP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university community by campus and building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8640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dirty="0"/>
          </a:p>
        </p:txBody>
      </p:sp>
      <p:grpSp>
        <p:nvGrpSpPr>
          <p:cNvPr id="68669" name="Group 61"/>
          <p:cNvGrpSpPr>
            <a:grpSpLocks noChangeAspect="1"/>
          </p:cNvGrpSpPr>
          <p:nvPr/>
        </p:nvGrpSpPr>
        <p:grpSpPr bwMode="auto">
          <a:xfrm>
            <a:off x="582298" y="6186488"/>
            <a:ext cx="6958035" cy="671512"/>
            <a:chOff x="0" y="0"/>
            <a:chExt cx="8982" cy="1056"/>
          </a:xfrm>
        </p:grpSpPr>
        <p:sp>
          <p:nvSpPr>
            <p:cNvPr id="68670" name="AutoShape 62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898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68671" name="Rectangle 63"/>
            <p:cNvSpPr>
              <a:spLocks noChangeArrowheads="1"/>
            </p:cNvSpPr>
            <p:nvPr/>
          </p:nvSpPr>
          <p:spPr bwMode="auto">
            <a:xfrm>
              <a:off x="0" y="0"/>
              <a:ext cx="8982" cy="105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68672" name="Rectangle 64"/>
            <p:cNvSpPr>
              <a:spLocks noChangeArrowheads="1"/>
            </p:cNvSpPr>
            <p:nvPr/>
          </p:nvSpPr>
          <p:spPr bwMode="auto">
            <a:xfrm>
              <a:off x="24" y="12"/>
              <a:ext cx="213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HUM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73" name="Rectangle 65"/>
            <p:cNvSpPr>
              <a:spLocks noChangeArrowheads="1"/>
            </p:cNvSpPr>
            <p:nvPr/>
          </p:nvSpPr>
          <p:spPr bwMode="auto">
            <a:xfrm>
              <a:off x="507" y="12"/>
              <a:ext cx="82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Humanities Campus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74" name="Rectangle 66"/>
            <p:cNvSpPr>
              <a:spLocks noChangeArrowheads="1"/>
            </p:cNvSpPr>
            <p:nvPr/>
          </p:nvSpPr>
          <p:spPr bwMode="auto">
            <a:xfrm>
              <a:off x="3224" y="12"/>
              <a:ext cx="24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BELLV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75" name="Rectangle 67"/>
            <p:cNvSpPr>
              <a:spLocks noChangeArrowheads="1"/>
            </p:cNvSpPr>
            <p:nvPr/>
          </p:nvSpPr>
          <p:spPr bwMode="auto">
            <a:xfrm>
              <a:off x="3612" y="12"/>
              <a:ext cx="1380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600" b="1" i="0" u="none" strike="noStrike" cap="none" normalizeH="0" baseline="0" dirty="0" err="1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Bellvitge</a:t>
              </a:r>
              <a:r>
                <a:rPr kumimoji="0" lang="en-GB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 Health Sciences Campus</a:t>
              </a: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76" name="Rectangle 68"/>
            <p:cNvSpPr>
              <a:spLocks noChangeArrowheads="1"/>
            </p:cNvSpPr>
            <p:nvPr/>
          </p:nvSpPr>
          <p:spPr bwMode="auto">
            <a:xfrm>
              <a:off x="6103" y="12"/>
              <a:ext cx="27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SANTS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77" name="Rectangle 69"/>
            <p:cNvSpPr>
              <a:spLocks noChangeArrowheads="1"/>
            </p:cNvSpPr>
            <p:nvPr/>
          </p:nvSpPr>
          <p:spPr bwMode="auto">
            <a:xfrm>
              <a:off x="6586" y="12"/>
              <a:ext cx="730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UB </a:t>
              </a:r>
              <a:r>
                <a:rPr kumimoji="0" lang="en-US" sz="600" b="1" i="0" u="none" strike="noStrike" cap="none" normalizeH="0" baseline="0" dirty="0" err="1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Sants</a:t>
              </a: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 Building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78" name="Rectangle 70"/>
            <p:cNvSpPr>
              <a:spLocks noChangeArrowheads="1"/>
            </p:cNvSpPr>
            <p:nvPr/>
          </p:nvSpPr>
          <p:spPr bwMode="auto">
            <a:xfrm>
              <a:off x="24" y="181"/>
              <a:ext cx="197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MED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79" name="Rectangle 71"/>
            <p:cNvSpPr>
              <a:spLocks noChangeArrowheads="1"/>
            </p:cNvSpPr>
            <p:nvPr/>
          </p:nvSpPr>
          <p:spPr bwMode="auto">
            <a:xfrm>
              <a:off x="507" y="181"/>
              <a:ext cx="176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Medicine Campus-Clínic August Pi </a:t>
              </a:r>
              <a:r>
                <a:rPr kumimoji="0" lang="en-US" sz="600" b="1" i="0" u="none" strike="noStrike" cap="none" normalizeH="0" baseline="0" dirty="0" err="1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i</a:t>
              </a: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US" sz="600" b="1" i="0" u="none" strike="noStrike" cap="none" normalizeH="0" baseline="0" dirty="0" err="1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Sunyer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80" name="Rectangle 72"/>
            <p:cNvSpPr>
              <a:spLocks noChangeArrowheads="1"/>
            </p:cNvSpPr>
            <p:nvPr/>
          </p:nvSpPr>
          <p:spPr bwMode="auto">
            <a:xfrm>
              <a:off x="3224" y="181"/>
              <a:ext cx="27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MUND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81" name="Rectangle 73"/>
            <p:cNvSpPr>
              <a:spLocks noChangeArrowheads="1"/>
            </p:cNvSpPr>
            <p:nvPr/>
          </p:nvSpPr>
          <p:spPr bwMode="auto">
            <a:xfrm>
              <a:off x="3612" y="181"/>
              <a:ext cx="168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err="1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Mundet</a:t>
              </a: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 Campus-University of Barcelona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82" name="Rectangle 74"/>
            <p:cNvSpPr>
              <a:spLocks noChangeArrowheads="1"/>
            </p:cNvSpPr>
            <p:nvPr/>
          </p:nvSpPr>
          <p:spPr bwMode="auto">
            <a:xfrm>
              <a:off x="6103" y="181"/>
              <a:ext cx="118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IL3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83" name="Rectangle 75"/>
            <p:cNvSpPr>
              <a:spLocks noChangeArrowheads="1"/>
            </p:cNvSpPr>
            <p:nvPr/>
          </p:nvSpPr>
          <p:spPr bwMode="auto">
            <a:xfrm>
              <a:off x="6586" y="181"/>
              <a:ext cx="26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IL3-UB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84" name="Rectangle 76"/>
            <p:cNvSpPr>
              <a:spLocks noChangeArrowheads="1"/>
            </p:cNvSpPr>
            <p:nvPr/>
          </p:nvSpPr>
          <p:spPr bwMode="auto">
            <a:xfrm>
              <a:off x="24" y="350"/>
              <a:ext cx="12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DG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85" name="Rectangle 77"/>
            <p:cNvSpPr>
              <a:spLocks noChangeArrowheads="1"/>
            </p:cNvSpPr>
            <p:nvPr/>
          </p:nvSpPr>
          <p:spPr bwMode="auto">
            <a:xfrm>
              <a:off x="507" y="350"/>
              <a:ext cx="1595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Diagonal Knowledge Gateway Campus</a:t>
              </a: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86" name="Rectangle 78"/>
            <p:cNvSpPr>
              <a:spLocks noChangeArrowheads="1"/>
            </p:cNvSpPr>
            <p:nvPr/>
          </p:nvSpPr>
          <p:spPr bwMode="auto">
            <a:xfrm>
              <a:off x="3224" y="350"/>
              <a:ext cx="228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TORR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87" name="Rectangle 79"/>
            <p:cNvSpPr>
              <a:spLocks noChangeArrowheads="1"/>
            </p:cNvSpPr>
            <p:nvPr/>
          </p:nvSpPr>
          <p:spPr bwMode="auto">
            <a:xfrm>
              <a:off x="3612" y="350"/>
              <a:ext cx="155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600" b="1" i="0" u="none" strike="noStrike" cap="none" normalizeH="0" baseline="0" dirty="0" err="1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Torribera</a:t>
              </a:r>
              <a:r>
                <a:rPr kumimoji="0" lang="en-GB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 Food and Nutrition Campus</a:t>
              </a: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88" name="Rectangle 80"/>
            <p:cNvSpPr>
              <a:spLocks noChangeArrowheads="1"/>
            </p:cNvSpPr>
            <p:nvPr/>
          </p:nvSpPr>
          <p:spPr bwMode="auto">
            <a:xfrm>
              <a:off x="6103" y="350"/>
              <a:ext cx="13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FIN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89" name="Rectangle 81"/>
            <p:cNvSpPr>
              <a:spLocks noChangeArrowheads="1"/>
            </p:cNvSpPr>
            <p:nvPr/>
          </p:nvSpPr>
          <p:spPr bwMode="auto">
            <a:xfrm>
              <a:off x="6586" y="350"/>
              <a:ext cx="74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Pedro Pons Estate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90" name="Rectangle 82"/>
            <p:cNvSpPr>
              <a:spLocks noChangeArrowheads="1"/>
            </p:cNvSpPr>
            <p:nvPr/>
          </p:nvSpPr>
          <p:spPr bwMode="auto">
            <a:xfrm>
              <a:off x="24" y="519"/>
              <a:ext cx="19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DGN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91" name="Rectangle 83"/>
            <p:cNvSpPr>
              <a:spLocks noChangeArrowheads="1"/>
            </p:cNvSpPr>
            <p:nvPr/>
          </p:nvSpPr>
          <p:spPr bwMode="auto">
            <a:xfrm>
              <a:off x="507" y="519"/>
              <a:ext cx="633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Diagonal North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92" name="Rectangle 84"/>
            <p:cNvSpPr>
              <a:spLocks noChangeArrowheads="1"/>
            </p:cNvSpPr>
            <p:nvPr/>
          </p:nvSpPr>
          <p:spPr bwMode="auto">
            <a:xfrm>
              <a:off x="3224" y="519"/>
              <a:ext cx="18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BDN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93" name="Rectangle 85"/>
            <p:cNvSpPr>
              <a:spLocks noChangeArrowheads="1"/>
            </p:cNvSpPr>
            <p:nvPr/>
          </p:nvSpPr>
          <p:spPr bwMode="auto">
            <a:xfrm>
              <a:off x="3612" y="519"/>
              <a:ext cx="101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El Carme Cultural Centre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94" name="Rectangle 86"/>
            <p:cNvSpPr>
              <a:spLocks noChangeArrowheads="1"/>
            </p:cNvSpPr>
            <p:nvPr/>
          </p:nvSpPr>
          <p:spPr bwMode="auto">
            <a:xfrm>
              <a:off x="6103" y="519"/>
              <a:ext cx="143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SJD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95" name="Rectangle 87"/>
            <p:cNvSpPr>
              <a:spLocks noChangeArrowheads="1"/>
            </p:cNvSpPr>
            <p:nvPr/>
          </p:nvSpPr>
          <p:spPr bwMode="auto">
            <a:xfrm>
              <a:off x="6586" y="519"/>
              <a:ext cx="107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BE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Sant Joan de </a:t>
              </a:r>
              <a:r>
                <a:rPr kumimoji="0" lang="fr-BE" sz="600" b="1" i="0" u="none" strike="noStrike" cap="none" normalizeH="0" baseline="0" dirty="0" err="1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Déu</a:t>
              </a:r>
              <a:r>
                <a:rPr kumimoji="0" lang="fr-BE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 Building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96" name="Rectangle 88"/>
            <p:cNvSpPr>
              <a:spLocks noChangeArrowheads="1"/>
            </p:cNvSpPr>
            <p:nvPr/>
          </p:nvSpPr>
          <p:spPr bwMode="auto">
            <a:xfrm>
              <a:off x="24" y="688"/>
              <a:ext cx="17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DGS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97" name="Rectangle 89"/>
            <p:cNvSpPr>
              <a:spLocks noChangeArrowheads="1"/>
            </p:cNvSpPr>
            <p:nvPr/>
          </p:nvSpPr>
          <p:spPr bwMode="auto">
            <a:xfrm>
              <a:off x="507" y="688"/>
              <a:ext cx="633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Diagonal South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98" name="Rectangle 90"/>
            <p:cNvSpPr>
              <a:spLocks noChangeArrowheads="1"/>
            </p:cNvSpPr>
            <p:nvPr/>
          </p:nvSpPr>
          <p:spPr bwMode="auto">
            <a:xfrm>
              <a:off x="3224" y="688"/>
              <a:ext cx="21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CREU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699" name="Rectangle 91"/>
            <p:cNvSpPr>
              <a:spLocks noChangeArrowheads="1"/>
            </p:cNvSpPr>
            <p:nvPr/>
          </p:nvSpPr>
          <p:spPr bwMode="auto">
            <a:xfrm>
              <a:off x="3612" y="688"/>
              <a:ext cx="1273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BE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La </a:t>
              </a:r>
              <a:r>
                <a:rPr kumimoji="0" lang="fr-BE" sz="600" b="1" i="0" u="none" strike="noStrike" cap="none" normalizeH="0" baseline="0" dirty="0" err="1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Creu-Sant</a:t>
              </a:r>
              <a:r>
                <a:rPr kumimoji="0" lang="fr-BE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 Joan </a:t>
              </a:r>
              <a:r>
                <a:rPr kumimoji="0" lang="fr-BE" sz="600" b="1" i="0" u="none" strike="noStrike" cap="none" normalizeH="0" baseline="0" dirty="0" err="1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Despí</a:t>
              </a:r>
              <a:r>
                <a:rPr kumimoji="0" lang="fr-BE" sz="600" b="1" i="0" u="none" strike="noStrike" cap="none" normalizeH="0" baseline="0" dirty="0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fr-BE" sz="600" b="1" i="0" u="none" strike="noStrike" cap="none" normalizeH="0" baseline="0" dirty="0" err="1" smtClean="0">
                  <a:ln>
                    <a:noFill/>
                  </a:ln>
                  <a:solidFill>
                    <a:srgbClr val="245590"/>
                  </a:solidFill>
                  <a:effectLst/>
                  <a:latin typeface="Calibri" pitchFamily="34" charset="0"/>
                  <a:cs typeface="Arial" pitchFamily="34" charset="0"/>
                </a:rPr>
                <a:t>Tower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Imat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36" y="2119033"/>
            <a:ext cx="6307008" cy="3748583"/>
          </a:xfrm>
          <a:prstGeom prst="rect">
            <a:avLst/>
          </a:prstGeom>
        </p:spPr>
      </p:pic>
      <p:sp>
        <p:nvSpPr>
          <p:cNvPr id="37" name="Rectangle 607"/>
          <p:cNvSpPr>
            <a:spLocks noGrp="1" noChangeArrowheads="1"/>
          </p:cNvSpPr>
          <p:nvPr>
            <p:ph type="title"/>
          </p:nvPr>
        </p:nvSpPr>
        <p:spPr>
          <a:xfrm>
            <a:off x="304801" y="615053"/>
            <a:ext cx="8537472" cy="9566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 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Barcelona</a:t>
            </a:r>
          </a:p>
        </p:txBody>
      </p:sp>
    </p:spTree>
    <p:extLst>
      <p:ext uri="{BB962C8B-B14F-4D97-AF65-F5344CB8AC3E}">
        <p14:creationId xmlns:p14="http://schemas.microsoft.com/office/powerpoint/2010/main" val="21258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pectro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Espectro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l'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l'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Office\Templates\Diseños de presentaciones\Profile.pot</Template>
  <TotalTime>61034</TotalTime>
  <Words>2353</Words>
  <Application>Microsoft Office PowerPoint</Application>
  <PresentationFormat>Presentación en pantalla (4:3)</PresentationFormat>
  <Paragraphs>548</Paragraphs>
  <Slides>49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49</vt:i4>
      </vt:variant>
    </vt:vector>
  </HeadingPairs>
  <TitlesOfParts>
    <vt:vector size="65" baseType="lpstr">
      <vt:lpstr>MS PGothic</vt:lpstr>
      <vt:lpstr>Arial</vt:lpstr>
      <vt:lpstr>Calibri</vt:lpstr>
      <vt:lpstr>Corbel</vt:lpstr>
      <vt:lpstr>Courier New</vt:lpstr>
      <vt:lpstr>Lucida Sans</vt:lpstr>
      <vt:lpstr>Mistral</vt:lpstr>
      <vt:lpstr>Symbol</vt:lpstr>
      <vt:lpstr>Times</vt:lpstr>
      <vt:lpstr>Times New Roman</vt:lpstr>
      <vt:lpstr>Verdana</vt:lpstr>
      <vt:lpstr>Wingdings</vt:lpstr>
      <vt:lpstr>1_Tema de Office</vt:lpstr>
      <vt:lpstr>2_Tema de Office</vt:lpstr>
      <vt:lpstr>Espectro</vt:lpstr>
      <vt:lpstr>1_Espectro</vt:lpstr>
      <vt:lpstr>Presentación de PowerPoint</vt:lpstr>
      <vt:lpstr>Welcome Session for the Incoming Students</vt:lpstr>
      <vt:lpstr>Welcome Session for Incoming Students  Facultat de Biologia UB </vt:lpstr>
      <vt:lpstr>ORI - BIOLOGIA International Relations Office</vt:lpstr>
      <vt:lpstr>Presentación de PowerPoint</vt:lpstr>
      <vt:lpstr>The University of Barcelona (since 1450)</vt:lpstr>
      <vt:lpstr>Faculties, institutes and centres</vt:lpstr>
      <vt:lpstr>The UB in numbers</vt:lpstr>
      <vt:lpstr>The UB in Barcelona</vt:lpstr>
      <vt:lpstr>The Faculty of Biology</vt:lpstr>
      <vt:lpstr>Our Faculty  in Numbers</vt:lpstr>
      <vt:lpstr>Our Faculty  location </vt:lpstr>
      <vt:lpstr>Our Departments</vt:lpstr>
      <vt:lpstr>Bachelor Degrees</vt:lpstr>
      <vt:lpstr>Master Programs</vt:lpstr>
      <vt:lpstr>3 Buildings at Faculty of Biology</vt:lpstr>
      <vt:lpstr>Presentación de PowerPoint</vt:lpstr>
      <vt:lpstr>Aulari</vt:lpstr>
      <vt:lpstr>Edifici Margalef</vt:lpstr>
      <vt:lpstr>Edifici Prevosti</vt:lpstr>
      <vt:lpstr>Courses offered at Facultat de Biologia  Undergraduate programmes  http://www.ub.edu/biologia/</vt:lpstr>
      <vt:lpstr>Presentación de PowerPoint</vt:lpstr>
      <vt:lpstr>Subjects from Faculties other than Biology</vt:lpstr>
      <vt:lpstr>Laboratory Training (Project)</vt:lpstr>
      <vt:lpstr>Presentación de PowerPoint</vt:lpstr>
      <vt:lpstr>  Laboratory Training (Project) … (cont.)</vt:lpstr>
      <vt:lpstr>Recommended course load</vt:lpstr>
      <vt:lpstr>Required documents for your enrolment at UB</vt:lpstr>
      <vt:lpstr>Presentación de PowerPoint</vt:lpstr>
      <vt:lpstr>Most of the Bachelor courses have Practicals</vt:lpstr>
      <vt:lpstr>Presentación de PowerPoint</vt:lpstr>
      <vt:lpstr>Presentación de PowerPoint</vt:lpstr>
      <vt:lpstr>How to interpret the schedule information?</vt:lpstr>
      <vt:lpstr>Evaluation system       </vt:lpstr>
      <vt:lpstr>Final Exams</vt:lpstr>
      <vt:lpstr>Exams: how to apply to the 2nd call</vt:lpstr>
      <vt:lpstr>UB Digital Card </vt:lpstr>
      <vt:lpstr>Moodle Platform </vt:lpstr>
      <vt:lpstr>Presentación de PowerPoint</vt:lpstr>
      <vt:lpstr>Campus virtual (Moodle Platform) </vt:lpstr>
      <vt:lpstr>How can I get my UB e-mail </vt:lpstr>
      <vt:lpstr>Access the Mail on Cloud</vt:lpstr>
      <vt:lpstr>Access to Wifi </vt:lpstr>
      <vt:lpstr>Open sessions computers  (library or computer rooms) </vt:lpstr>
      <vt:lpstr>Presentación de PowerPoint</vt:lpstr>
      <vt:lpstr>Presentación de PowerPoint</vt:lpstr>
      <vt:lpstr> Cancellation </vt:lpstr>
      <vt:lpstr>Farewell</vt:lpstr>
      <vt:lpstr>Presentación de PowerPoint</vt:lpstr>
    </vt:vector>
  </TitlesOfParts>
  <Company>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Convocatòria Socrates/Erasmus 2004-2005</dc:title>
  <dc:creator>...</dc:creator>
  <cp:lastModifiedBy>Marta C</cp:lastModifiedBy>
  <cp:revision>401</cp:revision>
  <cp:lastPrinted>2004-02-23T13:55:55Z</cp:lastPrinted>
  <dcterms:created xsi:type="dcterms:W3CDTF">2004-02-20T11:01:28Z</dcterms:created>
  <dcterms:modified xsi:type="dcterms:W3CDTF">2022-09-10T09:49:15Z</dcterms:modified>
</cp:coreProperties>
</file>